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89" r:id="rId2"/>
    <p:sldId id="288" r:id="rId3"/>
    <p:sldId id="299" r:id="rId4"/>
    <p:sldId id="258" r:id="rId5"/>
    <p:sldId id="300" r:id="rId6"/>
    <p:sldId id="302" r:id="rId7"/>
    <p:sldId id="303" r:id="rId8"/>
    <p:sldId id="305" r:id="rId9"/>
    <p:sldId id="314" r:id="rId10"/>
    <p:sldId id="304" r:id="rId11"/>
    <p:sldId id="260" r:id="rId12"/>
    <p:sldId id="291" r:id="rId13"/>
    <p:sldId id="317" r:id="rId14"/>
    <p:sldId id="308" r:id="rId15"/>
    <p:sldId id="324" r:id="rId16"/>
    <p:sldId id="319" r:id="rId17"/>
    <p:sldId id="316" r:id="rId18"/>
    <p:sldId id="309" r:id="rId19"/>
    <p:sldId id="323" r:id="rId20"/>
    <p:sldId id="321" r:id="rId21"/>
    <p:sldId id="320" r:id="rId22"/>
    <p:sldId id="312" r:id="rId23"/>
    <p:sldId id="313" r:id="rId24"/>
    <p:sldId id="287" r:id="rId25"/>
    <p:sldId id="325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9292"/>
    <a:srgbClr val="AFAFA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6" autoAdjust="0"/>
    <p:restoredTop sz="94517" autoAdjust="0"/>
  </p:normalViewPr>
  <p:slideViewPr>
    <p:cSldViewPr snapToGrid="0">
      <p:cViewPr varScale="1">
        <p:scale>
          <a:sx n="74" d="100"/>
          <a:sy n="74" d="100"/>
        </p:scale>
        <p:origin x="54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DBAAE8-DACB-4800-BA31-411F51572B35}" type="datetimeFigureOut">
              <a:rPr lang="en-US" smtClean="0"/>
              <a:t>6/24/2013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957333-34B5-47E3-A116-2E784DD6F2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3310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957333-34B5-47E3-A116-2E784DD6F21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6044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957333-34B5-47E3-A116-2E784DD6F21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1419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Demos should be delivered in parallel with</a:t>
            </a:r>
            <a:r>
              <a:rPr lang="en-US" baseline="0" dirty="0" smtClean="0"/>
              <a:t> slides presentation.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B4F6EA-423E-42DF-9292-215E7D886C4E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46136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Demos should be delivered in parallel with</a:t>
            </a:r>
            <a:r>
              <a:rPr lang="en-US" baseline="0" dirty="0" smtClean="0"/>
              <a:t> slides presentation.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B4F6EA-423E-42DF-9292-215E7D886C4E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46136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*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 dirty="0"/>
              <a:t>(c) 2007 National Academy for Software Development - http://academy.devbg.org. All rights reserved. Unauthorized copying or re-distribution is strictly prohibited.*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FD718C-3D7E-4A6E-9F9D-C61DF3A08425}" type="slidenum">
              <a:rPr lang="en-US"/>
              <a:pPr/>
              <a:t>25</a:t>
            </a:fld>
            <a:r>
              <a:rPr lang="en-US" dirty="0"/>
              <a:t>##</a:t>
            </a:r>
          </a:p>
        </p:txBody>
      </p:sp>
      <p:sp>
        <p:nvSpPr>
          <p:cNvPr id="427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7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50598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hyperlink" Target="http://mvccourse.telerik.com/" TargetMode="External"/><Relationship Id="rId13" Type="http://schemas.openxmlformats.org/officeDocument/2006/relationships/hyperlink" Target="http://algoacademy.telerik.com/" TargetMode="External"/><Relationship Id="rId18" Type="http://schemas.openxmlformats.org/officeDocument/2006/relationships/hyperlink" Target="http://www.minkov.it/" TargetMode="External"/><Relationship Id="rId3" Type="http://schemas.openxmlformats.org/officeDocument/2006/relationships/hyperlink" Target="http://kursove-uroci-knigi-obuchenie-programirane-web-design-csharp.info/" TargetMode="External"/><Relationship Id="rId7" Type="http://schemas.openxmlformats.org/officeDocument/2006/relationships/hyperlink" Target="http://schoolacademy.telerik.com/" TargetMode="External"/><Relationship Id="rId12" Type="http://schemas.openxmlformats.org/officeDocument/2006/relationships/hyperlink" Target="http://codecourse.telerik.com/" TargetMode="External"/><Relationship Id="rId17" Type="http://schemas.openxmlformats.org/officeDocument/2006/relationships/hyperlink" Target="http://www.introprogramming.info/" TargetMode="External"/><Relationship Id="rId2" Type="http://schemas.openxmlformats.org/officeDocument/2006/relationships/hyperlink" Target="http://forums.academy.telerik.com/" TargetMode="External"/><Relationship Id="rId16" Type="http://schemas.openxmlformats.org/officeDocument/2006/relationships/hyperlink" Target="http://mobiledevcourse.telerik.com/" TargetMode="External"/><Relationship Id="rId20" Type="http://schemas.openxmlformats.org/officeDocument/2006/relationships/hyperlink" Target="http://csharpfundamentals.telerik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html5course.telerik.com/" TargetMode="External"/><Relationship Id="rId11" Type="http://schemas.openxmlformats.org/officeDocument/2006/relationships/hyperlink" Target="http://www.nakov.com/" TargetMode="External"/><Relationship Id="rId5" Type="http://schemas.openxmlformats.org/officeDocument/2006/relationships/hyperlink" Target="http://seocourse.telerik.com/" TargetMode="External"/><Relationship Id="rId15" Type="http://schemas.openxmlformats.org/officeDocument/2006/relationships/hyperlink" Target="http://academy.telerik.com/" TargetMode="External"/><Relationship Id="rId10" Type="http://schemas.openxmlformats.org/officeDocument/2006/relationships/hyperlink" Target="http://www.bgcoder.com/" TargetMode="External"/><Relationship Id="rId19" Type="http://schemas.openxmlformats.org/officeDocument/2006/relationships/hyperlink" Target="http://www.nikolay.it/" TargetMode="External"/><Relationship Id="rId4" Type="http://schemas.openxmlformats.org/officeDocument/2006/relationships/hyperlink" Target="http://www.telerik-kids.com/" TargetMode="External"/><Relationship Id="rId9" Type="http://schemas.openxmlformats.org/officeDocument/2006/relationships/hyperlink" Target="http://clouddevcourse.telerik.com/" TargetMode="External"/><Relationship Id="rId14" Type="http://schemas.openxmlformats.org/officeDocument/2006/relationships/hyperlink" Target="http://aspnetcourse.telerik.com/" TargetMode="Externa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elerik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esentati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8"/>
          <p:cNvSpPr>
            <a:spLocks noGrp="1"/>
          </p:cNvSpPr>
          <p:nvPr>
            <p:ph type="ctrTitle" hasCustomPrompt="1"/>
          </p:nvPr>
        </p:nvSpPr>
        <p:spPr>
          <a:xfrm>
            <a:off x="457200" y="1524000"/>
            <a:ext cx="8229600" cy="1524000"/>
          </a:xfrm>
          <a:prstGeom prst="rect">
            <a:avLst/>
          </a:prstGeom>
        </p:spPr>
        <p:txBody>
          <a:bodyPr tIns="0" bIns="0" anchor="b" anchorCtr="0"/>
          <a:lstStyle>
            <a:lvl1pPr algn="r">
              <a:lnSpc>
                <a:spcPts val="5600"/>
              </a:lnSpc>
              <a:defRPr sz="5400" cap="none" baseline="0">
                <a:solidFill>
                  <a:srgbClr val="D4FF5B"/>
                </a:solidFill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0000" endPos="50000" dist="12700" dir="5400000" sy="-100000" algn="bl" rotWithShape="0"/>
                </a:effectLst>
              </a:defRPr>
            </a:lvl1pPr>
          </a:lstStyle>
          <a:p>
            <a:r>
              <a:rPr lang="en-US" dirty="0" smtClean="0"/>
              <a:t>Presentation Title</a:t>
            </a:r>
            <a:endParaRPr lang="en-US" dirty="0"/>
          </a:p>
        </p:txBody>
      </p:sp>
      <p:sp>
        <p:nvSpPr>
          <p:cNvPr id="7" name="Subtitle 16"/>
          <p:cNvSpPr>
            <a:spLocks noGrp="1"/>
          </p:cNvSpPr>
          <p:nvPr>
            <p:ph type="subTitle" idx="1" hasCustomPrompt="1"/>
          </p:nvPr>
        </p:nvSpPr>
        <p:spPr>
          <a:xfrm>
            <a:off x="457200" y="3240880"/>
            <a:ext cx="8229600" cy="569120"/>
          </a:xfrm>
          <a:prstGeom prst="rect">
            <a:avLst/>
          </a:prstGeom>
        </p:spPr>
        <p:txBody>
          <a:bodyPr lIns="90000" tIns="0" rIns="90000" bIns="0" anchor="ctr" anchorCtr="0"/>
          <a:lstStyle>
            <a:lvl1pPr marL="0" indent="0" algn="r">
              <a:buNone/>
              <a:defRPr sz="2800">
                <a:solidFill>
                  <a:srgbClr val="FAF8C8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dirty="0" smtClean="0"/>
              <a:t>Presentation Subtitle</a:t>
            </a:r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2667000" y="4114800"/>
            <a:ext cx="6248400" cy="0"/>
          </a:xfrm>
          <a:prstGeom prst="line">
            <a:avLst/>
          </a:prstGeom>
          <a:ln w="38100" cap="rnd">
            <a:solidFill>
              <a:schemeClr val="accent5">
                <a:lumMod val="20000"/>
                <a:lumOff val="80000"/>
                <a:alpha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44500" y="4572000"/>
            <a:ext cx="3352800" cy="533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buNone/>
              <a:defRPr lang="en-US" sz="2800" b="1" kern="1200" dirty="0" smtClean="0">
                <a:solidFill>
                  <a:srgbClr val="DEFF9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Author Name</a:t>
            </a:r>
            <a:endParaRPr lang="en-U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5833646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rtl="0" fontAlgn="base">
              <a:spcBef>
                <a:spcPct val="0"/>
              </a:spcBef>
              <a:spcAft>
                <a:spcPct val="0"/>
              </a:spcAft>
              <a:buNone/>
              <a:defRPr lang="en-US" sz="1800" b="1" kern="1200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  <a:ea typeface="+mn-ea"/>
                <a:cs typeface="+mn-cs"/>
              </a:defRPr>
            </a:lvl1pPr>
          </a:lstStyle>
          <a:p>
            <a:pPr marL="319088" lvl="0" indent="-319088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5">
                  <a:lumMod val="40000"/>
                  <a:lumOff val="60000"/>
                </a:schemeClr>
              </a:buClr>
              <a:buSzPct val="70000"/>
              <a:buFont typeface="Wingdings 2" pitchFamily="18" charset="2"/>
              <a:buNone/>
            </a:pPr>
            <a:r>
              <a:rPr lang="en-US" sz="1800" b="1" dirty="0" smtClean="0">
                <a:solidFill>
                  <a:srgbClr val="0EFE5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Company Name</a:t>
            </a:r>
            <a:endParaRPr lang="en-US" sz="1800" b="1" dirty="0">
              <a:solidFill>
                <a:srgbClr val="0EFE5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6138446"/>
            <a:ext cx="3352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buNone/>
              <a:defRPr lang="en-US" sz="1600" b="1" kern="1200" dirty="0" smtClean="0">
                <a:solidFill>
                  <a:srgbClr val="0EFE5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  <a:ea typeface="+mn-ea"/>
                <a:cs typeface="+mn-cs"/>
              </a:defRPr>
            </a:lvl1pPr>
          </a:lstStyle>
          <a:p>
            <a:pPr algn="l"/>
            <a:r>
              <a:rPr lang="en-US" sz="16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Company Web Site</a:t>
            </a:r>
            <a:endParaRPr lang="en-US" sz="1600" b="1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029202"/>
            <a:ext cx="335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buNone/>
              <a:defRPr lang="en-US" sz="2300" b="1" kern="12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Position</a:t>
            </a:r>
            <a:endParaRPr lang="en-US" dirty="0"/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5405735"/>
            <a:ext cx="3352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buNone/>
              <a:defRPr lang="en-US" sz="2000" b="1" kern="12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smtClean="0"/>
              <a:t>Web Site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6" hasCustomPrompt="1"/>
          </p:nvPr>
        </p:nvSpPr>
        <p:spPr>
          <a:xfrm>
            <a:off x="4267200" y="4572000"/>
            <a:ext cx="4419600" cy="1905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 smtClean="0"/>
              <a:t>Insert a Picture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28985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828800" y="76200"/>
            <a:ext cx="7086600" cy="8382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r" rtl="0" eaLnBrk="0" fontAlgn="base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lang="en-US" sz="4000" b="1" kern="1200" baseline="0" dirty="0">
                <a:ln w="500"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0000" endPos="50000" dist="127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28600" y="914400"/>
            <a:ext cx="8686800" cy="5791200"/>
          </a:xfrm>
          <a:prstGeom prst="rect">
            <a:avLst/>
          </a:prstGeom>
        </p:spPr>
        <p:txBody>
          <a:bodyPr/>
          <a:lstStyle>
            <a:lvl1pPr marL="282575" indent="-282575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chemeClr val="accent5">
                  <a:lumMod val="40000"/>
                  <a:lumOff val="60000"/>
                </a:schemeClr>
              </a:buClr>
              <a:tabLst>
                <a:tab pos="282575" algn="l"/>
              </a:tabLst>
              <a:defRPr sz="3200">
                <a:solidFill>
                  <a:srgbClr val="EBFFD2"/>
                </a:solidFill>
              </a:defRPr>
            </a:lvl1pPr>
            <a:lvl2pPr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rgbClr val="8FD600"/>
              </a:buClr>
              <a:defRPr sz="3000">
                <a:solidFill>
                  <a:schemeClr val="tx1">
                    <a:lumMod val="40000"/>
                    <a:lumOff val="60000"/>
                  </a:schemeClr>
                </a:solidFill>
              </a:defRPr>
            </a:lvl2pPr>
            <a:lvl3pPr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rgbClr val="FFAD9F"/>
              </a:buClr>
              <a:defRPr sz="2800">
                <a:solidFill>
                  <a:srgbClr val="F5FFC2"/>
                </a:solidFill>
              </a:defRPr>
            </a:lvl3pPr>
            <a:lvl4pPr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rgbClr val="FACF82"/>
              </a:buClr>
              <a:defRPr sz="2600"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defRPr sz="2400"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First Level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610600" y="6553200"/>
            <a:ext cx="457200" cy="228600"/>
          </a:xfrm>
          <a:prstGeom prst="rect">
            <a:avLst/>
          </a:prstGeom>
        </p:spPr>
        <p:txBody>
          <a:bodyPr anchor="ctr" anchorCtr="0"/>
          <a:lstStyle>
            <a:lvl1pPr algn="r">
              <a:defRPr sz="1100"/>
            </a:lvl1pPr>
          </a:lstStyle>
          <a:p>
            <a:fld id="{E94735C6-62EC-44B7-AB22-CA273659B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7825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1828800" y="76200"/>
            <a:ext cx="7086600" cy="8382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lnSpc>
                <a:spcPts val="4000"/>
              </a:lnSpc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0000" endPos="50000" dist="12700" dir="5400000" sy="-100000" algn="bl" rotWithShape="0"/>
                </a:effectLst>
              </a:defRPr>
            </a:lvl1pPr>
          </a:lstStyle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 hasCustomPrompt="1"/>
          </p:nvPr>
        </p:nvSpPr>
        <p:spPr>
          <a:xfrm>
            <a:off x="228600" y="990600"/>
            <a:ext cx="8686800" cy="579646"/>
          </a:xfrm>
          <a:prstGeom prst="rect">
            <a:avLst/>
          </a:prstGeom>
        </p:spPr>
        <p:txBody>
          <a:bodyPr>
            <a:spAutoFit/>
          </a:bodyPr>
          <a:lstStyle>
            <a:lvl1pPr marL="319088" marR="0" indent="-3190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46A6BD">
                  <a:lumMod val="40000"/>
                  <a:lumOff val="60000"/>
                </a:srgbClr>
              </a:buClr>
              <a:buSzPct val="70000"/>
              <a:buFont typeface="Wingdings 2" pitchFamily="18" charset="2"/>
              <a:buChar char=""/>
              <a:tabLst/>
              <a:defRPr sz="3000" baseline="0">
                <a:solidFill>
                  <a:schemeClr val="tx1">
                    <a:lumMod val="40000"/>
                    <a:lumOff val="60000"/>
                  </a:schemeClr>
                </a:solidFill>
              </a:defRPr>
            </a:lvl1pPr>
            <a:lvl2pPr>
              <a:lnSpc>
                <a:spcPts val="3800"/>
              </a:lnSpc>
              <a:spcBef>
                <a:spcPts val="600"/>
              </a:spcBef>
              <a:spcAft>
                <a:spcPts val="600"/>
              </a:spcAft>
              <a:buClr>
                <a:srgbClr val="8FD600"/>
              </a:buClr>
              <a:defRPr sz="3000">
                <a:solidFill>
                  <a:schemeClr val="tx1">
                    <a:lumMod val="40000"/>
                    <a:lumOff val="60000"/>
                  </a:schemeClr>
                </a:solidFill>
              </a:defRPr>
            </a:lvl2pPr>
            <a:lvl3pPr>
              <a:lnSpc>
                <a:spcPts val="3800"/>
              </a:lnSpc>
              <a:spcBef>
                <a:spcPts val="600"/>
              </a:spcBef>
              <a:spcAft>
                <a:spcPts val="600"/>
              </a:spcAft>
              <a:buClr>
                <a:srgbClr val="FFAD9F"/>
              </a:buClr>
              <a:defRPr sz="2800"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lnSpc>
                <a:spcPts val="3800"/>
              </a:lnSpc>
              <a:spcBef>
                <a:spcPts val="600"/>
              </a:spcBef>
              <a:spcAft>
                <a:spcPts val="600"/>
              </a:spcAft>
              <a:buClr>
                <a:srgbClr val="FACF82"/>
              </a:buClr>
              <a:defRPr sz="2600"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lnSpc>
                <a:spcPts val="3800"/>
              </a:lnSpc>
              <a:spcBef>
                <a:spcPts val="600"/>
              </a:spcBef>
              <a:spcAft>
                <a:spcPts val="600"/>
              </a:spcAft>
              <a:defRPr sz="2400"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marL="319088" marR="0" lvl="0" indent="-3190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46A6BD">
                  <a:lumMod val="40000"/>
                  <a:lumOff val="60000"/>
                </a:srgbClr>
              </a:buClr>
              <a:buSzPct val="70000"/>
              <a:buFont typeface="Wingdings 2" pitchFamily="18" charset="2"/>
              <a:buChar char=""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FF66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First Level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1752602"/>
            <a:ext cx="8077200" cy="4708981"/>
          </a:xfrm>
          <a:prstGeom prst="rect">
            <a:avLst/>
          </a:prstGeom>
          <a:solidFill>
            <a:schemeClr val="accent5">
              <a:lumMod val="40000"/>
              <a:lumOff val="60000"/>
              <a:alpha val="15000"/>
            </a:schemeClr>
          </a:solidFill>
          <a:ln w="12700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>
            <a:lvl1pPr marL="0" indent="0" algn="l">
              <a:spcBef>
                <a:spcPts val="0"/>
              </a:spcBef>
              <a:buNone/>
              <a:defRPr lang="en-US" sz="2000" smtClean="0">
                <a:solidFill>
                  <a:srgbClr val="8CF4F2"/>
                </a:solidFill>
                <a:latin typeface="Consolas" pitchFamily="49" charset="0"/>
                <a:cs typeface="Consolas" pitchFamily="49" charset="0"/>
              </a:defRPr>
            </a:lvl1pPr>
          </a:lstStyle>
          <a:p>
            <a:pPr lvl="0"/>
            <a:r>
              <a:rPr lang="en-US" noProof="1" smtClean="0"/>
              <a:t>Enter source code here</a:t>
            </a:r>
          </a:p>
          <a:p>
            <a:pPr lvl="0"/>
            <a:endParaRPr lang="en-US" noProof="1" smtClean="0"/>
          </a:p>
          <a:p>
            <a:pPr lvl="0"/>
            <a:endParaRPr lang="en-US" noProof="1" smtClean="0"/>
          </a:p>
          <a:p>
            <a:pPr lvl="0"/>
            <a:endParaRPr lang="en-US" noProof="1" smtClean="0"/>
          </a:p>
          <a:p>
            <a:pPr lvl="0"/>
            <a:endParaRPr lang="en-US" noProof="1" smtClean="0"/>
          </a:p>
          <a:p>
            <a:pPr lvl="0"/>
            <a:endParaRPr lang="en-US" noProof="1" smtClean="0"/>
          </a:p>
          <a:p>
            <a:pPr lvl="0"/>
            <a:endParaRPr lang="en-US" noProof="1" smtClean="0"/>
          </a:p>
          <a:p>
            <a:pPr lvl="0"/>
            <a:endParaRPr lang="en-US" noProof="1" smtClean="0"/>
          </a:p>
          <a:p>
            <a:pPr lvl="0"/>
            <a:endParaRPr lang="en-US" noProof="1" smtClean="0"/>
          </a:p>
          <a:p>
            <a:pPr lvl="0"/>
            <a:endParaRPr lang="en-US" noProof="1" smtClean="0"/>
          </a:p>
          <a:p>
            <a:pPr lvl="0"/>
            <a:endParaRPr lang="en-US" noProof="1" smtClean="0"/>
          </a:p>
          <a:p>
            <a:pPr lvl="0"/>
            <a:endParaRPr lang="en-US" noProof="1" smtClean="0"/>
          </a:p>
          <a:p>
            <a:pPr lvl="0"/>
            <a:endParaRPr lang="en-US" noProof="1" smtClean="0"/>
          </a:p>
          <a:p>
            <a:pPr lvl="0"/>
            <a:endParaRPr lang="en-US" noProof="1" smtClean="0"/>
          </a:p>
          <a:p>
            <a:pPr lvl="0"/>
            <a:endParaRPr lang="en-US" noProof="1" smtClean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610600" y="6553200"/>
            <a:ext cx="457200" cy="228600"/>
          </a:xfrm>
          <a:prstGeom prst="rect">
            <a:avLst/>
          </a:prstGeom>
        </p:spPr>
        <p:txBody>
          <a:bodyPr anchor="ctr" anchorCtr="0"/>
          <a:lstStyle>
            <a:lvl1pPr algn="r">
              <a:defRPr sz="1100"/>
            </a:lvl1pPr>
          </a:lstStyle>
          <a:p>
            <a:fld id="{E94735C6-62EC-44B7-AB22-CA273659B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9112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 hasCustomPrompt="1"/>
          </p:nvPr>
        </p:nvSpPr>
        <p:spPr>
          <a:xfrm>
            <a:off x="609600" y="2743201"/>
            <a:ext cx="7924800" cy="685800"/>
          </a:xfrm>
          <a:prstGeom prst="rect">
            <a:avLst/>
          </a:prstGeom>
        </p:spPr>
        <p:txBody>
          <a:bodyPr tIns="0" bIns="0" anchor="ctr" anchorCtr="0"/>
          <a:lstStyle>
            <a:lvl1pPr algn="ctr">
              <a:lnSpc>
                <a:spcPts val="5600"/>
              </a:lnSpc>
              <a:defRPr sz="5000" cap="none" baseline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0000" endPos="50000" dist="12700" dir="5400000" sy="-100000" algn="bl" rotWithShape="0"/>
                </a:effectLst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 hasCustomPrompt="1"/>
          </p:nvPr>
        </p:nvSpPr>
        <p:spPr>
          <a:xfrm>
            <a:off x="609600" y="3469480"/>
            <a:ext cx="7924800" cy="569120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5">
                  <a:lumMod val="40000"/>
                  <a:lumOff val="60000"/>
                </a:schemeClr>
              </a:buClr>
              <a:buSzPct val="70000"/>
              <a:buFont typeface="Wingdings 2" pitchFamily="18" charset="2"/>
              <a:buNone/>
              <a:defRPr lang="en-US" sz="2800" b="1" kern="1200" baseline="0" dirty="0">
                <a:solidFill>
                  <a:srgbClr val="FAF7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dirty="0" smtClean="0"/>
              <a:t>Section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80545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estion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130434" y="6373882"/>
            <a:ext cx="1816798" cy="331718"/>
            <a:chOff x="1236228" y="1523999"/>
            <a:chExt cx="4351212" cy="3261410"/>
          </a:xfrm>
          <a:noFill/>
        </p:grpSpPr>
        <p:sp>
          <p:nvSpPr>
            <p:cNvPr id="31" name="TextBox 30">
              <a:hlinkClick r:id="rId2" tooltip="Форум за програмиране и уеб дизайн - дискусии, съвети, въпроси и отговори @ Софтуерна академия на Телерик"/>
            </p:cNvPr>
            <p:cNvSpPr txBox="1"/>
            <p:nvPr/>
          </p:nvSpPr>
          <p:spPr>
            <a:xfrm flipH="1">
              <a:off x="3394421" y="1733044"/>
              <a:ext cx="1528760" cy="121041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lvl="0">
                <a:defRPr sz="1200"/>
              </a:lvl1pPr>
            </a:lstStyle>
            <a:p>
              <a:pPr lvl="0"/>
              <a:r>
                <a:rPr lang="bg-BG" sz="200" noProof="1" smtClean="0">
                  <a:ln w="0">
                    <a:noFill/>
                  </a:ln>
                  <a:solidFill>
                    <a:schemeClr val="bg1"/>
                  </a:solidFill>
                  <a:effectLst/>
                </a:rPr>
                <a:t>форум програмиране, форум уеб дизайн</a:t>
              </a:r>
              <a:endParaRPr lang="bg-BG" sz="200" noProof="1">
                <a:ln w="0"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32" name="TextBox 31">
              <a:hlinkClick r:id="rId3" tooltip="Курсове и уроци по програмиране, уеб дизайн, разработка на софтуер и информационни технологии - лекции, видео уроци, обучения - безплатно"/>
            </p:cNvPr>
            <p:cNvSpPr txBox="1"/>
            <p:nvPr/>
          </p:nvSpPr>
          <p:spPr>
            <a:xfrm flipH="1">
              <a:off x="1350512" y="1528531"/>
              <a:ext cx="2008657" cy="114988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bg-BG" sz="200" kern="1200" noProof="1" smtClean="0">
                  <a:ln w="0">
                    <a:noFill/>
                  </a:ln>
                  <a:solidFill>
                    <a:schemeClr val="bg1"/>
                  </a:solidFill>
                  <a:effectLst/>
                  <a:latin typeface="Corbel" pitchFamily="34" charset="0"/>
                  <a:ea typeface="+mn-ea"/>
                  <a:cs typeface="+mn-cs"/>
                </a:rPr>
                <a:t>курсове и уроци по програмиране, уеб дизайн – безплатно</a:t>
              </a:r>
              <a:endParaRPr lang="bg-BG" sz="200" kern="1200" noProof="1">
                <a:ln w="0">
                  <a:noFill/>
                </a:ln>
                <a:solidFill>
                  <a:schemeClr val="bg1"/>
                </a:solidFill>
                <a:effectLst/>
                <a:latin typeface="Corbel" pitchFamily="34" charset="0"/>
                <a:ea typeface="+mn-ea"/>
                <a:cs typeface="+mn-cs"/>
              </a:endParaRPr>
            </a:p>
          </p:txBody>
        </p:sp>
        <p:sp>
          <p:nvSpPr>
            <p:cNvPr id="33" name="TextBox 32">
              <a:hlinkClick r:id="rId4" tooltip="Програмиране за деца - безплатно в Телерик кидс академия"/>
            </p:cNvPr>
            <p:cNvSpPr txBox="1"/>
            <p:nvPr/>
          </p:nvSpPr>
          <p:spPr>
            <a:xfrm flipH="1">
              <a:off x="1538277" y="2175144"/>
              <a:ext cx="1816698" cy="121041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bg-BG" sz="200" kern="1200" noProof="1" smtClean="0">
                  <a:ln w="0">
                    <a:noFill/>
                  </a:ln>
                  <a:solidFill>
                    <a:schemeClr val="bg1"/>
                  </a:solidFill>
                  <a:effectLst/>
                  <a:latin typeface="Corbel" pitchFamily="34" charset="0"/>
                  <a:ea typeface="+mn-ea"/>
                  <a:cs typeface="+mn-cs"/>
                </a:rPr>
                <a:t>програмиране за деца – безплатни курсове и уроци</a:t>
              </a:r>
              <a:endParaRPr lang="bg-BG" sz="200" kern="1200" noProof="1">
                <a:ln w="0">
                  <a:noFill/>
                </a:ln>
                <a:solidFill>
                  <a:schemeClr val="bg1"/>
                </a:solidFill>
                <a:effectLst/>
                <a:latin typeface="Corbel" pitchFamily="34" charset="0"/>
                <a:ea typeface="+mn-ea"/>
                <a:cs typeface="+mn-cs"/>
              </a:endParaRPr>
            </a:p>
          </p:txBody>
        </p:sp>
        <p:sp>
          <p:nvSpPr>
            <p:cNvPr id="34" name="TextBox 33">
              <a:hlinkClick r:id="rId5" tooltip="Безплатен SEO курс - оптимизация за търсачки, уроци по SEO"/>
            </p:cNvPr>
            <p:cNvSpPr txBox="1"/>
            <p:nvPr/>
          </p:nvSpPr>
          <p:spPr>
            <a:xfrm flipH="1">
              <a:off x="1660733" y="2421354"/>
              <a:ext cx="1697684" cy="121041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lvl="0">
                <a:defRPr sz="1200"/>
              </a:lvl1pPr>
            </a:lstStyle>
            <a:p>
              <a:pPr lvl="0" algn="l"/>
              <a:r>
                <a:rPr lang="bg-BG" sz="200" noProof="1" smtClean="0">
                  <a:ln w="0">
                    <a:noFill/>
                  </a:ln>
                  <a:solidFill>
                    <a:schemeClr val="bg1"/>
                  </a:solidFill>
                  <a:effectLst/>
                </a:rPr>
                <a:t>безплатен SEO курс - оптимизация за търсачки</a:t>
              </a:r>
              <a:endParaRPr lang="bg-BG" sz="200" noProof="1">
                <a:ln w="0"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35" name="TextBox 34">
              <a:hlinkClick r:id="rId6" tooltip="Безплатен курс &quot;Уеб дизайн с HTML, CSS и JavaScript&quot; - уроци по правене на уеб сайтове, HTML, CSS, Photoshop, JavaScript и CMS системи"/>
            </p:cNvPr>
            <p:cNvSpPr txBox="1"/>
            <p:nvPr/>
          </p:nvSpPr>
          <p:spPr>
            <a:xfrm flipH="1">
              <a:off x="1448484" y="2878556"/>
              <a:ext cx="1908838" cy="121041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lvl="0">
                <a:defRPr sz="1200"/>
              </a:lvl1pPr>
            </a:lstStyle>
            <a:p>
              <a:pPr lvl="0"/>
              <a:r>
                <a:rPr lang="bg-BG" sz="200" noProof="1" smtClean="0">
                  <a:ln w="0">
                    <a:noFill/>
                  </a:ln>
                  <a:solidFill>
                    <a:schemeClr val="bg1"/>
                  </a:solidFill>
                  <a:effectLst/>
                </a:rPr>
                <a:t>уроци по уеб дизайн, HTML, CSS, JavaScript, Photoshop</a:t>
              </a:r>
              <a:endParaRPr lang="bg-BG" sz="200" noProof="1">
                <a:ln w="0"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36" name="TextBox 35">
              <a:hlinkClick r:id="rId7" tooltip="Училищна софтуерна академия - безплатни уроци по програмиране и уеб дизайн"/>
            </p:cNvPr>
            <p:cNvSpPr txBox="1"/>
            <p:nvPr/>
          </p:nvSpPr>
          <p:spPr>
            <a:xfrm flipH="1">
              <a:off x="1636239" y="1946534"/>
              <a:ext cx="1747593" cy="121041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l"/>
              <a:r>
                <a:rPr lang="bg-BG" sz="200" kern="1200" noProof="1" smtClean="0">
                  <a:ln w="0">
                    <a:noFill/>
                  </a:ln>
                  <a:solidFill>
                    <a:schemeClr val="bg1"/>
                  </a:solidFill>
                  <a:effectLst/>
                  <a:latin typeface="Corbel" pitchFamily="34" charset="0"/>
                  <a:ea typeface="+mn-ea"/>
                  <a:cs typeface="+mn-cs"/>
                </a:rPr>
                <a:t>уроци по програмиране и уеб дизайн за ученици</a:t>
              </a:r>
              <a:endParaRPr lang="bg-BG" sz="200" kern="1200" noProof="1">
                <a:ln w="0">
                  <a:noFill/>
                </a:ln>
                <a:solidFill>
                  <a:schemeClr val="bg1"/>
                </a:solidFill>
                <a:effectLst/>
                <a:latin typeface="Corbel" pitchFamily="34" charset="0"/>
                <a:ea typeface="+mn-ea"/>
                <a:cs typeface="+mn-cs"/>
              </a:endParaRPr>
            </a:p>
          </p:txBody>
        </p:sp>
        <p:sp>
          <p:nvSpPr>
            <p:cNvPr id="37" name="TextBox 36">
              <a:hlinkClick r:id="rId8" tooltip="Безплатен курс &quot;Програмиране с ASP.NET MVC&quot; - уеб технологии, бази данни, C#, .NET, ASP.NET MVC"/>
            </p:cNvPr>
            <p:cNvSpPr txBox="1"/>
            <p:nvPr/>
          </p:nvSpPr>
          <p:spPr>
            <a:xfrm flipH="1">
              <a:off x="3402822" y="2230065"/>
              <a:ext cx="1939551" cy="121041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lvl="0">
                <a:defRPr sz="1200"/>
              </a:lvl1pPr>
            </a:lstStyle>
            <a:p>
              <a:pPr lvl="0"/>
              <a:r>
                <a:rPr lang="bg-BG" sz="200" noProof="1" smtClean="0">
                  <a:ln w="0">
                    <a:noFill/>
                  </a:ln>
                  <a:solidFill>
                    <a:schemeClr val="bg1"/>
                  </a:solidFill>
                  <a:effectLst/>
                </a:rPr>
                <a:t>ASP.NET MVC курс – HTML, SQL, C#, .NET, ASP.NET MVC</a:t>
              </a:r>
              <a:endParaRPr lang="bg-BG" sz="200" noProof="1">
                <a:ln w="0"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38" name="TextBox 37">
              <a:hlinkClick r:id="rId9" tooltip="Безплатен курс &quot;Разработка на софтуер в Cloud среда&quot; - AppEngine, AWS, Azure"/>
            </p:cNvPr>
            <p:cNvSpPr txBox="1"/>
            <p:nvPr/>
          </p:nvSpPr>
          <p:spPr>
            <a:xfrm flipH="1">
              <a:off x="1440310" y="3574997"/>
              <a:ext cx="1881966" cy="121041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bg-BG" sz="200" kern="1200" noProof="1" smtClean="0">
                  <a:ln w="0">
                    <a:noFill/>
                  </a:ln>
                  <a:solidFill>
                    <a:schemeClr val="bg1"/>
                  </a:solidFill>
                  <a:effectLst/>
                  <a:latin typeface="Corbel" pitchFamily="34" charset="0"/>
                  <a:ea typeface="+mn-ea"/>
                  <a:cs typeface="+mn-cs"/>
                </a:rPr>
                <a:t>безплатен курс "Разработка на софтуер в cloud среда"</a:t>
              </a:r>
              <a:endParaRPr lang="bg-BG" sz="200" kern="1200" noProof="1">
                <a:ln w="0">
                  <a:noFill/>
                </a:ln>
                <a:solidFill>
                  <a:schemeClr val="bg1"/>
                </a:solidFill>
                <a:effectLst/>
                <a:latin typeface="Corbel" pitchFamily="34" charset="0"/>
                <a:ea typeface="+mn-ea"/>
                <a:cs typeface="+mn-cs"/>
              </a:endParaRPr>
            </a:p>
          </p:txBody>
        </p:sp>
        <p:sp>
          <p:nvSpPr>
            <p:cNvPr id="39" name="TextBox 38">
              <a:hlinkClick r:id="rId10" tooltip="BG Coder - онлайн състезателна система - тренировки за състезания по програмиране - online judge"/>
            </p:cNvPr>
            <p:cNvSpPr txBox="1"/>
            <p:nvPr/>
          </p:nvSpPr>
          <p:spPr>
            <a:xfrm flipH="1">
              <a:off x="3389110" y="1523999"/>
              <a:ext cx="1874288" cy="121041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lvl="0">
                <a:defRPr sz="1200"/>
              </a:lvl1pPr>
            </a:lstStyle>
            <a:p>
              <a:pPr lvl="0"/>
              <a:r>
                <a:rPr lang="bg-BG" sz="200" noProof="1" smtClean="0">
                  <a:ln w="0">
                    <a:noFill/>
                  </a:ln>
                  <a:solidFill>
                    <a:schemeClr val="bg1"/>
                  </a:solidFill>
                  <a:effectLst/>
                </a:rPr>
                <a:t>BG Coder - онлайн състезателна система - online judge</a:t>
              </a:r>
              <a:endParaRPr lang="bg-BG" sz="200" noProof="1">
                <a:ln w="0"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40" name="TextBox 39">
              <a:hlinkClick r:id="rId11" tooltip="Светлин Наков - курсове и уроци по програмиране, уеб дизайн, книги, обучения - безплатно"/>
            </p:cNvPr>
            <p:cNvSpPr txBox="1"/>
            <p:nvPr/>
          </p:nvSpPr>
          <p:spPr>
            <a:xfrm flipH="1">
              <a:off x="1236228" y="2649965"/>
              <a:ext cx="2123831" cy="121041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lvl="0">
                <a:defRPr sz="1200"/>
              </a:lvl1pPr>
            </a:lstStyle>
            <a:p>
              <a:pPr lvl="0"/>
              <a:r>
                <a:rPr lang="bg-BG" sz="200" noProof="1" smtClean="0">
                  <a:ln w="0">
                    <a:noFill/>
                  </a:ln>
                  <a:solidFill>
                    <a:schemeClr val="bg1"/>
                  </a:solidFill>
                  <a:effectLst/>
                </a:rPr>
                <a:t>курсове и уроци по програмиране, книги – безплатно от Наков</a:t>
              </a:r>
              <a:endParaRPr lang="bg-BG" sz="200" noProof="1">
                <a:ln w="0"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41" name="TextBox 40">
              <a:hlinkClick r:id="rId12" tooltip="Безплатен курс &quot;Качествен програмен код&quot;"/>
            </p:cNvPr>
            <p:cNvSpPr txBox="1"/>
            <p:nvPr/>
          </p:nvSpPr>
          <p:spPr>
            <a:xfrm flipH="1">
              <a:off x="1766855" y="3335748"/>
              <a:ext cx="1594026" cy="121041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bg-BG" sz="200" kern="1200" noProof="1" smtClean="0">
                  <a:ln w="0">
                    <a:noFill/>
                  </a:ln>
                  <a:solidFill>
                    <a:schemeClr val="bg1"/>
                  </a:solidFill>
                  <a:effectLst/>
                  <a:latin typeface="Corbel" pitchFamily="34" charset="0"/>
                  <a:ea typeface="+mn-ea"/>
                  <a:cs typeface="+mn-cs"/>
                </a:rPr>
                <a:t>безплатен курс "Качествен програмен код"</a:t>
              </a:r>
              <a:endParaRPr lang="bg-BG" sz="200" kern="1200" noProof="1">
                <a:ln w="0">
                  <a:noFill/>
                </a:ln>
                <a:solidFill>
                  <a:schemeClr val="bg1"/>
                </a:solidFill>
                <a:effectLst/>
                <a:latin typeface="Corbel" pitchFamily="34" charset="0"/>
                <a:ea typeface="+mn-ea"/>
                <a:cs typeface="+mn-cs"/>
              </a:endParaRPr>
            </a:p>
          </p:txBody>
        </p:sp>
        <p:sp>
          <p:nvSpPr>
            <p:cNvPr id="42" name="TextBox 41">
              <a:hlinkClick r:id="rId13" tooltip="Алго академия - Академия по алгоритмично програмиране - безплатни уроци по алгоритми и структури от данни, състезателно програмиране и състезания"/>
            </p:cNvPr>
            <p:cNvSpPr txBox="1"/>
            <p:nvPr/>
          </p:nvSpPr>
          <p:spPr>
            <a:xfrm flipH="1">
              <a:off x="3407676" y="2461282"/>
              <a:ext cx="1977943" cy="121041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lvl="0">
                <a:defRPr sz="1200"/>
              </a:lvl1pPr>
            </a:lstStyle>
            <a:p>
              <a:pPr lvl="0"/>
              <a:r>
                <a:rPr lang="bg-BG" sz="200" noProof="1" smtClean="0">
                  <a:ln w="0">
                    <a:noFill/>
                  </a:ln>
                  <a:solidFill>
                    <a:schemeClr val="bg1"/>
                  </a:solidFill>
                  <a:effectLst/>
                </a:rPr>
                <a:t>алго академия – състезателно програмиране, състезания</a:t>
              </a:r>
              <a:endParaRPr lang="bg-BG" sz="200" noProof="1">
                <a:ln w="0"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43" name="TextBox 42">
              <a:hlinkClick r:id="rId14" tooltip="Безплатен ASP.NET курс - уеб програмиране, бази данни, C#, .NET, ASP.NET"/>
            </p:cNvPr>
            <p:cNvSpPr txBox="1"/>
            <p:nvPr/>
          </p:nvSpPr>
          <p:spPr>
            <a:xfrm flipH="1">
              <a:off x="3406019" y="1985429"/>
              <a:ext cx="2181421" cy="121041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lvl="0">
                <a:defRPr sz="1200"/>
              </a:lvl1pPr>
            </a:lstStyle>
            <a:p>
              <a:pPr lvl="0"/>
              <a:r>
                <a:rPr lang="bg-BG" sz="200" noProof="1" smtClean="0">
                  <a:ln w="0">
                    <a:noFill/>
                  </a:ln>
                  <a:solidFill>
                    <a:schemeClr val="bg1"/>
                  </a:solidFill>
                  <a:effectLst/>
                </a:rPr>
                <a:t>ASP.NET курс - уеб програмиране, бази данни, C#, .NET, ASP.NET</a:t>
              </a:r>
              <a:endParaRPr lang="bg-BG" sz="200" noProof="1">
                <a:ln w="0"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44" name="TextBox 43">
              <a:hlinkClick r:id="rId15" tooltip="Софтуерна академия на Телерик - безплатни курсове и уроци по програмиране"/>
            </p:cNvPr>
            <p:cNvSpPr txBox="1"/>
            <p:nvPr/>
          </p:nvSpPr>
          <p:spPr>
            <a:xfrm flipH="1">
              <a:off x="1504800" y="1717933"/>
              <a:ext cx="1901159" cy="121041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200"/>
              </a:lvl1pPr>
            </a:lstStyle>
            <a:p>
              <a:pPr lvl="0" algn="l"/>
              <a:r>
                <a:rPr lang="bg-BG" sz="200" noProof="1" smtClean="0">
                  <a:ln w="0">
                    <a:noFill/>
                  </a:ln>
                  <a:solidFill>
                    <a:schemeClr val="bg1"/>
                  </a:solidFill>
                  <a:effectLst/>
                </a:rPr>
                <a:t>курсове и уроци по </a:t>
              </a:r>
              <a:r>
                <a:rPr lang="bg-BG" sz="200" kern="1200" noProof="1" smtClean="0">
                  <a:ln w="0">
                    <a:noFill/>
                  </a:ln>
                  <a:solidFill>
                    <a:schemeClr val="bg1"/>
                  </a:solidFill>
                  <a:effectLst/>
                  <a:latin typeface="Corbel" pitchFamily="34" charset="0"/>
                  <a:ea typeface="+mn-ea"/>
                  <a:cs typeface="+mn-cs"/>
                </a:rPr>
                <a:t>програмиране – Телерик академия</a:t>
              </a:r>
              <a:endParaRPr lang="bg-BG" sz="200" kern="1200" noProof="1">
                <a:ln w="0">
                  <a:noFill/>
                </a:ln>
                <a:solidFill>
                  <a:schemeClr val="bg1"/>
                </a:solidFill>
                <a:effectLst/>
                <a:latin typeface="Corbel" pitchFamily="34" charset="0"/>
                <a:ea typeface="+mn-ea"/>
                <a:cs typeface="+mn-cs"/>
              </a:endParaRPr>
            </a:p>
          </p:txBody>
        </p:sp>
        <p:sp>
          <p:nvSpPr>
            <p:cNvPr id="45" name="TextBox 44">
              <a:hlinkClick r:id="rId16" tooltip="Безплатен курс &quot;Разработка на мобилни приложения&quot; - iPhone, Android, Windows Phone, PhoneGap, HTML5, jQuery, AJAX"/>
            </p:cNvPr>
            <p:cNvSpPr txBox="1"/>
            <p:nvPr/>
          </p:nvSpPr>
          <p:spPr>
            <a:xfrm flipH="1">
              <a:off x="3404043" y="2718405"/>
              <a:ext cx="2058568" cy="121041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lvl="0">
                <a:defRPr sz="1200"/>
              </a:lvl1pPr>
            </a:lstStyle>
            <a:p>
              <a:pPr lvl="0"/>
              <a:r>
                <a:rPr lang="bg-BG" sz="200" noProof="1" smtClean="0">
                  <a:ln w="0">
                    <a:noFill/>
                  </a:ln>
                  <a:solidFill>
                    <a:schemeClr val="bg1"/>
                  </a:solidFill>
                  <a:effectLst/>
                </a:rPr>
                <a:t>курс мобилни приложения с iPhone, Android, WP7, PhoneGap</a:t>
              </a:r>
              <a:endParaRPr lang="bg-BG" sz="200" noProof="1">
                <a:ln w="0"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46" name="TextBox 45">
              <a:hlinkClick r:id="rId17" tooltip="Free C# Programming Book by Svetlin Nakov - безплатна C# книга от Светлин Наков, книга C#, книга Java, безплатна книга"/>
            </p:cNvPr>
            <p:cNvSpPr txBox="1"/>
            <p:nvPr/>
          </p:nvSpPr>
          <p:spPr>
            <a:xfrm flipH="1">
              <a:off x="1440317" y="3117785"/>
              <a:ext cx="1901159" cy="121041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bg-BG" sz="200" kern="1200" noProof="1" smtClean="0">
                  <a:ln w="0">
                    <a:noFill/>
                  </a:ln>
                  <a:solidFill>
                    <a:schemeClr val="bg1"/>
                  </a:solidFill>
                  <a:effectLst/>
                  <a:latin typeface="Corbel" pitchFamily="34" charset="0"/>
                  <a:ea typeface="+mn-ea"/>
                  <a:cs typeface="+mn-cs"/>
                </a:rPr>
                <a:t>free C# book, безплатна книга C#, книга Java, книга C#</a:t>
              </a:r>
              <a:endParaRPr lang="bg-BG" sz="200" kern="1200" noProof="1">
                <a:ln w="0">
                  <a:noFill/>
                </a:ln>
                <a:solidFill>
                  <a:schemeClr val="bg1"/>
                </a:solidFill>
                <a:effectLst/>
                <a:latin typeface="Corbel" pitchFamily="34" charset="0"/>
                <a:ea typeface="+mn-ea"/>
                <a:cs typeface="+mn-cs"/>
              </a:endParaRPr>
            </a:p>
          </p:txBody>
        </p:sp>
        <p:sp>
          <p:nvSpPr>
            <p:cNvPr id="47" name="TextBox 46">
              <a:hlinkClick r:id="rId18" tooltip="Дончо Минков - сайт за програмиране"/>
            </p:cNvPr>
            <p:cNvSpPr txBox="1"/>
            <p:nvPr/>
          </p:nvSpPr>
          <p:spPr>
            <a:xfrm flipH="1">
              <a:off x="3401370" y="2963513"/>
              <a:ext cx="1475012" cy="121041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600">
                  <a:ln w="0">
                    <a:solidFill>
                      <a:schemeClr val="tx1"/>
                    </a:solidFill>
                  </a:ln>
                  <a:effectLst/>
                </a:defRPr>
              </a:lvl1pPr>
            </a:lstStyle>
            <a:p>
              <a:pPr lvl="0"/>
              <a:r>
                <a:rPr lang="bg-BG" sz="200" noProof="1" smtClean="0">
                  <a:ln w="0">
                    <a:noFill/>
                  </a:ln>
                  <a:solidFill>
                    <a:schemeClr val="bg1"/>
                  </a:solidFill>
                </a:rPr>
                <a:t>Дончо Минков - сайт за програмиране</a:t>
              </a:r>
              <a:endParaRPr lang="bg-BG" sz="200" noProof="1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48" name="TextBox 47">
              <a:hlinkClick r:id="rId19" tooltip="Николай Костов - блог за програмиране"/>
            </p:cNvPr>
            <p:cNvSpPr txBox="1"/>
            <p:nvPr/>
          </p:nvSpPr>
          <p:spPr>
            <a:xfrm flipH="1">
              <a:off x="3401423" y="3217864"/>
              <a:ext cx="1513403" cy="121041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l"/>
              <a:r>
                <a:rPr lang="bg-BG" sz="200" kern="1200" noProof="1" smtClean="0">
                  <a:ln w="0">
                    <a:noFill/>
                  </a:ln>
                  <a:solidFill>
                    <a:schemeClr val="bg1"/>
                  </a:solidFill>
                  <a:effectLst/>
                  <a:latin typeface="Corbel" pitchFamily="34" charset="0"/>
                  <a:ea typeface="+mn-ea"/>
                  <a:cs typeface="+mn-cs"/>
                </a:rPr>
                <a:t>Николай Костов - блог за програмиране</a:t>
              </a:r>
              <a:endParaRPr lang="bg-BG" sz="200" kern="1200" noProof="1">
                <a:ln w="0">
                  <a:noFill/>
                </a:ln>
                <a:solidFill>
                  <a:schemeClr val="bg1"/>
                </a:solidFill>
                <a:effectLst/>
                <a:latin typeface="Corbel" pitchFamily="34" charset="0"/>
                <a:ea typeface="+mn-ea"/>
                <a:cs typeface="+mn-cs"/>
              </a:endParaRPr>
            </a:p>
          </p:txBody>
        </p:sp>
        <p:sp>
          <p:nvSpPr>
            <p:cNvPr id="49" name="TextBox 48">
              <a:hlinkClick r:id="rId20" tooltip="безплатен C# курс в софтуерната академия на Наков"/>
            </p:cNvPr>
            <p:cNvSpPr txBox="1"/>
            <p:nvPr/>
          </p:nvSpPr>
          <p:spPr>
            <a:xfrm flipH="1">
              <a:off x="3398080" y="3548402"/>
              <a:ext cx="1359837" cy="121041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600">
                  <a:ln w="0">
                    <a:solidFill>
                      <a:schemeClr val="tx1"/>
                    </a:solidFill>
                  </a:ln>
                  <a:effectLst/>
                </a:defRPr>
              </a:lvl1pPr>
            </a:lstStyle>
            <a:p>
              <a:pPr lvl="0"/>
              <a:r>
                <a:rPr lang="bg-BG" sz="200" noProof="1" smtClean="0">
                  <a:ln w="0">
                    <a:noFill/>
                  </a:ln>
                  <a:solidFill>
                    <a:schemeClr val="bg1"/>
                  </a:solidFill>
                </a:rPr>
                <a:t>C# курс, програмиране, безплатно</a:t>
              </a:r>
              <a:endParaRPr lang="bg-BG" sz="200" noProof="1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</p:grp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1828800" y="152400"/>
            <a:ext cx="7086600" cy="8382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r" rtl="0" eaLnBrk="0" fontAlgn="base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lang="en-US" sz="4000" b="1" kern="1200" baseline="0" dirty="0">
                <a:ln w="500"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0000" endPos="50000" dist="127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Presentation Title</a:t>
            </a:r>
            <a:endParaRPr lang="en-US" dirty="0"/>
          </a:p>
        </p:txBody>
      </p:sp>
      <p:sp>
        <p:nvSpPr>
          <p:cNvPr id="9" name="TextBox 8">
            <a:hlinkClick r:id="rId2" tooltip="Форум за програмиране и уеб дизайн - дискусии, съвети, въпроси и отговори @ Софтуерна академия на Телерик"/>
          </p:cNvPr>
          <p:cNvSpPr txBox="1"/>
          <p:nvPr/>
        </p:nvSpPr>
        <p:spPr>
          <a:xfrm rot="12041701" flipH="1">
            <a:off x="7471619" y="3840481"/>
            <a:ext cx="890352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9600" b="1" dirty="0" smtClean="0">
                <a:solidFill>
                  <a:schemeClr val="tx1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?</a:t>
            </a:r>
            <a:endParaRPr lang="en-US" sz="9600" b="1" dirty="0">
              <a:solidFill>
                <a:schemeClr val="tx1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1" name="TextBox 10">
            <a:hlinkClick r:id="rId4" tooltip="Програмиране за деца - безплатно в Телерик кидс академия"/>
          </p:cNvPr>
          <p:cNvSpPr txBox="1"/>
          <p:nvPr/>
        </p:nvSpPr>
        <p:spPr>
          <a:xfrm rot="9535351" flipH="1">
            <a:off x="923387" y="1861198"/>
            <a:ext cx="673363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1Righ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880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?</a:t>
            </a:r>
            <a:endParaRPr lang="en-US" sz="8800" dirty="0">
              <a:solidFill>
                <a:schemeClr val="accent5">
                  <a:lumMod val="60000"/>
                  <a:lumOff val="4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2" name="TextBox 11">
            <a:hlinkClick r:id="rId5" tooltip="Безплатен SEO курс - оптимизация за търсачки, уроци по SEO"/>
          </p:cNvPr>
          <p:cNvSpPr txBox="1"/>
          <p:nvPr/>
        </p:nvSpPr>
        <p:spPr>
          <a:xfrm rot="16938170" flipH="1">
            <a:off x="4905823" y="1031967"/>
            <a:ext cx="859648" cy="186204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11500" b="1" dirty="0" smtClean="0">
                <a:solidFill>
                  <a:srgbClr val="FF831D"/>
                </a:solidFill>
                <a:effectLst>
                  <a:reflection blurRad="6350" stA="55000" endA="300" endPos="45500" dir="5400000" sy="-100000" algn="bl" rotWithShape="0"/>
                </a:effectLst>
              </a:rPr>
              <a:t>?</a:t>
            </a:r>
            <a:endParaRPr lang="en-US" sz="11500" b="1" dirty="0">
              <a:solidFill>
                <a:srgbClr val="FF831D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3" name="TextBox 12">
            <a:hlinkClick r:id="rId6" tooltip="Безплатен курс &quot;Уеб дизайн с HTML, CSS и JavaScript&quot; - уроци по правене на уеб сайтове, HTML, CSS, Photoshop, JavaScript и CMS системи"/>
          </p:cNvPr>
          <p:cNvSpPr txBox="1"/>
          <p:nvPr/>
        </p:nvSpPr>
        <p:spPr>
          <a:xfrm rot="19836951" flipH="1">
            <a:off x="7379011" y="1495156"/>
            <a:ext cx="949687" cy="206210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1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?</a:t>
            </a:r>
            <a:endParaRPr lang="en-US" sz="1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innerShdw blurRad="63500" dist="50800" dir="81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4" name="TextBox 13">
            <a:hlinkClick r:id="rId7" tooltip="Училищна софтуерна академия - безплатни уроци по програмиране и уеб дизайн"/>
          </p:cNvPr>
          <p:cNvSpPr txBox="1"/>
          <p:nvPr/>
        </p:nvSpPr>
        <p:spPr>
          <a:xfrm rot="2233443" flipH="1">
            <a:off x="2139219" y="940067"/>
            <a:ext cx="445351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HeroicExtremeLeftFacing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5600" dirty="0" smtClean="0"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?</a:t>
            </a:r>
            <a:endParaRPr lang="en-US" sz="5600" dirty="0">
              <a:solidFill>
                <a:schemeClr val="tx2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5" name="TextBox 14">
            <a:hlinkClick r:id="rId8" tooltip="Безплатен курс &quot;Програмиране с ASP.NET MVC&quot; - уеб технологии, бази данни, C#, .NET, ASP.NET MVC"/>
          </p:cNvPr>
          <p:cNvSpPr txBox="1"/>
          <p:nvPr/>
        </p:nvSpPr>
        <p:spPr>
          <a:xfrm rot="8530737" flipH="1">
            <a:off x="4757101" y="4722613"/>
            <a:ext cx="643173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9600" dirty="0" smtClean="0">
                <a:solidFill>
                  <a:srgbClr val="FF4A37"/>
                </a:solidFill>
                <a:effectLst>
                  <a:reflection blurRad="6350" stA="60000" endA="900" endPos="60000" dist="29997" dir="5400000" sy="-100000" algn="bl" rotWithShape="0"/>
                </a:effectLst>
              </a:rPr>
              <a:t>?</a:t>
            </a:r>
            <a:endParaRPr lang="en-US" sz="9600" dirty="0">
              <a:solidFill>
                <a:srgbClr val="FF4A37"/>
              </a:solidFill>
              <a:effectLst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16" name="TextBox 15">
            <a:hlinkClick r:id="rId9" tooltip="Безплатен курс &quot;Разработка на софтуер в Cloud среда&quot; - AppEngine, AWS, Azure"/>
          </p:cNvPr>
          <p:cNvSpPr txBox="1"/>
          <p:nvPr/>
        </p:nvSpPr>
        <p:spPr>
          <a:xfrm rot="12627025" flipH="1">
            <a:off x="2910498" y="4405709"/>
            <a:ext cx="386488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3600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?</a:t>
            </a:r>
            <a:endParaRPr lang="en-US" sz="3600" dirty="0">
              <a:solidFill>
                <a:schemeClr val="tx2">
                  <a:lumMod val="40000"/>
                  <a:lumOff val="6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7" name="TextBox 16">
            <a:hlinkClick r:id="rId10" tooltip="BG Coder - онлайн състезателна система - тренировки за състезания по програмиране - online judge"/>
          </p:cNvPr>
          <p:cNvSpPr txBox="1"/>
          <p:nvPr/>
        </p:nvSpPr>
        <p:spPr>
          <a:xfrm rot="1186146" flipH="1">
            <a:off x="6185958" y="4125718"/>
            <a:ext cx="499379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r>
              <a:rPr lang="en-US" sz="6600" dirty="0" smtClean="0">
                <a:solidFill>
                  <a:srgbClr val="9966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?</a:t>
            </a:r>
            <a:endParaRPr lang="en-US" sz="6600" dirty="0">
              <a:solidFill>
                <a:srgbClr val="9966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8" name="TextBox 17">
            <a:hlinkClick r:id="rId11" tooltip="Светлин Наков - курсове и уроци по програмиране, уеб дизайн, книги, обучения - безплатно"/>
          </p:cNvPr>
          <p:cNvSpPr txBox="1"/>
          <p:nvPr/>
        </p:nvSpPr>
        <p:spPr>
          <a:xfrm rot="19460650" flipH="1">
            <a:off x="3150207" y="1979503"/>
            <a:ext cx="489197" cy="769441"/>
          </a:xfrm>
          <a:prstGeom prst="rect">
            <a:avLst/>
          </a:prstGeom>
          <a:noFill/>
        </p:spPr>
        <p:txBody>
          <a:bodyPr wrap="square" rtlCol="0">
            <a:prstTxWarp prst="textInflate">
              <a:avLst/>
            </a:prstTxWarp>
            <a:spAutoFit/>
            <a:scene3d>
              <a:camera prst="perspectiveRelaxedModerately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4400" dirty="0" smtClean="0">
                <a:solidFill>
                  <a:srgbClr val="FF6699"/>
                </a:solidFill>
                <a:effectLst>
                  <a:reflection blurRad="6350" stA="55000" endA="300" endPos="45500" dir="5400000" sy="-100000" algn="bl" rotWithShape="0"/>
                </a:effectLst>
              </a:rPr>
              <a:t>?</a:t>
            </a:r>
            <a:endParaRPr lang="en-US" sz="4400" dirty="0">
              <a:solidFill>
                <a:srgbClr val="FF6699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9" name="TextBox 18">
            <a:hlinkClick r:id="rId12" tooltip="Безплатен курс &quot;Качествен програмен код&quot;"/>
          </p:cNvPr>
          <p:cNvSpPr txBox="1"/>
          <p:nvPr/>
        </p:nvSpPr>
        <p:spPr>
          <a:xfrm rot="18277140" flipH="1">
            <a:off x="405235" y="3272338"/>
            <a:ext cx="413607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3600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?</a:t>
            </a:r>
            <a:endParaRPr lang="en-US" sz="3600" dirty="0">
              <a:solidFill>
                <a:schemeClr val="tx2">
                  <a:lumMod val="40000"/>
                  <a:lumOff val="6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0" name="TextBox 19">
            <a:hlinkClick r:id="rId13" tooltip="Алго академия - Академия по алгоритмично програмиране - безплатни уроци по алгоритми и структури от данни, състезателно програмиране и състезания"/>
          </p:cNvPr>
          <p:cNvSpPr txBox="1"/>
          <p:nvPr/>
        </p:nvSpPr>
        <p:spPr>
          <a:xfrm rot="18695734" flipH="1">
            <a:off x="3127408" y="5396301"/>
            <a:ext cx="5481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  <a:endParaRPr lang="en-US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1" name="TextBox 20">
            <a:hlinkClick r:id="rId14" tooltip="Безплатен ASP.NET курс - уеб програмиране, бази данни, C#, .NET, ASP.NET"/>
          </p:cNvPr>
          <p:cNvSpPr txBox="1"/>
          <p:nvPr/>
        </p:nvSpPr>
        <p:spPr>
          <a:xfrm rot="10134629" flipH="1">
            <a:off x="6730680" y="5522529"/>
            <a:ext cx="44439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4000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?</a:t>
            </a:r>
            <a:endParaRPr lang="en-US" sz="4000" dirty="0">
              <a:solidFill>
                <a:schemeClr val="accent4">
                  <a:lumMod val="60000"/>
                  <a:lumOff val="4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2" name="TextBox 21">
            <a:hlinkClick r:id="rId15" tooltip="Софтуерна академия на Телерик - безплатни курсове и уроци по програмиране"/>
          </p:cNvPr>
          <p:cNvSpPr txBox="1"/>
          <p:nvPr/>
        </p:nvSpPr>
        <p:spPr>
          <a:xfrm rot="12126217" flipH="1">
            <a:off x="559977" y="930479"/>
            <a:ext cx="387894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en-US" sz="4000" b="1" spc="150" dirty="0" smtClean="0">
                <a:ln w="1143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?</a:t>
            </a:r>
            <a:endParaRPr lang="en-US" sz="4000" b="1" spc="150" dirty="0">
              <a:ln w="11430"/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23" name="TextBox 22">
            <a:hlinkClick r:id="rId16" tooltip="Безплатен курс &quot;Разработка на мобилни приложения&quot; - iPhone, Android, Windows Phone, PhoneGap, HTML5, jQuery, AJAX"/>
          </p:cNvPr>
          <p:cNvSpPr txBox="1"/>
          <p:nvPr/>
        </p:nvSpPr>
        <p:spPr>
          <a:xfrm rot="20840689" flipH="1">
            <a:off x="8186733" y="5517703"/>
            <a:ext cx="357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n w="19050">
                  <a:solidFill>
                    <a:schemeClr val="accent4">
                      <a:lumMod val="75000"/>
                      <a:alpha val="5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20000"/>
                    <a:lumOff val="80000"/>
                    <a:alpha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  <a:endParaRPr lang="en-US" sz="4000" b="1" dirty="0">
              <a:ln w="19050">
                <a:solidFill>
                  <a:schemeClr val="accent4">
                    <a:lumMod val="75000"/>
                    <a:alpha val="5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20000"/>
                  <a:lumOff val="80000"/>
                  <a:alpha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TextBox 23">
            <a:hlinkClick r:id="rId17" tooltip="Free C# Programming Book by Svetlin Nakov - безплатна C# книга от Светлин Наков, книга C#, книга Java, безплатна книга"/>
          </p:cNvPr>
          <p:cNvSpPr txBox="1"/>
          <p:nvPr/>
        </p:nvSpPr>
        <p:spPr>
          <a:xfrm rot="15426793" flipH="1">
            <a:off x="1145826" y="4072255"/>
            <a:ext cx="36965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4400" dirty="0" smtClean="0">
                <a:ln>
                  <a:solidFill>
                    <a:schemeClr val="accent2">
                      <a:lumMod val="40000"/>
                      <a:lumOff val="60000"/>
                    </a:schemeClr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?</a:t>
            </a:r>
            <a:endParaRPr lang="en-US" sz="4400" dirty="0"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5" name="TextBox 24">
            <a:hlinkClick r:id="rId18" tooltip="Дончо Минков - сайт за програмиране"/>
          </p:cNvPr>
          <p:cNvSpPr txBox="1"/>
          <p:nvPr/>
        </p:nvSpPr>
        <p:spPr>
          <a:xfrm rot="11071760" flipH="1">
            <a:off x="6518175" y="1140358"/>
            <a:ext cx="34540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28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?</a:t>
            </a:r>
            <a:endParaRPr lang="en-US" sz="2800" dirty="0">
              <a:ln>
                <a:solidFill>
                  <a:schemeClr val="tx1">
                    <a:lumMod val="75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6" name="TextBox 25">
            <a:hlinkClick r:id="rId19" tooltip="Николай Костов - блог за програмиране"/>
          </p:cNvPr>
          <p:cNvSpPr txBox="1"/>
          <p:nvPr/>
        </p:nvSpPr>
        <p:spPr>
          <a:xfrm rot="300526" flipH="1">
            <a:off x="3902297" y="1278821"/>
            <a:ext cx="34540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2800" b="1" dirty="0" smtClean="0">
                <a:ln w="31550" cmpd="sng">
                  <a:solidFill>
                    <a:schemeClr val="tx2">
                      <a:lumMod val="20000"/>
                      <a:lumOff val="80000"/>
                    </a:schemeClr>
                  </a:solidFill>
                  <a:prstDash val="solid"/>
                </a:ln>
                <a:solidFill>
                  <a:schemeClr val="tx1">
                    <a:lumMod val="20000"/>
                    <a:lumOff val="8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?</a:t>
            </a:r>
            <a:endParaRPr lang="en-US" sz="2800" dirty="0">
              <a:ln w="31550" cmpd="sng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</a:ln>
              <a:solidFill>
                <a:schemeClr val="tx1">
                  <a:lumMod val="20000"/>
                  <a:lumOff val="8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7" name="TextBox 26">
            <a:hlinkClick r:id="rId20" tooltip="C# курс - програмиране, уроци, видео, лекции от Наков"/>
          </p:cNvPr>
          <p:cNvSpPr txBox="1"/>
          <p:nvPr/>
        </p:nvSpPr>
        <p:spPr>
          <a:xfrm rot="2086872" flipH="1">
            <a:off x="8330354" y="1359229"/>
            <a:ext cx="44439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3200" dirty="0" smtClean="0"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?</a:t>
            </a:r>
            <a:endParaRPr lang="en-US" sz="3200" dirty="0"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828800" y="2903716"/>
            <a:ext cx="5486400" cy="1261884"/>
          </a:xfrm>
          <a:prstGeom prst="rect">
            <a:avLst/>
          </a:prstGeom>
        </p:spPr>
        <p:txBody>
          <a:bodyPr wrap="none" lIns="0" tIns="0" rIns="0" bIns="0" anchor="ctr" anchorCtr="0"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marL="0" lvl="0" indent="0" algn="ctr" ea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>
                  <a:lumMod val="40000"/>
                  <a:lumOff val="60000"/>
                </a:schemeClr>
              </a:buClr>
              <a:buSzPct val="70000"/>
              <a:buFont typeface="Wingdings 2" pitchFamily="18" charset="2"/>
              <a:buNone/>
            </a:pPr>
            <a:r>
              <a:rPr lang="en-US" sz="7600" b="1" spc="150" noProof="0" dirty="0" smtClean="0">
                <a:ln w="11430"/>
                <a:solidFill>
                  <a:schemeClr val="tx1">
                    <a:lumMod val="40000"/>
                    <a:lumOff val="6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rPr>
              <a:t>Questions?</a:t>
            </a:r>
            <a:endParaRPr lang="en-US" sz="7600" b="1" spc="150" dirty="0">
              <a:ln w="11430"/>
              <a:solidFill>
                <a:schemeClr val="tx1">
                  <a:lumMod val="40000"/>
                  <a:lumOff val="60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+mn-lt"/>
            </a:endParaRPr>
          </a:p>
        </p:txBody>
      </p:sp>
      <p:sp>
        <p:nvSpPr>
          <p:cNvPr id="29" name="Text Placeholder 29"/>
          <p:cNvSpPr>
            <a:spLocks noGrp="1"/>
          </p:cNvSpPr>
          <p:nvPr>
            <p:ph type="body" sz="quarter" idx="10" hasCustomPrompt="1"/>
          </p:nvPr>
        </p:nvSpPr>
        <p:spPr>
          <a:xfrm>
            <a:off x="6807132" y="6400800"/>
            <a:ext cx="2218556" cy="369332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r">
              <a:buNone/>
              <a:defRPr sz="1800"/>
            </a:lvl1pPr>
          </a:lstStyle>
          <a:p>
            <a:pPr lvl="0"/>
            <a:r>
              <a:rPr lang="en-US" dirty="0" smtClean="0"/>
              <a:t>Course web site URL</a:t>
            </a:r>
            <a:endParaRPr lang="en-US" dirty="0"/>
          </a:p>
        </p:txBody>
      </p:sp>
      <p:sp>
        <p:nvSpPr>
          <p:cNvPr id="10" name="TextBox 9">
            <a:hlinkClick r:id="rId3" tooltip="Курсове и уроци по програмиране, уеб дизайн, разработка на софтуер и информационни технологии - лекции, видео уроци, обучения - безплатно"/>
          </p:cNvPr>
          <p:cNvSpPr txBox="1"/>
          <p:nvPr/>
        </p:nvSpPr>
        <p:spPr>
          <a:xfrm rot="2456848" flipH="1">
            <a:off x="968763" y="4970087"/>
            <a:ext cx="859648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>
              <a:lnSpc>
                <a:spcPct val="80000"/>
              </a:lnSpc>
            </a:pPr>
            <a:r>
              <a:rPr lang="en-US" sz="12000" b="1" dirty="0" smtClean="0">
                <a:solidFill>
                  <a:srgbClr val="FFBF8B"/>
                </a:solidFill>
                <a:effectLst>
                  <a:reflection blurRad="6350" stA="55000" endA="300" endPos="45500" dir="5400000" sy="-100000" algn="bl" rotWithShape="0"/>
                </a:effectLst>
                <a:latin typeface="Cambria" pitchFamily="18" charset="0"/>
              </a:rPr>
              <a:t>?</a:t>
            </a:r>
            <a:endParaRPr lang="en-US" sz="12000" b="1" dirty="0">
              <a:solidFill>
                <a:srgbClr val="FFBF8B"/>
              </a:solidFill>
              <a:effectLst>
                <a:reflection blurRad="6350" stA="55000" endA="300" endPos="45500" dir="5400000" sy="-100000" algn="bl" rotWithShape="0"/>
              </a:effectLst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324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Question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1828800" y="152400"/>
            <a:ext cx="7086600" cy="9144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r" rtl="0" eaLnBrk="0" fontAlgn="base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lang="en-US" sz="4000" b="1" kern="1200" baseline="0" dirty="0">
                <a:ln w="500"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0000" endPos="50000" dist="127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Presentation Title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295400" y="2438402"/>
            <a:ext cx="6400800" cy="2097345"/>
          </a:xfrm>
          <a:prstGeom prst="rect">
            <a:avLst/>
          </a:prstGeom>
        </p:spPr>
        <p:txBody>
          <a:bodyPr anchor="ctr" anchorCtr="0"/>
          <a:lstStyle/>
          <a:p>
            <a:pPr marL="319088" marR="0" lvl="0" indent="-319088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5">
                  <a:lumMod val="40000"/>
                  <a:lumOff val="60000"/>
                </a:schemeClr>
              </a:buClr>
              <a:buSzPct val="70000"/>
              <a:buFont typeface="Wingdings 2" pitchFamily="18" charset="2"/>
              <a:buNone/>
              <a:tabLst/>
              <a:defRPr/>
            </a:pPr>
            <a:r>
              <a:rPr lang="en-US" sz="8000" b="1" kern="1200" dirty="0" smtClean="0">
                <a:solidFill>
                  <a:srgbClr val="E8FF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8667829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resentati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8"/>
          <p:cNvSpPr>
            <a:spLocks noGrp="1"/>
          </p:cNvSpPr>
          <p:nvPr>
            <p:ph type="ctrTitle" hasCustomPrompt="1"/>
          </p:nvPr>
        </p:nvSpPr>
        <p:spPr>
          <a:xfrm>
            <a:off x="457200" y="1524000"/>
            <a:ext cx="8229600" cy="1524000"/>
          </a:xfrm>
          <a:prstGeom prst="rect">
            <a:avLst/>
          </a:prstGeom>
        </p:spPr>
        <p:txBody>
          <a:bodyPr tIns="0" bIns="0" anchor="b" anchorCtr="0"/>
          <a:lstStyle>
            <a:lvl1pPr algn="r">
              <a:lnSpc>
                <a:spcPts val="5400"/>
              </a:lnSpc>
              <a:defRPr sz="5400" cap="none" baseline="0">
                <a:solidFill>
                  <a:srgbClr val="D4FF5B"/>
                </a:solidFill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0000" endPos="50000" dist="12700" dir="5400000" sy="-100000" algn="bl" rotWithShape="0"/>
                </a:effectLst>
              </a:defRPr>
            </a:lvl1pPr>
          </a:lstStyle>
          <a:p>
            <a:r>
              <a:rPr lang="en-US" dirty="0" smtClean="0"/>
              <a:t>Presentation Title</a:t>
            </a:r>
            <a:endParaRPr lang="en-US" dirty="0"/>
          </a:p>
        </p:txBody>
      </p:sp>
      <p:sp>
        <p:nvSpPr>
          <p:cNvPr id="7" name="Subtitle 16"/>
          <p:cNvSpPr>
            <a:spLocks noGrp="1"/>
          </p:cNvSpPr>
          <p:nvPr>
            <p:ph type="subTitle" idx="1" hasCustomPrompt="1"/>
          </p:nvPr>
        </p:nvSpPr>
        <p:spPr>
          <a:xfrm>
            <a:off x="457200" y="3240880"/>
            <a:ext cx="8229600" cy="569120"/>
          </a:xfrm>
          <a:prstGeom prst="rect">
            <a:avLst/>
          </a:prstGeom>
        </p:spPr>
        <p:txBody>
          <a:bodyPr lIns="90000" tIns="0" rIns="90000" bIns="0" anchor="ctr" anchorCtr="0"/>
          <a:lstStyle>
            <a:lvl1pPr marL="0" indent="0" algn="r">
              <a:buNone/>
              <a:defRPr sz="2800">
                <a:solidFill>
                  <a:srgbClr val="FAF8C8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dirty="0" smtClean="0"/>
              <a:t>Presentation Subtitle</a:t>
            </a:r>
            <a:endParaRPr lang="en-US" dirty="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2667000" y="4114800"/>
            <a:ext cx="6248400" cy="0"/>
          </a:xfrm>
          <a:prstGeom prst="line">
            <a:avLst/>
          </a:prstGeom>
          <a:ln w="38100" cap="rnd">
            <a:solidFill>
              <a:schemeClr val="accent5">
                <a:lumMod val="20000"/>
                <a:lumOff val="80000"/>
                <a:alpha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5224046"/>
            <a:ext cx="3352800" cy="533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buNone/>
              <a:defRPr lang="en-US" sz="2800" b="1" kern="1200" dirty="0" smtClean="0">
                <a:solidFill>
                  <a:srgbClr val="DEFF9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Author Name</a:t>
            </a:r>
            <a:endParaRPr lang="en-U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5757446"/>
            <a:ext cx="2090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buNone/>
              <a:defRPr lang="en-US" sz="1800" b="1" kern="1200" dirty="0" smtClean="0">
                <a:solidFill>
                  <a:srgbClr val="0EFE5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  <a:ea typeface="+mn-ea"/>
                <a:cs typeface="+mn-cs"/>
              </a:defRPr>
            </a:lvl1pPr>
          </a:lstStyle>
          <a:p>
            <a:pPr algn="l"/>
            <a:r>
              <a:rPr lang="en-US" sz="1800" b="1" dirty="0" smtClean="0">
                <a:solidFill>
                  <a:srgbClr val="0EFE5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Telerik Corporation</a:t>
            </a:r>
            <a:endParaRPr lang="en-US" sz="1800" b="1" dirty="0">
              <a:solidFill>
                <a:srgbClr val="0EFE5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6062246"/>
            <a:ext cx="17079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buNone/>
              <a:defRPr lang="en-US" sz="1600" b="1" kern="1200" dirty="0" smtClean="0">
                <a:solidFill>
                  <a:srgbClr val="0EFE5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  <a:ea typeface="+mn-ea"/>
                <a:cs typeface="+mn-cs"/>
              </a:defRPr>
            </a:lvl1pPr>
          </a:lstStyle>
          <a:p>
            <a:pPr algn="l"/>
            <a:r>
              <a:rPr lang="en-US" sz="16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www.telerik.com</a:t>
            </a:r>
            <a:endParaRPr lang="en-US" sz="1600" b="1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998088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microsoft.com/office/2007/relationships/hdphoto" Target="../media/hdphoto1.wdp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3502"/>
            <a:ext cx="9144000" cy="590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47652"/>
            <a:ext cx="9144000" cy="483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52400" y="228602"/>
            <a:ext cx="1714500" cy="428625"/>
          </a:xfrm>
          <a:prstGeom prst="rect">
            <a:avLst/>
          </a:prstGeom>
          <a:noFill/>
          <a:effectLst>
            <a:outerShdw blurRad="127000" sx="101000" sy="101000" algn="ctr" rotWithShape="0">
              <a:schemeClr val="tx1">
                <a:lumMod val="20000"/>
                <a:lumOff val="80000"/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433716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iming>
    <p:tnLst>
      <p:par>
        <p:cTn id="1" dur="indefinite" restart="never" nodeType="tmRoot"/>
      </p:par>
    </p:tnLst>
  </p:timing>
  <p:txStyles>
    <p:titleStyle>
      <a:lvl1pPr algn="r" rtl="0" eaLnBrk="1" fontAlgn="base" hangingPunct="1">
        <a:lnSpc>
          <a:spcPts val="4400"/>
        </a:lnSpc>
        <a:spcBef>
          <a:spcPct val="0"/>
        </a:spcBef>
        <a:spcAft>
          <a:spcPct val="0"/>
        </a:spcAft>
        <a:defRPr sz="4400" b="1" kern="1200" baseline="0">
          <a:ln w="500">
            <a:noFill/>
          </a:ln>
          <a:solidFill>
            <a:schemeClr val="tx2"/>
          </a:solidFill>
          <a:effectLst>
            <a:outerShdw blurRad="38100" dist="38100" dir="2700000" algn="tl">
              <a:srgbClr val="000000">
                <a:alpha val="43137"/>
              </a:srgbClr>
            </a:outerShdw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Corbel" pitchFamily="34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Corbel" pitchFamily="34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Corbel" pitchFamily="34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Corbel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Corbel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Corbel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Corbel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Corbel" pitchFamily="34" charset="0"/>
        </a:defRPr>
      </a:lvl9pPr>
    </p:titleStyle>
    <p:bodyStyle>
      <a:lvl1pPr marL="319088" indent="-319088" algn="l" rtl="0" eaLnBrk="1" fontAlgn="base" hangingPunct="1">
        <a:spcBef>
          <a:spcPct val="20000"/>
        </a:spcBef>
        <a:spcAft>
          <a:spcPct val="0"/>
        </a:spcAft>
        <a:buClr>
          <a:schemeClr val="accent5">
            <a:lumMod val="40000"/>
            <a:lumOff val="60000"/>
          </a:schemeClr>
        </a:buClr>
        <a:buSzPct val="70000"/>
        <a:buFont typeface="Wingdings 2" pitchFamily="18" charset="2"/>
        <a:buChar char=""/>
        <a:defRPr sz="3200" b="1" kern="1200">
          <a:solidFill>
            <a:schemeClr val="tx1">
              <a:lumMod val="20000"/>
              <a:lumOff val="8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30238" indent="-273050" algn="l" rtl="0" eaLnBrk="1" fontAlgn="base" hangingPunct="1">
        <a:spcBef>
          <a:spcPct val="20000"/>
        </a:spcBef>
        <a:spcAft>
          <a:spcPct val="0"/>
        </a:spcAft>
        <a:buClr>
          <a:schemeClr val="accent2">
            <a:lumMod val="60000"/>
            <a:lumOff val="40000"/>
          </a:schemeClr>
        </a:buClr>
        <a:buFont typeface="Wingdings 2" pitchFamily="18" charset="2"/>
        <a:buChar char=""/>
        <a:defRPr sz="3000" b="1" kern="1200">
          <a:solidFill>
            <a:schemeClr val="tx1">
              <a:lumMod val="20000"/>
              <a:lumOff val="8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922338" indent="-273050" algn="l" rtl="0" eaLnBrk="1" fontAlgn="base" hangingPunct="1">
        <a:spcBef>
          <a:spcPct val="20000"/>
        </a:spcBef>
        <a:spcAft>
          <a:spcPct val="0"/>
        </a:spcAft>
        <a:buClr>
          <a:schemeClr val="tx1">
            <a:lumMod val="50000"/>
          </a:schemeClr>
        </a:buClr>
        <a:buFont typeface="Wingdings 2" pitchFamily="18" charset="2"/>
        <a:buChar char=""/>
        <a:defRPr sz="2800" b="1" kern="1200">
          <a:solidFill>
            <a:schemeClr val="tx1">
              <a:lumMod val="20000"/>
              <a:lumOff val="8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187450" indent="-228600" algn="l" rtl="0" eaLnBrk="1" fontAlgn="base" hangingPunct="1">
        <a:spcBef>
          <a:spcPct val="20000"/>
        </a:spcBef>
        <a:spcAft>
          <a:spcPct val="0"/>
        </a:spcAft>
        <a:buClr>
          <a:srgbClr val="F8BD52"/>
        </a:buClr>
        <a:buFont typeface="Wingdings 2" pitchFamily="18" charset="2"/>
        <a:buChar char=""/>
        <a:defRPr sz="2600" b="1" kern="1200">
          <a:solidFill>
            <a:schemeClr val="tx1">
              <a:lumMod val="20000"/>
              <a:lumOff val="8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425575" indent="-228600" algn="l" rtl="0" eaLnBrk="1" fontAlgn="base" hangingPunct="1">
        <a:spcBef>
          <a:spcPct val="20000"/>
        </a:spcBef>
        <a:spcAft>
          <a:spcPct val="0"/>
        </a:spcAft>
        <a:buClr>
          <a:srgbClr val="46A6BD"/>
        </a:buClr>
        <a:buFont typeface="Wingdings 2" pitchFamily="18" charset="2"/>
        <a:buChar char=""/>
        <a:defRPr sz="2400" b="1" kern="1200">
          <a:solidFill>
            <a:schemeClr val="tx1">
              <a:lumMod val="20000"/>
              <a:lumOff val="8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673352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11096" indent="-228600" algn="l" rtl="0" eaLnBrk="1" latinLnBrk="0" hangingPunct="1">
        <a:spcBef>
          <a:spcPct val="20000"/>
        </a:spcBef>
        <a:buClr>
          <a:schemeClr val="tx2"/>
        </a:buClr>
        <a:buFont typeface="Wingdings 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21408" indent="-182880" algn="l" rtl="0" eaLnBrk="1" latinLnBrk="0" hangingPunct="1">
        <a:spcBef>
          <a:spcPct val="20000"/>
        </a:spcBef>
        <a:buClr>
          <a:schemeClr val="tx2"/>
        </a:buClr>
        <a:buFont typeface="Wingdings 2"/>
        <a:buChar char="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22576" indent="-182880" algn="l" rtl="0" eaLnBrk="1" latinLnBrk="0" hangingPunct="1">
        <a:spcBef>
          <a:spcPct val="20000"/>
        </a:spcBef>
        <a:buClr>
          <a:schemeClr val="tx2"/>
        </a:buClr>
        <a:buFont typeface="Wingdings 2"/>
        <a:buChar char="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academy.telerik.com/student-courses/quality-assurance/qa-and-test-automation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telerikacademy.com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828800"/>
            <a:ext cx="8229600" cy="1524000"/>
          </a:xfrm>
        </p:spPr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Telerik Testing Framework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457200" y="3393280"/>
            <a:ext cx="8229600" cy="569120"/>
          </a:xfrm>
        </p:spPr>
        <p:txBody>
          <a:bodyPr/>
          <a:lstStyle/>
          <a:p>
            <a:r>
              <a:rPr lang="en-US" dirty="0" smtClean="0"/>
              <a:t>Telerik Testing Framework, SpecFlow and BDD</a:t>
            </a:r>
            <a:endParaRPr lang="en-US" dirty="0"/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39373" y="4533902"/>
            <a:ext cx="3352800" cy="523220"/>
          </a:xfrm>
        </p:spPr>
        <p:txBody>
          <a:bodyPr/>
          <a:lstStyle/>
          <a:p>
            <a:r>
              <a:rPr lang="en-US" dirty="0" smtClean="0"/>
              <a:t>Dimitar Topuzov</a:t>
            </a:r>
            <a:endParaRPr lang="en-US" dirty="0"/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28600" y="5024735"/>
            <a:ext cx="1797287" cy="446276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sz="2300" dirty="0" smtClean="0">
                <a:solidFill>
                  <a:schemeClr val="tx2">
                    <a:lumMod val="50000"/>
                  </a:schemeClr>
                </a:solidFill>
              </a:rPr>
              <a:t>QA </a:t>
            </a:r>
            <a:r>
              <a:rPr lang="en-US" sz="2300" dirty="0">
                <a:solidFill>
                  <a:schemeClr val="tx2">
                    <a:lumMod val="50000"/>
                  </a:schemeClr>
                </a:solidFill>
              </a:rPr>
              <a:t>Engineer</a:t>
            </a:r>
          </a:p>
        </p:txBody>
      </p:sp>
      <p:sp>
        <p:nvSpPr>
          <p:cNvPr id="19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268513" y="5443735"/>
            <a:ext cx="2627087" cy="400110"/>
          </a:xfrm>
          <a:prstGeom prst="rect">
            <a:avLst/>
          </a:prstGeom>
        </p:spPr>
        <p:txBody>
          <a:bodyPr/>
          <a:lstStyle/>
          <a:p>
            <a:pPr marL="0" indent="0"/>
            <a:r>
              <a:rPr lang="en-US" sz="2000" dirty="0">
                <a:solidFill>
                  <a:schemeClr val="tx2">
                    <a:lumMod val="50000"/>
                  </a:schemeClr>
                </a:solidFill>
              </a:rPr>
              <a:t>TeamX6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485344" y="76200"/>
            <a:ext cx="5201456" cy="2490499"/>
            <a:chOff x="-914400" y="-107952"/>
            <a:chExt cx="5895474" cy="2590800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914400" y="-107952"/>
              <a:ext cx="5895474" cy="2590800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6350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52074" y="806448"/>
              <a:ext cx="737937" cy="7379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0800" y="4553282"/>
            <a:ext cx="2286000" cy="866775"/>
          </a:xfrm>
          <a:prstGeom prst="roundRect">
            <a:avLst/>
          </a:prstGeom>
          <a:noFill/>
          <a:ln>
            <a:noFill/>
          </a:ln>
          <a:effectLst>
            <a:glow rad="101600">
              <a:schemeClr val="tx1">
                <a:alpha val="60000"/>
              </a:schemeClr>
            </a:glow>
            <a:outerShdw dist="35921" dir="2700000" algn="ctr" rotWithShape="0">
              <a:schemeClr val="bg2"/>
            </a:outerShdw>
          </a:effectLst>
        </p:spPr>
      </p:pic>
      <p:sp>
        <p:nvSpPr>
          <p:cNvPr id="13" name="Text Placeholder 9"/>
          <p:cNvSpPr>
            <a:spLocks noGrp="1"/>
          </p:cNvSpPr>
          <p:nvPr/>
        </p:nvSpPr>
        <p:spPr>
          <a:xfrm>
            <a:off x="3476283" y="6224899"/>
            <a:ext cx="2191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accent5">
                  <a:lumMod val="40000"/>
                  <a:lumOff val="60000"/>
                </a:schemeClr>
              </a:buClr>
              <a:buSzPct val="70000"/>
              <a:buFont typeface="Wingdings 2" pitchFamily="18" charset="2"/>
              <a:buNone/>
              <a:defRPr lang="en-US" sz="1800" b="1" kern="1200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  <a:ea typeface="+mn-ea"/>
                <a:cs typeface="+mn-cs"/>
              </a:defRPr>
            </a:lvl1pPr>
            <a:lvl2pPr marL="630238" indent="-2730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60000"/>
                  <a:lumOff val="40000"/>
                </a:schemeClr>
              </a:buClr>
              <a:buFont typeface="Wingdings 2" pitchFamily="18" charset="2"/>
              <a:buChar char=""/>
              <a:defRPr sz="3000" b="1" kern="1200">
                <a:solidFill>
                  <a:schemeClr val="tx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922338" indent="-2730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>
                  <a:lumMod val="50000"/>
                </a:schemeClr>
              </a:buClr>
              <a:buFont typeface="Wingdings 2" pitchFamily="18" charset="2"/>
              <a:buChar char=""/>
              <a:defRPr sz="2800" b="1" kern="1200">
                <a:solidFill>
                  <a:schemeClr val="tx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18745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8BD52"/>
              </a:buClr>
              <a:buFont typeface="Wingdings 2" pitchFamily="18" charset="2"/>
              <a:buChar char=""/>
              <a:defRPr sz="2600" b="1" kern="1200">
                <a:solidFill>
                  <a:schemeClr val="tx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42557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6A6BD"/>
              </a:buClr>
              <a:buFont typeface="Wingdings 2" pitchFamily="18" charset="2"/>
              <a:buChar char=""/>
              <a:defRPr sz="2400" b="1" kern="1200">
                <a:solidFill>
                  <a:schemeClr val="tx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673352" indent="-22860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11096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Font typeface="Wingdings 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21408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 typeface="Wingdings 2"/>
              <a:buChar char="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22576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 typeface="Wingdings 2"/>
              <a:buChar char="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hlinkClick r:id="rId6"/>
              </a:rPr>
              <a:t>Telerik QA Academy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5529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898" name="Rectangle 2"/>
          <p:cNvSpPr>
            <a:spLocks noGrp="1" noChangeArrowheads="1"/>
          </p:cNvSpPr>
          <p:nvPr>
            <p:ph type="title"/>
          </p:nvPr>
        </p:nvSpPr>
        <p:spPr>
          <a:xfrm>
            <a:off x="2743200" y="188640"/>
            <a:ext cx="6172200" cy="914400"/>
          </a:xfrm>
        </p:spPr>
        <p:txBody>
          <a:bodyPr/>
          <a:lstStyle/>
          <a:p>
            <a:pPr>
              <a:defRPr/>
            </a:pPr>
            <a:r>
              <a:rPr lang="en-US" dirty="0"/>
              <a:t>Telerik Testing Framework</a:t>
            </a:r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452FF4-89E3-4D1B-9927-2DBDC00E58D7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2678545"/>
            <a:ext cx="8686800" cy="3874655"/>
          </a:xfrm>
        </p:spPr>
        <p:txBody>
          <a:bodyPr/>
          <a:lstStyle/>
          <a:p>
            <a:pPr>
              <a:lnSpc>
                <a:spcPct val="100000"/>
              </a:lnSpc>
              <a:defRPr/>
            </a:pPr>
            <a:r>
              <a:rPr lang="en-US" dirty="0" smtClean="0"/>
              <a:t>What DOM Explorer I can use?</a:t>
            </a:r>
            <a:endParaRPr lang="en-US" dirty="0"/>
          </a:p>
          <a:p>
            <a:pPr lvl="1">
              <a:lnSpc>
                <a:spcPct val="100000"/>
              </a:lnSpc>
              <a:defRPr/>
            </a:pPr>
            <a:r>
              <a:rPr lang="en-US" dirty="0"/>
              <a:t>Test Studio’s Build-in DOM Explorer</a:t>
            </a:r>
            <a:endParaRPr lang="en-US" dirty="0" smtClean="0"/>
          </a:p>
          <a:p>
            <a:pPr lvl="1">
              <a:lnSpc>
                <a:spcPct val="100000"/>
              </a:lnSpc>
              <a:defRPr/>
            </a:pPr>
            <a:r>
              <a:rPr lang="en-US" dirty="0" smtClean="0"/>
              <a:t>Firebug </a:t>
            </a:r>
            <a:r>
              <a:rPr lang="en-US" dirty="0"/>
              <a:t>and Browser’s Build-in </a:t>
            </a:r>
            <a:r>
              <a:rPr lang="en-US" dirty="0" smtClean="0"/>
              <a:t>Tools </a:t>
            </a:r>
            <a:endParaRPr lang="en-US" dirty="0"/>
          </a:p>
          <a:p>
            <a:pPr lvl="1">
              <a:lnSpc>
                <a:spcPct val="100000"/>
              </a:lnSpc>
              <a:defRPr/>
            </a:pPr>
            <a:r>
              <a:rPr lang="en-US" dirty="0" smtClean="0"/>
              <a:t>XAML Spy</a:t>
            </a:r>
          </a:p>
          <a:p>
            <a:pPr lvl="1">
              <a:lnSpc>
                <a:spcPct val="100000"/>
              </a:lnSpc>
              <a:defRPr/>
            </a:pPr>
            <a:r>
              <a:rPr lang="en-US" dirty="0" smtClean="0"/>
              <a:t>WPF Inspector</a:t>
            </a:r>
          </a:p>
          <a:p>
            <a:pPr lvl="1">
              <a:lnSpc>
                <a:spcPct val="100000"/>
              </a:lnSpc>
              <a:defRPr/>
            </a:pPr>
            <a:r>
              <a:rPr lang="en-US" dirty="0" smtClean="0"/>
              <a:t>Snoop</a:t>
            </a:r>
          </a:p>
        </p:txBody>
      </p:sp>
      <p:sp>
        <p:nvSpPr>
          <p:cNvPr id="5" name="Rectangle 4"/>
          <p:cNvSpPr/>
          <p:nvPr/>
        </p:nvSpPr>
        <p:spPr>
          <a:xfrm>
            <a:off x="240146" y="1235325"/>
            <a:ext cx="82619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2575" lvl="0" indent="-282575" fontAlgn="base">
              <a:spcBef>
                <a:spcPts val="600"/>
              </a:spcBef>
              <a:spcAft>
                <a:spcPts val="600"/>
              </a:spcAft>
              <a:buClr>
                <a:srgbClr val="46A6BD">
                  <a:lumMod val="40000"/>
                  <a:lumOff val="60000"/>
                </a:srgbClr>
              </a:buClr>
              <a:buSzPct val="70000"/>
              <a:buFont typeface="Wingdings 2" pitchFamily="18" charset="2"/>
              <a:buChar char=""/>
              <a:tabLst>
                <a:tab pos="282575" algn="l"/>
              </a:tabLst>
              <a:defRPr/>
            </a:pPr>
            <a:r>
              <a:rPr lang="en-US" sz="3200" b="1" dirty="0" smtClean="0">
                <a:solidFill>
                  <a:srgbClr val="EBFFD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else we need?</a:t>
            </a:r>
          </a:p>
          <a:p>
            <a:pPr marL="630238" lvl="1" indent="-273050" fontAlgn="base">
              <a:spcBef>
                <a:spcPts val="600"/>
              </a:spcBef>
              <a:spcAft>
                <a:spcPts val="600"/>
              </a:spcAft>
              <a:buClr>
                <a:srgbClr val="8FD600"/>
              </a:buClr>
              <a:buFont typeface="Wingdings 2" pitchFamily="18" charset="2"/>
              <a:buChar char=""/>
              <a:defRPr/>
            </a:pPr>
            <a:r>
              <a:rPr lang="en-US" sz="3000" b="1" dirty="0" smtClean="0">
                <a:solidFill>
                  <a:srgbClr val="CCFF66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Appropriate </a:t>
            </a:r>
            <a:r>
              <a:rPr lang="en-US" sz="3000" b="1" dirty="0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DOM Explorer</a:t>
            </a:r>
          </a:p>
        </p:txBody>
      </p:sp>
    </p:spTree>
    <p:extLst>
      <p:ext uri="{BB962C8B-B14F-4D97-AF65-F5344CB8AC3E}">
        <p14:creationId xmlns:p14="http://schemas.microsoft.com/office/powerpoint/2010/main" val="32695439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295400"/>
            <a:ext cx="7924800" cy="685800"/>
          </a:xfrm>
        </p:spPr>
        <p:txBody>
          <a:bodyPr/>
          <a:lstStyle/>
          <a:p>
            <a:r>
              <a:rPr lang="en-US" dirty="0"/>
              <a:t>T</a:t>
            </a:r>
            <a:r>
              <a:rPr lang="en-US" dirty="0" smtClean="0"/>
              <a:t>elerik Testing Framework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2021680"/>
            <a:ext cx="7924800" cy="569120"/>
          </a:xfrm>
        </p:spPr>
        <p:txBody>
          <a:bodyPr/>
          <a:lstStyle/>
          <a:p>
            <a:r>
              <a:rPr lang="en-US" dirty="0" smtClean="0"/>
              <a:t>DEMO</a:t>
            </a:r>
            <a:endParaRPr lang="en-US" dirty="0"/>
          </a:p>
        </p:txBody>
      </p:sp>
      <p:pic>
        <p:nvPicPr>
          <p:cNvPr id="10242" name="Picture 2" descr="C:\Users\ogeorgiev\Desktop\hello-worl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65350" y="2590800"/>
            <a:ext cx="4813300" cy="3609975"/>
          </a:xfrm>
          <a:prstGeom prst="roundRect">
            <a:avLst>
              <a:gd name="adj" fmla="val 6689"/>
            </a:avLst>
          </a:prstGeom>
          <a:noFill/>
          <a:effectLst>
            <a:glow rad="101600">
              <a:schemeClr val="tx1">
                <a:alpha val="40000"/>
              </a:schemeClr>
            </a:glo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5153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8731" y="4186521"/>
            <a:ext cx="8486539" cy="685800"/>
          </a:xfrm>
        </p:spPr>
        <p:txBody>
          <a:bodyPr/>
          <a:lstStyle/>
          <a:p>
            <a:r>
              <a:rPr lang="en-US" sz="4800" dirty="0" smtClean="0"/>
              <a:t>Behavior Driven Development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4912800"/>
            <a:ext cx="7924800" cy="569120"/>
          </a:xfrm>
        </p:spPr>
        <p:txBody>
          <a:bodyPr/>
          <a:lstStyle/>
          <a:p>
            <a:r>
              <a:rPr lang="en-US" dirty="0" smtClean="0"/>
              <a:t>BDD, Gherkin Syntax and SpecFlow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944655" y="2329053"/>
            <a:ext cx="1724578" cy="7833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ysClr val="windowText" lastClr="000000"/>
                </a:solidFill>
              </a:rPr>
              <a:t>GIVEN</a:t>
            </a:r>
          </a:p>
          <a:p>
            <a:pPr algn="ctr"/>
            <a:r>
              <a:rPr lang="en-US" sz="1000" b="1" dirty="0">
                <a:solidFill>
                  <a:sysClr val="windowText" lastClr="000000"/>
                </a:solidFill>
              </a:rPr>
              <a:t>(Set of Pre-conditions)</a:t>
            </a:r>
          </a:p>
        </p:txBody>
      </p:sp>
      <p:sp>
        <p:nvSpPr>
          <p:cNvPr id="10" name="Rectangle 9"/>
          <p:cNvSpPr/>
          <p:nvPr/>
        </p:nvSpPr>
        <p:spPr>
          <a:xfrm>
            <a:off x="6101480" y="1471478"/>
            <a:ext cx="1724578" cy="78638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ysClr val="windowText" lastClr="000000"/>
                </a:solidFill>
              </a:rPr>
              <a:t>WHEN</a:t>
            </a:r>
          </a:p>
          <a:p>
            <a:pPr algn="ctr"/>
            <a:r>
              <a:rPr lang="en-US" sz="1000" b="1" dirty="0">
                <a:solidFill>
                  <a:sysClr val="windowText" lastClr="000000"/>
                </a:solidFill>
              </a:rPr>
              <a:t>(When the event occurs)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109947" y="2922489"/>
            <a:ext cx="1740878" cy="78889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ysClr val="windowText" lastClr="000000"/>
                </a:solidFill>
              </a:rPr>
              <a:t>THEN</a:t>
            </a:r>
          </a:p>
          <a:p>
            <a:pPr algn="ctr"/>
            <a:r>
              <a:rPr lang="en-US" sz="1000" b="1" dirty="0">
                <a:solidFill>
                  <a:sysClr val="windowText" lastClr="000000"/>
                </a:solidFill>
              </a:rPr>
              <a:t>(Outcome is achieved)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477162" y="2303531"/>
            <a:ext cx="1947151" cy="832354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BDD</a:t>
            </a:r>
            <a:endParaRPr lang="en-US" b="1" dirty="0">
              <a:solidFill>
                <a:schemeClr val="bg1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2663906" y="2719708"/>
            <a:ext cx="813256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5406383" y="3069852"/>
            <a:ext cx="686630" cy="257548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V="1">
            <a:off x="5389449" y="1864670"/>
            <a:ext cx="703564" cy="464383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338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8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27201" y="188640"/>
            <a:ext cx="7188200" cy="9144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Bike Example</a:t>
            </a:r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452FF4-89E3-4D1B-9927-2DBDC00E58D7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57849" y="1496369"/>
            <a:ext cx="8240716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7188" lvl="1" fontAlgn="base">
              <a:spcBef>
                <a:spcPts val="600"/>
              </a:spcBef>
              <a:spcAft>
                <a:spcPts val="600"/>
              </a:spcAft>
              <a:buClr>
                <a:srgbClr val="8FD600"/>
              </a:buClr>
              <a:defRPr/>
            </a:pPr>
            <a:r>
              <a:rPr lang="en-US" sz="3000" b="1" dirty="0" smtClean="0">
                <a:solidFill>
                  <a:srgbClr val="CCFF66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Let’s write some tests that test a bike</a:t>
            </a:r>
          </a:p>
          <a:p>
            <a:pPr marL="992188" lvl="2" indent="-342900" fontAlgn="base">
              <a:spcBef>
                <a:spcPts val="600"/>
              </a:spcBef>
              <a:spcAft>
                <a:spcPts val="600"/>
              </a:spcAft>
              <a:buClr>
                <a:schemeClr val="tx2">
                  <a:lumMod val="75000"/>
                </a:schemeClr>
              </a:buClr>
              <a:buFont typeface="Wingdings" pitchFamily="2" charset="2"/>
              <a:buChar char="ü"/>
              <a:defRPr/>
            </a:pPr>
            <a:r>
              <a:rPr lang="en-US" sz="2400" b="1" dirty="0" smtClean="0">
                <a:solidFill>
                  <a:srgbClr val="F5FF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Verify pedals are available</a:t>
            </a:r>
          </a:p>
          <a:p>
            <a:pPr marL="992188" lvl="2" indent="-342900" fontAlgn="base">
              <a:spcBef>
                <a:spcPts val="600"/>
              </a:spcBef>
              <a:spcAft>
                <a:spcPts val="600"/>
              </a:spcAft>
              <a:buClr>
                <a:schemeClr val="tx2">
                  <a:lumMod val="75000"/>
                </a:schemeClr>
              </a:buClr>
              <a:buFont typeface="Wingdings" pitchFamily="2" charset="2"/>
              <a:buChar char="ü"/>
              <a:defRPr/>
            </a:pPr>
            <a:r>
              <a:rPr lang="en-US" sz="2400" b="1" dirty="0">
                <a:solidFill>
                  <a:srgbClr val="F5FF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Verify </a:t>
            </a:r>
            <a:r>
              <a:rPr lang="en-US" sz="2400" b="1" dirty="0" smtClean="0">
                <a:solidFill>
                  <a:srgbClr val="F5FF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breaks are available</a:t>
            </a:r>
          </a:p>
          <a:p>
            <a:pPr marL="992188" lvl="2" indent="-342900" fontAlgn="base">
              <a:spcBef>
                <a:spcPts val="600"/>
              </a:spcBef>
              <a:spcAft>
                <a:spcPts val="600"/>
              </a:spcAft>
              <a:buClr>
                <a:schemeClr val="tx2">
                  <a:lumMod val="75000"/>
                </a:schemeClr>
              </a:buClr>
              <a:buFont typeface="Wingdings" pitchFamily="2" charset="2"/>
              <a:buChar char="ü"/>
              <a:defRPr/>
            </a:pPr>
            <a:r>
              <a:rPr lang="en-US" sz="2400" b="1" dirty="0">
                <a:solidFill>
                  <a:srgbClr val="F5FF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Verify </a:t>
            </a:r>
            <a:r>
              <a:rPr lang="en-US" sz="2400" b="1" dirty="0" smtClean="0">
                <a:solidFill>
                  <a:srgbClr val="F5FF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seat is available</a:t>
            </a:r>
          </a:p>
          <a:p>
            <a:pPr marL="992188" lvl="2" indent="-342900" fontAlgn="base">
              <a:spcBef>
                <a:spcPts val="600"/>
              </a:spcBef>
              <a:spcAft>
                <a:spcPts val="600"/>
              </a:spcAft>
              <a:buClr>
                <a:schemeClr val="tx2">
                  <a:lumMod val="75000"/>
                </a:schemeClr>
              </a:buClr>
              <a:buFont typeface="Wingdings" pitchFamily="2" charset="2"/>
              <a:buChar char="ü"/>
              <a:defRPr/>
            </a:pPr>
            <a:r>
              <a:rPr lang="en-US" sz="2400" b="1" smtClean="0">
                <a:solidFill>
                  <a:srgbClr val="F5FF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Verify bike </a:t>
            </a:r>
            <a:r>
              <a:rPr lang="en-US" sz="2400" b="1" dirty="0" smtClean="0">
                <a:solidFill>
                  <a:srgbClr val="F5FF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has two tires</a:t>
            </a:r>
            <a:endParaRPr lang="en-US" sz="2400" b="1" dirty="0">
              <a:solidFill>
                <a:srgbClr val="F5FFC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373" b="100000" l="730" r="9489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84509" y="3447266"/>
            <a:ext cx="2379925" cy="2562328"/>
          </a:xfrm>
          <a:prstGeom prst="roundRect">
            <a:avLst>
              <a:gd name="adj" fmla="val 9291"/>
            </a:avLst>
          </a:prstGeom>
          <a:noFill/>
          <a:effectLst>
            <a:glow rad="101600">
              <a:schemeClr val="tx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36139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8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27201" y="188640"/>
            <a:ext cx="7188200" cy="9144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Bike Example</a:t>
            </a:r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452FF4-89E3-4D1B-9927-2DBDC00E58D7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57849" y="2125155"/>
            <a:ext cx="2435090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57188" lvl="1" fontAlgn="base">
              <a:spcBef>
                <a:spcPts val="600"/>
              </a:spcBef>
              <a:spcAft>
                <a:spcPts val="600"/>
              </a:spcAft>
              <a:buClr>
                <a:srgbClr val="8FD600"/>
              </a:buClr>
              <a:defRPr/>
            </a:pPr>
            <a:r>
              <a:rPr lang="en-US" sz="3000" b="1" dirty="0" smtClean="0">
                <a:solidFill>
                  <a:srgbClr val="CCFF66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it a Bike?</a:t>
            </a:r>
          </a:p>
          <a:p>
            <a:pPr marL="992188" lvl="2" indent="-342900" fontAlgn="base">
              <a:spcBef>
                <a:spcPts val="600"/>
              </a:spcBef>
              <a:spcAft>
                <a:spcPts val="600"/>
              </a:spcAft>
              <a:buClr>
                <a:schemeClr val="tx2">
                  <a:lumMod val="75000"/>
                </a:schemeClr>
              </a:buClr>
              <a:buFont typeface="Wingdings" pitchFamily="2" charset="2"/>
              <a:buChar char="ü"/>
              <a:defRPr/>
            </a:pPr>
            <a:r>
              <a:rPr lang="en-US" sz="2400" b="1" dirty="0" smtClean="0">
                <a:solidFill>
                  <a:srgbClr val="F5FF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Pedals</a:t>
            </a:r>
          </a:p>
          <a:p>
            <a:pPr marL="992188" lvl="2" indent="-342900" fontAlgn="base">
              <a:spcBef>
                <a:spcPts val="600"/>
              </a:spcBef>
              <a:spcAft>
                <a:spcPts val="600"/>
              </a:spcAft>
              <a:buClr>
                <a:schemeClr val="tx2">
                  <a:lumMod val="75000"/>
                </a:schemeClr>
              </a:buClr>
              <a:buFont typeface="Wingdings" pitchFamily="2" charset="2"/>
              <a:buChar char="ü"/>
              <a:defRPr/>
            </a:pPr>
            <a:r>
              <a:rPr lang="en-US" sz="2400" b="1" dirty="0" smtClean="0">
                <a:solidFill>
                  <a:srgbClr val="F5FF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Breaks</a:t>
            </a:r>
          </a:p>
          <a:p>
            <a:pPr marL="992188" lvl="2" indent="-342900" fontAlgn="base">
              <a:spcBef>
                <a:spcPts val="600"/>
              </a:spcBef>
              <a:spcAft>
                <a:spcPts val="600"/>
              </a:spcAft>
              <a:buClr>
                <a:schemeClr val="tx2">
                  <a:lumMod val="75000"/>
                </a:schemeClr>
              </a:buClr>
              <a:buFont typeface="Wingdings" pitchFamily="2" charset="2"/>
              <a:buChar char="ü"/>
              <a:defRPr/>
            </a:pPr>
            <a:r>
              <a:rPr lang="en-US" sz="2400" b="1" dirty="0" smtClean="0">
                <a:solidFill>
                  <a:srgbClr val="F5FF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Seat</a:t>
            </a:r>
          </a:p>
          <a:p>
            <a:pPr marL="992188" lvl="2" indent="-342900" fontAlgn="base">
              <a:spcBef>
                <a:spcPts val="600"/>
              </a:spcBef>
              <a:spcAft>
                <a:spcPts val="600"/>
              </a:spcAft>
              <a:buClr>
                <a:schemeClr val="tx2">
                  <a:lumMod val="75000"/>
                </a:schemeClr>
              </a:buClr>
              <a:buFont typeface="Wingdings" pitchFamily="2" charset="2"/>
              <a:buChar char="ü"/>
              <a:defRPr/>
            </a:pPr>
            <a:r>
              <a:rPr lang="en-US" sz="2400" b="1" dirty="0" smtClean="0">
                <a:solidFill>
                  <a:srgbClr val="F5FF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Two Tires</a:t>
            </a:r>
            <a:endParaRPr lang="en-US" sz="2400" b="1" dirty="0">
              <a:solidFill>
                <a:srgbClr val="F5FFC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537918" y="5371808"/>
            <a:ext cx="357231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7188" lvl="1" fontAlgn="base">
              <a:spcBef>
                <a:spcPts val="600"/>
              </a:spcBef>
              <a:spcAft>
                <a:spcPts val="600"/>
              </a:spcAft>
              <a:buClr>
                <a:srgbClr val="8FD600"/>
              </a:buClr>
              <a:defRPr/>
            </a:pPr>
            <a:r>
              <a:rPr lang="en-US" sz="3000" b="1" dirty="0" smtClean="0">
                <a:solidFill>
                  <a:srgbClr val="CCFF66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is a useless bike!</a:t>
            </a:r>
            <a:endParaRPr lang="en-US" sz="3000" b="1" dirty="0">
              <a:solidFill>
                <a:srgbClr val="CCFF66">
                  <a:lumMod val="40000"/>
                  <a:lumOff val="6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5470" y="1688056"/>
            <a:ext cx="4762500" cy="3571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011535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8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27201" y="188640"/>
            <a:ext cx="7188200" cy="9144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Useless Car Example</a:t>
            </a:r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452FF4-89E3-4D1B-9927-2DBDC00E58D7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0237" y="1695658"/>
            <a:ext cx="5343525" cy="4162425"/>
          </a:xfrm>
          <a:prstGeom prst="roundRect">
            <a:avLst>
              <a:gd name="adj" fmla="val 9291"/>
            </a:avLst>
          </a:prstGeom>
          <a:noFill/>
          <a:effectLst>
            <a:glow rad="101600">
              <a:schemeClr val="tx1"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57597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8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27201" y="188640"/>
            <a:ext cx="7188200" cy="9144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The Problem</a:t>
            </a:r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452FF4-89E3-4D1B-9927-2DBDC00E58D7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40146" y="1416439"/>
            <a:ext cx="837045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2575" lvl="0" indent="-282575" fontAlgn="base">
              <a:spcBef>
                <a:spcPts val="600"/>
              </a:spcBef>
              <a:spcAft>
                <a:spcPts val="600"/>
              </a:spcAft>
              <a:buClr>
                <a:srgbClr val="46A6BD">
                  <a:lumMod val="40000"/>
                  <a:lumOff val="60000"/>
                </a:srgbClr>
              </a:buClr>
              <a:buSzPct val="70000"/>
              <a:buFont typeface="Wingdings 2" pitchFamily="18" charset="2"/>
              <a:buChar char=""/>
              <a:tabLst>
                <a:tab pos="282575" algn="l"/>
              </a:tabLst>
              <a:defRPr/>
            </a:pPr>
            <a:r>
              <a:rPr lang="en-US" sz="3600" b="1" dirty="0" smtClean="0">
                <a:solidFill>
                  <a:srgbClr val="EBFFD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happened</a:t>
            </a:r>
            <a:r>
              <a:rPr lang="en-US" sz="3200" b="1" dirty="0" smtClean="0">
                <a:solidFill>
                  <a:srgbClr val="CCFF66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en-US" sz="3200" b="1" dirty="0" smtClean="0">
              <a:solidFill>
                <a:srgbClr val="EBFFD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30238" lvl="1" indent="-273050" fontAlgn="base">
              <a:spcBef>
                <a:spcPts val="600"/>
              </a:spcBef>
              <a:spcAft>
                <a:spcPts val="600"/>
              </a:spcAft>
              <a:buClr>
                <a:srgbClr val="8FD600"/>
              </a:buClr>
              <a:buFont typeface="Wingdings 2" pitchFamily="18" charset="2"/>
              <a:buChar char=""/>
              <a:defRPr/>
            </a:pPr>
            <a:r>
              <a:rPr lang="en-US" sz="3000" b="1" dirty="0" smtClean="0">
                <a:solidFill>
                  <a:srgbClr val="F5FF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ITs are not Domain Experts</a:t>
            </a:r>
          </a:p>
          <a:p>
            <a:pPr marL="630238" lvl="1" indent="-273050" fontAlgn="base">
              <a:spcBef>
                <a:spcPts val="600"/>
              </a:spcBef>
              <a:spcAft>
                <a:spcPts val="600"/>
              </a:spcAft>
              <a:buClr>
                <a:srgbClr val="8FD600"/>
              </a:buClr>
              <a:buFont typeface="Wingdings 2" pitchFamily="18" charset="2"/>
              <a:buChar char=""/>
              <a:defRPr/>
            </a:pPr>
            <a:r>
              <a:rPr lang="en-US" sz="3000" b="1" dirty="0" smtClean="0">
                <a:solidFill>
                  <a:srgbClr val="F5FF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Domain Experts don’t know the technology</a:t>
            </a:r>
          </a:p>
          <a:p>
            <a:pPr marL="630238" lvl="1" indent="-273050" fontAlgn="base">
              <a:spcBef>
                <a:spcPts val="600"/>
              </a:spcBef>
              <a:spcAft>
                <a:spcPts val="600"/>
              </a:spcAft>
              <a:buClr>
                <a:srgbClr val="8FD600"/>
              </a:buClr>
              <a:buFont typeface="Wingdings 2" pitchFamily="18" charset="2"/>
              <a:buChar char=""/>
              <a:defRPr/>
            </a:pPr>
            <a:r>
              <a:rPr lang="en-US" sz="3000" b="1" dirty="0" smtClean="0">
                <a:solidFill>
                  <a:srgbClr val="F5FF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Bad communication</a:t>
            </a:r>
          </a:p>
          <a:p>
            <a:pPr marL="630238" lvl="1" indent="-273050" fontAlgn="base">
              <a:spcBef>
                <a:spcPts val="600"/>
              </a:spcBef>
              <a:spcAft>
                <a:spcPts val="600"/>
              </a:spcAft>
              <a:buClr>
                <a:srgbClr val="8FD600"/>
              </a:buClr>
              <a:buFont typeface="Wingdings 2" pitchFamily="18" charset="2"/>
              <a:buChar char=""/>
              <a:defRPr/>
            </a:pPr>
            <a:r>
              <a:rPr lang="en-US" sz="3000" b="1" dirty="0" smtClean="0">
                <a:solidFill>
                  <a:srgbClr val="F5FF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Bad documentation</a:t>
            </a:r>
            <a:endParaRPr lang="en-US" sz="3000" b="1" dirty="0" smtClean="0">
              <a:solidFill>
                <a:srgbClr val="CCFF66">
                  <a:lumMod val="40000"/>
                  <a:lumOff val="6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3805" y="3725724"/>
            <a:ext cx="2590753" cy="2584292"/>
          </a:xfrm>
          <a:prstGeom prst="roundRect">
            <a:avLst>
              <a:gd name="adj" fmla="val 9291"/>
            </a:avLst>
          </a:prstGeom>
          <a:noFill/>
          <a:effectLst>
            <a:glow rad="101600">
              <a:schemeClr val="tx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9268147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8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27201" y="188640"/>
            <a:ext cx="7188200" cy="9144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The Solution</a:t>
            </a:r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452FF4-89E3-4D1B-9927-2DBDC00E58D7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40146" y="1416439"/>
            <a:ext cx="8370454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2575" lvl="0" indent="-282575" fontAlgn="base">
              <a:spcBef>
                <a:spcPts val="600"/>
              </a:spcBef>
              <a:spcAft>
                <a:spcPts val="600"/>
              </a:spcAft>
              <a:buClr>
                <a:srgbClr val="46A6BD">
                  <a:lumMod val="40000"/>
                  <a:lumOff val="60000"/>
                </a:srgbClr>
              </a:buClr>
              <a:buSzPct val="70000"/>
              <a:buFont typeface="Wingdings 2" pitchFamily="18" charset="2"/>
              <a:buChar char=""/>
              <a:tabLst>
                <a:tab pos="282575" algn="l"/>
              </a:tabLst>
              <a:defRPr/>
            </a:pPr>
            <a:r>
              <a:rPr lang="en-US" sz="3600" b="1" dirty="0" smtClean="0">
                <a:solidFill>
                  <a:srgbClr val="EBFFD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to solve the problem</a:t>
            </a:r>
            <a:r>
              <a:rPr lang="en-US" sz="3200" b="1" dirty="0" smtClean="0">
                <a:solidFill>
                  <a:srgbClr val="CCFF66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en-US" sz="3200" b="1" dirty="0" smtClean="0">
              <a:solidFill>
                <a:srgbClr val="EBFFD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30238" lvl="1" indent="-273050" fontAlgn="base">
              <a:spcBef>
                <a:spcPts val="600"/>
              </a:spcBef>
              <a:spcAft>
                <a:spcPts val="600"/>
              </a:spcAft>
              <a:buClr>
                <a:srgbClr val="8FD600"/>
              </a:buClr>
              <a:buFont typeface="Wingdings 2" pitchFamily="18" charset="2"/>
              <a:buChar char=""/>
              <a:defRPr/>
            </a:pPr>
            <a:r>
              <a:rPr lang="en-US" sz="3000" b="1" dirty="0" smtClean="0">
                <a:solidFill>
                  <a:srgbClr val="CCFF66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Make sure </a:t>
            </a:r>
            <a:r>
              <a:rPr lang="en-US" sz="3000" b="1" dirty="0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Acceptance Criteria </a:t>
            </a:r>
            <a:r>
              <a:rPr lang="en-US" sz="3000" b="1" dirty="0" smtClean="0">
                <a:solidFill>
                  <a:srgbClr val="CCFF66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defined by Domain Experts</a:t>
            </a:r>
          </a:p>
          <a:p>
            <a:pPr marL="630238" lvl="1" indent="-273050" fontAlgn="base">
              <a:spcBef>
                <a:spcPts val="600"/>
              </a:spcBef>
              <a:spcAft>
                <a:spcPts val="600"/>
              </a:spcAft>
              <a:buClr>
                <a:srgbClr val="8FD600"/>
              </a:buClr>
              <a:buFont typeface="Wingdings 2" pitchFamily="18" charset="2"/>
              <a:buChar char=""/>
              <a:defRPr/>
            </a:pPr>
            <a:r>
              <a:rPr lang="en-US" sz="3000" b="1" dirty="0" smtClean="0">
                <a:solidFill>
                  <a:srgbClr val="CCFF66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Make sure </a:t>
            </a:r>
            <a:r>
              <a:rPr lang="en-US" sz="3000" b="1" dirty="0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Domain Experts </a:t>
            </a:r>
            <a:r>
              <a:rPr lang="en-US" sz="3000" b="1" dirty="0" smtClean="0">
                <a:solidFill>
                  <a:srgbClr val="CCFF66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</a:t>
            </a:r>
            <a:r>
              <a:rPr lang="en-US" sz="3000" b="1" dirty="0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ITs</a:t>
            </a:r>
            <a:r>
              <a:rPr lang="en-US" sz="3000" b="1" dirty="0" smtClean="0">
                <a:solidFill>
                  <a:srgbClr val="CCFF66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talk the same language</a:t>
            </a:r>
          </a:p>
          <a:p>
            <a:pPr marL="630238" lvl="1" indent="-273050" fontAlgn="base">
              <a:spcBef>
                <a:spcPts val="600"/>
              </a:spcBef>
              <a:spcAft>
                <a:spcPts val="600"/>
              </a:spcAft>
              <a:buClr>
                <a:srgbClr val="8FD600"/>
              </a:buClr>
              <a:buFont typeface="Wingdings 2" pitchFamily="18" charset="2"/>
              <a:buChar char=""/>
              <a:defRPr/>
            </a:pPr>
            <a:r>
              <a:rPr lang="en-US" sz="3000" b="1" dirty="0" smtClean="0">
                <a:solidFill>
                  <a:srgbClr val="CCFF66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Make sure you have </a:t>
            </a:r>
            <a:r>
              <a:rPr lang="en-US" sz="3000" b="1" dirty="0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Single Source of Truth</a:t>
            </a:r>
          </a:p>
          <a:p>
            <a:pPr marL="630238" lvl="1" indent="-273050" fontAlgn="base">
              <a:spcBef>
                <a:spcPts val="600"/>
              </a:spcBef>
              <a:spcAft>
                <a:spcPts val="600"/>
              </a:spcAft>
              <a:buClr>
                <a:srgbClr val="8FD600"/>
              </a:buClr>
              <a:buFont typeface="Wingdings 2" pitchFamily="18" charset="2"/>
              <a:buChar char=""/>
              <a:defRPr/>
            </a:pPr>
            <a:r>
              <a:rPr lang="en-US" sz="3000" b="1" dirty="0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Illustrate requirements </a:t>
            </a:r>
            <a:r>
              <a:rPr lang="en-US" sz="3000" b="1" dirty="0">
                <a:solidFill>
                  <a:srgbClr val="CCFF66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using </a:t>
            </a:r>
            <a:r>
              <a:rPr lang="en-US" sz="3000" b="1" dirty="0" smtClean="0">
                <a:solidFill>
                  <a:srgbClr val="CCFF66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examples</a:t>
            </a:r>
          </a:p>
          <a:p>
            <a:pPr marL="630238" lvl="1" indent="-273050" fontAlgn="base">
              <a:spcBef>
                <a:spcPts val="600"/>
              </a:spcBef>
              <a:spcAft>
                <a:spcPts val="600"/>
              </a:spcAft>
              <a:buClr>
                <a:srgbClr val="8FD600"/>
              </a:buClr>
              <a:buFont typeface="Wingdings 2" pitchFamily="18" charset="2"/>
              <a:buChar char=""/>
              <a:defRPr/>
            </a:pPr>
            <a:r>
              <a:rPr lang="en-US" sz="3000" b="1" dirty="0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Automate</a:t>
            </a:r>
            <a:r>
              <a:rPr lang="en-US" sz="3000" b="1" dirty="0" smtClean="0">
                <a:solidFill>
                  <a:srgbClr val="CCFF66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those examples</a:t>
            </a:r>
          </a:p>
        </p:txBody>
      </p:sp>
    </p:spTree>
    <p:extLst>
      <p:ext uri="{BB962C8B-B14F-4D97-AF65-F5344CB8AC3E}">
        <p14:creationId xmlns:p14="http://schemas.microsoft.com/office/powerpoint/2010/main" val="12843240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8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27201" y="188640"/>
            <a:ext cx="7188200" cy="9144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Back to the Roots</a:t>
            </a:r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452FF4-89E3-4D1B-9927-2DBDC00E58D7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26064" y="1262065"/>
            <a:ext cx="8291161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2575" lvl="0" indent="-282575" fontAlgn="base">
              <a:spcBef>
                <a:spcPts val="600"/>
              </a:spcBef>
              <a:spcAft>
                <a:spcPts val="600"/>
              </a:spcAft>
              <a:buClr>
                <a:srgbClr val="46A6BD">
                  <a:lumMod val="40000"/>
                  <a:lumOff val="60000"/>
                </a:srgbClr>
              </a:buClr>
              <a:buSzPct val="70000"/>
              <a:buFont typeface="Wingdings 2" pitchFamily="18" charset="2"/>
              <a:buChar char=""/>
              <a:tabLst>
                <a:tab pos="282575" algn="l"/>
              </a:tabLst>
              <a:defRPr/>
            </a:pPr>
            <a:r>
              <a:rPr lang="en-US" sz="3400" b="1" dirty="0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 Driven Development </a:t>
            </a:r>
            <a:r>
              <a:rPr lang="en-US" sz="3400" b="1" dirty="0" smtClean="0">
                <a:solidFill>
                  <a:srgbClr val="EBFFD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picture:</a:t>
            </a:r>
          </a:p>
          <a:p>
            <a:pPr lvl="0" fontAlgn="base">
              <a:spcBef>
                <a:spcPts val="600"/>
              </a:spcBef>
              <a:spcAft>
                <a:spcPts val="600"/>
              </a:spcAft>
              <a:buClr>
                <a:srgbClr val="46A6BD">
                  <a:lumMod val="40000"/>
                  <a:lumOff val="60000"/>
                </a:srgbClr>
              </a:buClr>
              <a:buSzPct val="70000"/>
              <a:tabLst>
                <a:tab pos="282575" algn="l"/>
              </a:tabLst>
              <a:defRPr/>
            </a:pPr>
            <a:endParaRPr lang="en-US" sz="3600" b="1" dirty="0" smtClean="0">
              <a:solidFill>
                <a:srgbClr val="EBFFD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fontAlgn="base">
              <a:spcBef>
                <a:spcPts val="600"/>
              </a:spcBef>
              <a:spcAft>
                <a:spcPts val="600"/>
              </a:spcAft>
              <a:buClr>
                <a:srgbClr val="46A6BD">
                  <a:lumMod val="40000"/>
                  <a:lumOff val="60000"/>
                </a:srgbClr>
              </a:buClr>
              <a:buSzPct val="70000"/>
              <a:tabLst>
                <a:tab pos="282575" algn="l"/>
              </a:tabLst>
              <a:defRPr/>
            </a:pPr>
            <a:endParaRPr lang="en-US" sz="3600" b="1" dirty="0">
              <a:solidFill>
                <a:srgbClr val="EBFFD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fontAlgn="base">
              <a:spcBef>
                <a:spcPts val="600"/>
              </a:spcBef>
              <a:spcAft>
                <a:spcPts val="600"/>
              </a:spcAft>
              <a:buClr>
                <a:srgbClr val="46A6BD">
                  <a:lumMod val="40000"/>
                  <a:lumOff val="60000"/>
                </a:srgbClr>
              </a:buClr>
              <a:buSzPct val="70000"/>
              <a:tabLst>
                <a:tab pos="282575" algn="l"/>
              </a:tabLst>
              <a:defRPr/>
            </a:pPr>
            <a:endParaRPr lang="en-US" sz="3600" b="1" dirty="0" smtClean="0">
              <a:solidFill>
                <a:srgbClr val="EBFFD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fontAlgn="base">
              <a:spcBef>
                <a:spcPts val="600"/>
              </a:spcBef>
              <a:spcAft>
                <a:spcPts val="600"/>
              </a:spcAft>
              <a:buClr>
                <a:srgbClr val="46A6BD">
                  <a:lumMod val="40000"/>
                  <a:lumOff val="60000"/>
                </a:srgbClr>
              </a:buClr>
              <a:buSzPct val="70000"/>
              <a:tabLst>
                <a:tab pos="282575" algn="l"/>
              </a:tabLst>
              <a:defRPr/>
            </a:pPr>
            <a:endParaRPr lang="en-US" sz="3600" b="1" dirty="0" smtClean="0">
              <a:solidFill>
                <a:srgbClr val="EBFFD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30238" lvl="1" indent="-273050" fontAlgn="base">
              <a:spcBef>
                <a:spcPts val="600"/>
              </a:spcBef>
              <a:spcAft>
                <a:spcPts val="600"/>
              </a:spcAft>
              <a:buClr>
                <a:srgbClr val="8FD600"/>
              </a:buClr>
              <a:buFont typeface="Wingdings 2" pitchFamily="18" charset="2"/>
              <a:buChar char=""/>
              <a:defRPr/>
            </a:pPr>
            <a:r>
              <a:rPr lang="en-US" sz="2800" b="1" dirty="0" smtClean="0">
                <a:solidFill>
                  <a:srgbClr val="CCFF66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Usually TDD = Unit tests written from developer for his/her own code</a:t>
            </a:r>
          </a:p>
          <a:p>
            <a:pPr marL="630238" lvl="1" indent="-273050" fontAlgn="base">
              <a:spcBef>
                <a:spcPts val="600"/>
              </a:spcBef>
              <a:spcAft>
                <a:spcPts val="600"/>
              </a:spcAft>
              <a:buClr>
                <a:srgbClr val="8FD600"/>
              </a:buClr>
              <a:buFont typeface="Wingdings 2" pitchFamily="18" charset="2"/>
              <a:buChar char=""/>
              <a:defRPr/>
            </a:pPr>
            <a:r>
              <a:rPr lang="en-US" sz="2800" b="1" dirty="0" smtClean="0">
                <a:solidFill>
                  <a:srgbClr val="CCFF66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Usually result </a:t>
            </a:r>
            <a:r>
              <a:rPr lang="en-US" sz="2800" b="1" dirty="0">
                <a:solidFill>
                  <a:srgbClr val="CCFF66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“</a:t>
            </a:r>
            <a:r>
              <a:rPr lang="en-US" sz="2800" b="1" dirty="0" smtClean="0">
                <a:solidFill>
                  <a:srgbClr val="CCFF66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confirmation </a:t>
            </a:r>
            <a:r>
              <a:rPr lang="en-US" sz="2800" b="1" dirty="0">
                <a:solidFill>
                  <a:srgbClr val="CCFF66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that the system does what it does”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2043" y="2060724"/>
            <a:ext cx="2874757" cy="2623216"/>
          </a:xfrm>
          <a:prstGeom prst="roundRect">
            <a:avLst>
              <a:gd name="adj" fmla="val 9291"/>
            </a:avLst>
          </a:prstGeom>
          <a:noFill/>
          <a:effectLst>
            <a:glow rad="101600">
              <a:schemeClr val="tx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2297121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8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27201" y="188640"/>
            <a:ext cx="7188200" cy="9144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Behavior Driven Development</a:t>
            </a:r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452FF4-89E3-4D1B-9927-2DBDC00E58D7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26065" y="1232248"/>
            <a:ext cx="653193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2575" lvl="0" indent="-282575" fontAlgn="base">
              <a:spcBef>
                <a:spcPts val="600"/>
              </a:spcBef>
              <a:spcAft>
                <a:spcPts val="600"/>
              </a:spcAft>
              <a:buClr>
                <a:srgbClr val="46A6BD">
                  <a:lumMod val="40000"/>
                  <a:lumOff val="60000"/>
                </a:srgbClr>
              </a:buClr>
              <a:buSzPct val="70000"/>
              <a:buFont typeface="Wingdings 2" pitchFamily="18" charset="2"/>
              <a:buChar char=""/>
              <a:tabLst>
                <a:tab pos="282575" algn="l"/>
              </a:tabLst>
              <a:defRPr/>
            </a:pPr>
            <a:r>
              <a:rPr lang="en-US" sz="3400" b="1" dirty="0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BDD</a:t>
            </a:r>
            <a:r>
              <a:rPr lang="en-US" sz="3400" b="1" dirty="0" smtClean="0">
                <a:solidFill>
                  <a:srgbClr val="EBFFD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picture:</a:t>
            </a:r>
            <a:endParaRPr lang="en-US" sz="3400" b="1" dirty="0">
              <a:solidFill>
                <a:srgbClr val="EBFFD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500" y="1991620"/>
            <a:ext cx="6985000" cy="3060700"/>
          </a:xfrm>
          <a:prstGeom prst="roundRect">
            <a:avLst>
              <a:gd name="adj" fmla="val 9291"/>
            </a:avLst>
          </a:prstGeom>
          <a:noFill/>
          <a:effectLst>
            <a:glow rad="101600">
              <a:schemeClr val="tx1">
                <a:alpha val="40000"/>
              </a:schemeClr>
            </a:glow>
          </a:effectLst>
        </p:spPr>
      </p:pic>
      <p:sp>
        <p:nvSpPr>
          <p:cNvPr id="3" name="Rectangle 2"/>
          <p:cNvSpPr/>
          <p:nvPr/>
        </p:nvSpPr>
        <p:spPr>
          <a:xfrm>
            <a:off x="616226" y="5131833"/>
            <a:ext cx="744827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30238" lvl="1" indent="-273050" fontAlgn="base">
              <a:spcBef>
                <a:spcPts val="600"/>
              </a:spcBef>
              <a:spcAft>
                <a:spcPts val="600"/>
              </a:spcAft>
              <a:buClr>
                <a:srgbClr val="8FD600"/>
              </a:buClr>
              <a:buFont typeface="Wingdings 2" pitchFamily="18" charset="2"/>
              <a:buChar char=""/>
              <a:defRPr/>
            </a:pPr>
            <a:r>
              <a:rPr lang="en-US" sz="2800" b="1" dirty="0" smtClean="0">
                <a:solidFill>
                  <a:srgbClr val="CCFF66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Based on TDD</a:t>
            </a:r>
          </a:p>
          <a:p>
            <a:pPr marL="630238" lvl="1" indent="-273050" fontAlgn="base">
              <a:spcBef>
                <a:spcPts val="600"/>
              </a:spcBef>
              <a:spcAft>
                <a:spcPts val="600"/>
              </a:spcAft>
              <a:buClr>
                <a:srgbClr val="8FD600"/>
              </a:buClr>
              <a:buFont typeface="Wingdings 2" pitchFamily="18" charset="2"/>
              <a:buChar char=""/>
              <a:defRPr/>
            </a:pPr>
            <a:r>
              <a:rPr lang="en-US" sz="2800" b="1" dirty="0" smtClean="0">
                <a:solidFill>
                  <a:srgbClr val="CCFF66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Focusses on behavior of the product</a:t>
            </a:r>
            <a:endParaRPr lang="en-US" sz="2800" b="1" dirty="0">
              <a:solidFill>
                <a:srgbClr val="CCFF66">
                  <a:lumMod val="40000"/>
                  <a:lumOff val="6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692135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 of </a:t>
            </a:r>
            <a:r>
              <a:rPr lang="en-US" dirty="0" smtClean="0"/>
              <a:t>Contents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86800" cy="535004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dirty="0" smtClean="0"/>
              <a:t>Telerik Testing Framework</a:t>
            </a:r>
          </a:p>
          <a:p>
            <a:pPr lvl="1">
              <a:lnSpc>
                <a:spcPct val="100000"/>
              </a:lnSpc>
            </a:pPr>
            <a:r>
              <a:rPr lang="en-US" dirty="0" smtClean="0"/>
              <a:t>Introduction</a:t>
            </a:r>
          </a:p>
          <a:p>
            <a:pPr lvl="1">
              <a:lnSpc>
                <a:spcPct val="100000"/>
              </a:lnSpc>
            </a:pPr>
            <a:r>
              <a:rPr lang="en-US" dirty="0" smtClean="0"/>
              <a:t>TTF in Action (Demo)</a:t>
            </a:r>
          </a:p>
          <a:p>
            <a:pPr>
              <a:lnSpc>
                <a:spcPct val="100000"/>
              </a:lnSpc>
            </a:pPr>
            <a:r>
              <a:rPr lang="en-US" dirty="0" smtClean="0"/>
              <a:t>Behaviors Driven Development</a:t>
            </a:r>
          </a:p>
          <a:p>
            <a:pPr lvl="1">
              <a:lnSpc>
                <a:spcPct val="100000"/>
              </a:lnSpc>
            </a:pPr>
            <a:r>
              <a:rPr lang="en-US" dirty="0" smtClean="0"/>
              <a:t>BDD Intro and Theory</a:t>
            </a:r>
            <a:endParaRPr lang="en-US" dirty="0"/>
          </a:p>
          <a:p>
            <a:pPr lvl="1">
              <a:lnSpc>
                <a:spcPct val="100000"/>
              </a:lnSpc>
            </a:pPr>
            <a:r>
              <a:rPr lang="en-US" dirty="0" smtClean="0"/>
              <a:t>SpecFlow (a BDD Tool)</a:t>
            </a:r>
          </a:p>
          <a:p>
            <a:pPr lvl="1">
              <a:lnSpc>
                <a:spcPct val="100000"/>
              </a:lnSpc>
            </a:pPr>
            <a:r>
              <a:rPr lang="en-US" dirty="0" smtClean="0"/>
              <a:t>TTF and SpecFlow (Demo)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452FF4-89E3-4D1B-9927-2DBDC00E58D7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7330" y="2213057"/>
            <a:ext cx="2095913" cy="2847976"/>
          </a:xfrm>
          <a:prstGeom prst="rect">
            <a:avLst/>
          </a:prstGeom>
          <a:noFill/>
          <a:ln>
            <a:noFill/>
          </a:ln>
          <a:effectLst>
            <a:glow rad="101600">
              <a:schemeClr val="tx1"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1954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8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27201" y="188640"/>
            <a:ext cx="7188200" cy="9144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Behavior Specifications</a:t>
            </a:r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452FF4-89E3-4D1B-9927-2DBDC00E58D7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012640" y="1197067"/>
            <a:ext cx="7405885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Consolas"/>
              </a:rPr>
              <a:t>Title</a:t>
            </a:r>
            <a:r>
              <a:rPr lang="en-US" sz="2000" dirty="0">
                <a:solidFill>
                  <a:schemeClr val="tx2">
                    <a:lumMod val="20000"/>
                    <a:lumOff val="80000"/>
                  </a:schemeClr>
                </a:solidFill>
                <a:latin typeface="Consolas"/>
              </a:rPr>
              <a:t> (one line describing the story)</a:t>
            </a:r>
          </a:p>
          <a:p>
            <a:pPr fontAlgn="base"/>
            <a:r>
              <a:rPr lang="en-US" sz="2000" dirty="0">
                <a:solidFill>
                  <a:schemeClr val="tx2">
                    <a:lumMod val="20000"/>
                    <a:lumOff val="80000"/>
                  </a:schemeClr>
                </a:solidFill>
                <a:latin typeface="Consolas"/>
              </a:rPr>
              <a:t> </a:t>
            </a:r>
          </a:p>
          <a:p>
            <a:pPr fontAlgn="base"/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Consolas"/>
              </a:rPr>
              <a:t>Narrative:</a:t>
            </a:r>
          </a:p>
          <a:p>
            <a:pPr fontAlgn="base"/>
            <a:r>
              <a:rPr lang="en-US" sz="2000" dirty="0">
                <a:solidFill>
                  <a:schemeClr val="tx2">
                    <a:lumMod val="20000"/>
                    <a:lumOff val="80000"/>
                  </a:schemeClr>
                </a:solidFill>
                <a:latin typeface="Consolas"/>
              </a:rPr>
              <a:t>As a [role]</a:t>
            </a:r>
          </a:p>
          <a:p>
            <a:pPr fontAlgn="base"/>
            <a:r>
              <a:rPr lang="en-US" sz="2000" dirty="0">
                <a:solidFill>
                  <a:schemeClr val="tx2">
                    <a:lumMod val="20000"/>
                    <a:lumOff val="80000"/>
                  </a:schemeClr>
                </a:solidFill>
                <a:latin typeface="Consolas"/>
              </a:rPr>
              <a:t>I want [feature]</a:t>
            </a:r>
          </a:p>
          <a:p>
            <a:pPr fontAlgn="base"/>
            <a:r>
              <a:rPr lang="en-US" sz="2000" dirty="0">
                <a:solidFill>
                  <a:schemeClr val="tx2">
                    <a:lumMod val="20000"/>
                    <a:lumOff val="80000"/>
                  </a:schemeClr>
                </a:solidFill>
                <a:latin typeface="Consolas"/>
              </a:rPr>
              <a:t>So that [benefit]</a:t>
            </a:r>
          </a:p>
          <a:p>
            <a:pPr fontAlgn="base"/>
            <a:r>
              <a:rPr lang="en-US" sz="2000" dirty="0">
                <a:solidFill>
                  <a:schemeClr val="tx2">
                    <a:lumMod val="20000"/>
                    <a:lumOff val="80000"/>
                  </a:schemeClr>
                </a:solidFill>
                <a:latin typeface="Consolas"/>
              </a:rPr>
              <a:t> </a:t>
            </a:r>
          </a:p>
          <a:p>
            <a:pPr fontAlgn="base"/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Consolas"/>
              </a:rPr>
              <a:t>Acceptance Criteria: </a:t>
            </a:r>
            <a:r>
              <a:rPr lang="en-US" sz="2000" dirty="0">
                <a:solidFill>
                  <a:schemeClr val="tx2">
                    <a:lumMod val="20000"/>
                    <a:lumOff val="80000"/>
                  </a:schemeClr>
                </a:solidFill>
                <a:latin typeface="Consolas"/>
              </a:rPr>
              <a:t>(presented as Scenarios)</a:t>
            </a:r>
          </a:p>
          <a:p>
            <a:pPr fontAlgn="base"/>
            <a:r>
              <a:rPr lang="en-US" sz="2000" dirty="0">
                <a:solidFill>
                  <a:schemeClr val="tx2">
                    <a:lumMod val="20000"/>
                    <a:lumOff val="80000"/>
                  </a:schemeClr>
                </a:solidFill>
                <a:latin typeface="Consolas"/>
              </a:rPr>
              <a:t> </a:t>
            </a:r>
          </a:p>
          <a:p>
            <a:pPr fontAlgn="base"/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Consolas"/>
              </a:rPr>
              <a:t>Scenario 1: Title</a:t>
            </a:r>
          </a:p>
          <a:p>
            <a:pPr fontAlgn="base"/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onsolas"/>
              </a:rPr>
              <a:t>Given</a:t>
            </a:r>
            <a:r>
              <a:rPr lang="en-US" sz="2000" dirty="0">
                <a:solidFill>
                  <a:schemeClr val="tx2">
                    <a:lumMod val="20000"/>
                    <a:lumOff val="80000"/>
                  </a:schemeClr>
                </a:solidFill>
                <a:latin typeface="Consolas"/>
              </a:rPr>
              <a:t> [context]</a:t>
            </a:r>
          </a:p>
          <a:p>
            <a:pPr fontAlgn="base"/>
            <a:r>
              <a:rPr lang="en-US" sz="2000" dirty="0">
                <a:solidFill>
                  <a:schemeClr val="tx2">
                    <a:lumMod val="20000"/>
                    <a:lumOff val="80000"/>
                  </a:schemeClr>
                </a:solidFill>
                <a:latin typeface="Consolas"/>
              </a:rPr>
              <a:t>  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onsolas"/>
              </a:rPr>
              <a:t>And</a:t>
            </a:r>
            <a:r>
              <a:rPr lang="en-US" sz="2000" dirty="0">
                <a:solidFill>
                  <a:schemeClr val="tx2">
                    <a:lumMod val="20000"/>
                    <a:lumOff val="80000"/>
                  </a:schemeClr>
                </a:solidFill>
                <a:latin typeface="Consolas"/>
              </a:rPr>
              <a:t> [some more context]...</a:t>
            </a:r>
          </a:p>
          <a:p>
            <a:pPr fontAlgn="base"/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onsolas"/>
              </a:rPr>
              <a:t>When</a:t>
            </a:r>
            <a:r>
              <a:rPr lang="en-US" sz="2000" dirty="0">
                <a:solidFill>
                  <a:schemeClr val="tx2">
                    <a:lumMod val="20000"/>
                    <a:lumOff val="80000"/>
                  </a:schemeClr>
                </a:solidFill>
                <a:latin typeface="Consolas"/>
              </a:rPr>
              <a:t>  [event]</a:t>
            </a:r>
          </a:p>
          <a:p>
            <a:pPr fontAlgn="base"/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onsolas"/>
              </a:rPr>
              <a:t>Then</a:t>
            </a:r>
            <a:r>
              <a:rPr lang="en-US" sz="2000" dirty="0">
                <a:solidFill>
                  <a:schemeClr val="tx2">
                    <a:lumMod val="20000"/>
                    <a:lumOff val="80000"/>
                  </a:schemeClr>
                </a:solidFill>
                <a:latin typeface="Consolas"/>
              </a:rPr>
              <a:t>  [outcome]</a:t>
            </a:r>
          </a:p>
          <a:p>
            <a:pPr fontAlgn="base"/>
            <a:r>
              <a:rPr lang="en-US" sz="2000" dirty="0">
                <a:solidFill>
                  <a:schemeClr val="tx2">
                    <a:lumMod val="20000"/>
                    <a:lumOff val="80000"/>
                  </a:schemeClr>
                </a:solidFill>
                <a:latin typeface="Consolas"/>
              </a:rPr>
              <a:t>  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onsolas"/>
              </a:rPr>
              <a:t>And</a:t>
            </a:r>
            <a:r>
              <a:rPr lang="en-US" sz="2000" dirty="0">
                <a:solidFill>
                  <a:schemeClr val="tx2">
                    <a:lumMod val="20000"/>
                    <a:lumOff val="80000"/>
                  </a:schemeClr>
                </a:solidFill>
                <a:latin typeface="Consolas"/>
              </a:rPr>
              <a:t> [another outcome]...</a:t>
            </a:r>
          </a:p>
          <a:p>
            <a:pPr fontAlgn="base"/>
            <a:r>
              <a:rPr lang="en-US" sz="2000" dirty="0">
                <a:solidFill>
                  <a:schemeClr val="tx2">
                    <a:lumMod val="20000"/>
                    <a:lumOff val="80000"/>
                  </a:schemeClr>
                </a:solidFill>
                <a:latin typeface="Consolas"/>
              </a:rPr>
              <a:t> </a:t>
            </a:r>
          </a:p>
          <a:p>
            <a:pPr fontAlgn="base"/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Consolas"/>
              </a:rPr>
              <a:t>Scenario 2: ...</a:t>
            </a:r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078" y="4406530"/>
            <a:ext cx="1631012" cy="1646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345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8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27201" y="188640"/>
            <a:ext cx="7188200" cy="9144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Scenario Example</a:t>
            </a:r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452FF4-89E3-4D1B-9927-2DBDC00E58D7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012640" y="1197067"/>
            <a:ext cx="7405885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tx1">
                    <a:lumMod val="50000"/>
                  </a:schemeClr>
                </a:solidFill>
                <a:latin typeface="Consolas"/>
              </a:rPr>
              <a:t>Scenario</a:t>
            </a:r>
            <a:r>
              <a:rPr lang="en-US" sz="2800" dirty="0">
                <a:solidFill>
                  <a:srgbClr val="FFFFFF"/>
                </a:solidFill>
                <a:latin typeface="Consolas"/>
              </a:rPr>
              <a:t>: </a:t>
            </a:r>
            <a:r>
              <a:rPr lang="en-US" sz="2800" dirty="0" smtClean="0">
                <a:solidFill>
                  <a:srgbClr val="FFFFFF"/>
                </a:solidFill>
                <a:latin typeface="Consolas"/>
              </a:rPr>
              <a:t>Divide </a:t>
            </a:r>
            <a:r>
              <a:rPr lang="en-US" sz="2800" dirty="0">
                <a:solidFill>
                  <a:srgbClr val="FFFFFF"/>
                </a:solidFill>
                <a:latin typeface="Consolas"/>
              </a:rPr>
              <a:t>by zero</a:t>
            </a:r>
          </a:p>
          <a:p>
            <a:endParaRPr lang="en-US" sz="2800" dirty="0">
              <a:solidFill>
                <a:prstClr val="black"/>
              </a:solidFill>
              <a:latin typeface="Consolas"/>
            </a:endParaRPr>
          </a:p>
          <a:p>
            <a:r>
              <a:rPr lang="en-US" sz="2800" dirty="0" smtClean="0">
                <a:solidFill>
                  <a:schemeClr val="tx1">
                    <a:lumMod val="50000"/>
                  </a:schemeClr>
                </a:solidFill>
                <a:latin typeface="Consolas"/>
              </a:rPr>
              <a:t>Given</a:t>
            </a:r>
            <a:r>
              <a:rPr lang="en-US" sz="2800" dirty="0" smtClean="0">
                <a:solidFill>
                  <a:schemeClr val="tx1">
                    <a:lumMod val="75000"/>
                  </a:schemeClr>
                </a:solidFill>
                <a:latin typeface="Consolas"/>
              </a:rPr>
              <a:t> </a:t>
            </a:r>
            <a:r>
              <a:rPr lang="en-US" sz="2800" dirty="0" smtClean="0">
                <a:solidFill>
                  <a:srgbClr val="FFFFFF"/>
                </a:solidFill>
                <a:latin typeface="Consolas"/>
              </a:rPr>
              <a:t>clean </a:t>
            </a:r>
            <a:r>
              <a:rPr lang="en-US" sz="2800" dirty="0">
                <a:solidFill>
                  <a:srgbClr val="FFFFFF"/>
                </a:solidFill>
                <a:latin typeface="Consolas"/>
              </a:rPr>
              <a:t>calculator</a:t>
            </a:r>
          </a:p>
          <a:p>
            <a:endParaRPr lang="en-US" sz="2800" dirty="0">
              <a:solidFill>
                <a:prstClr val="black"/>
              </a:solidFill>
              <a:latin typeface="Consolas"/>
            </a:endParaRPr>
          </a:p>
          <a:p>
            <a:r>
              <a:rPr lang="sv-SE" sz="2800" dirty="0">
                <a:solidFill>
                  <a:schemeClr val="tx1">
                    <a:lumMod val="50000"/>
                  </a:schemeClr>
                </a:solidFill>
                <a:latin typeface="Consolas"/>
              </a:rPr>
              <a:t>When </a:t>
            </a:r>
            <a:r>
              <a:rPr lang="sv-SE" sz="2800" dirty="0" smtClean="0">
                <a:solidFill>
                  <a:srgbClr val="FFFFFF"/>
                </a:solidFill>
                <a:latin typeface="Consolas"/>
              </a:rPr>
              <a:t>enter </a:t>
            </a:r>
            <a:r>
              <a:rPr lang="sv-SE" sz="2800" dirty="0" smtClean="0">
                <a:solidFill>
                  <a:srgbClr val="929292"/>
                </a:solidFill>
                <a:latin typeface="Consolas"/>
              </a:rPr>
              <a:t>1</a:t>
            </a:r>
            <a:endParaRPr lang="sv-SE" sz="2800" dirty="0">
              <a:solidFill>
                <a:srgbClr val="929292"/>
              </a:solidFill>
              <a:latin typeface="Consolas"/>
            </a:endParaRPr>
          </a:p>
          <a:p>
            <a:r>
              <a:rPr lang="en-US" sz="2800" dirty="0">
                <a:solidFill>
                  <a:schemeClr val="tx1">
                    <a:lumMod val="50000"/>
                  </a:schemeClr>
                </a:solidFill>
                <a:latin typeface="Consolas"/>
              </a:rPr>
              <a:t>And </a:t>
            </a:r>
            <a:r>
              <a:rPr lang="en-US" sz="2800" dirty="0" smtClean="0">
                <a:solidFill>
                  <a:srgbClr val="FFFFFF"/>
                </a:solidFill>
                <a:latin typeface="Consolas"/>
              </a:rPr>
              <a:t>click </a:t>
            </a:r>
            <a:r>
              <a:rPr lang="en-US" sz="2800" i="1" dirty="0" smtClean="0">
                <a:solidFill>
                  <a:srgbClr val="929292"/>
                </a:solidFill>
                <a:latin typeface="Consolas"/>
              </a:rPr>
              <a:t>divide</a:t>
            </a:r>
            <a:r>
              <a:rPr lang="en-US" sz="2800" dirty="0" smtClean="0">
                <a:solidFill>
                  <a:srgbClr val="929292"/>
                </a:solidFill>
                <a:latin typeface="Consolas"/>
              </a:rPr>
              <a:t> </a:t>
            </a:r>
            <a:r>
              <a:rPr lang="en-US" sz="2800" dirty="0" smtClean="0">
                <a:solidFill>
                  <a:srgbClr val="FFFFFF"/>
                </a:solidFill>
                <a:latin typeface="Consolas"/>
              </a:rPr>
              <a:t>button</a:t>
            </a:r>
            <a:endParaRPr lang="en-US" sz="2800" dirty="0">
              <a:solidFill>
                <a:srgbClr val="FFFFFF"/>
              </a:solidFill>
              <a:latin typeface="Consolas"/>
            </a:endParaRPr>
          </a:p>
          <a:p>
            <a:r>
              <a:rPr lang="sv-SE" sz="2800" dirty="0">
                <a:solidFill>
                  <a:schemeClr val="tx1">
                    <a:lumMod val="50000"/>
                  </a:schemeClr>
                </a:solidFill>
                <a:latin typeface="Consolas"/>
              </a:rPr>
              <a:t>And </a:t>
            </a:r>
            <a:r>
              <a:rPr lang="sv-SE" sz="2800" dirty="0" smtClean="0">
                <a:solidFill>
                  <a:srgbClr val="FFFFFF"/>
                </a:solidFill>
                <a:latin typeface="Consolas"/>
              </a:rPr>
              <a:t>enter </a:t>
            </a:r>
            <a:r>
              <a:rPr lang="sv-SE" sz="2800" dirty="0" smtClean="0">
                <a:solidFill>
                  <a:srgbClr val="929292"/>
                </a:solidFill>
                <a:latin typeface="Consolas"/>
              </a:rPr>
              <a:t>0</a:t>
            </a:r>
            <a:endParaRPr lang="sv-SE" sz="2800" dirty="0">
              <a:solidFill>
                <a:srgbClr val="929292"/>
              </a:solidFill>
              <a:latin typeface="Consolas"/>
            </a:endParaRPr>
          </a:p>
          <a:p>
            <a:r>
              <a:rPr lang="en-US" sz="2800" dirty="0">
                <a:solidFill>
                  <a:schemeClr val="tx1">
                    <a:lumMod val="50000"/>
                  </a:schemeClr>
                </a:solidFill>
                <a:latin typeface="Consolas"/>
              </a:rPr>
              <a:t>And </a:t>
            </a:r>
            <a:r>
              <a:rPr lang="en-US" sz="2800" dirty="0" smtClean="0">
                <a:solidFill>
                  <a:srgbClr val="FFFFFF"/>
                </a:solidFill>
                <a:latin typeface="Consolas"/>
              </a:rPr>
              <a:t>click </a:t>
            </a:r>
            <a:r>
              <a:rPr lang="en-US" sz="2800" i="1" dirty="0" smtClean="0">
                <a:solidFill>
                  <a:srgbClr val="929292"/>
                </a:solidFill>
                <a:latin typeface="Consolas"/>
              </a:rPr>
              <a:t>equal</a:t>
            </a:r>
            <a:r>
              <a:rPr lang="en-US" sz="2800" dirty="0" smtClean="0">
                <a:solidFill>
                  <a:srgbClr val="929292"/>
                </a:solidFill>
                <a:latin typeface="Consolas"/>
              </a:rPr>
              <a:t> </a:t>
            </a:r>
            <a:r>
              <a:rPr lang="en-US" sz="2800" dirty="0" smtClean="0">
                <a:solidFill>
                  <a:srgbClr val="FFFFFF"/>
                </a:solidFill>
                <a:latin typeface="Consolas"/>
              </a:rPr>
              <a:t>button</a:t>
            </a:r>
            <a:endParaRPr lang="en-US" sz="2800" dirty="0">
              <a:solidFill>
                <a:srgbClr val="FFFFFF"/>
              </a:solidFill>
              <a:latin typeface="Consolas"/>
            </a:endParaRPr>
          </a:p>
          <a:p>
            <a:endParaRPr lang="en-US" sz="2800" dirty="0">
              <a:solidFill>
                <a:prstClr val="black"/>
              </a:solidFill>
              <a:latin typeface="Consolas"/>
            </a:endParaRPr>
          </a:p>
          <a:p>
            <a:r>
              <a:rPr lang="en-US" sz="2800" dirty="0">
                <a:solidFill>
                  <a:schemeClr val="tx1">
                    <a:lumMod val="50000"/>
                  </a:schemeClr>
                </a:solidFill>
                <a:latin typeface="Consolas"/>
              </a:rPr>
              <a:t>Then </a:t>
            </a:r>
            <a:r>
              <a:rPr lang="en-US" sz="2800" dirty="0">
                <a:solidFill>
                  <a:srgbClr val="FFFFFF"/>
                </a:solidFill>
                <a:latin typeface="Consolas"/>
              </a:rPr>
              <a:t>the result should be </a:t>
            </a:r>
            <a:endParaRPr lang="en-US" sz="2800" dirty="0" smtClean="0">
              <a:solidFill>
                <a:srgbClr val="FFFFFF"/>
              </a:solidFill>
              <a:latin typeface="Consolas"/>
            </a:endParaRPr>
          </a:p>
          <a:p>
            <a:r>
              <a:rPr lang="en-US" sz="2800" dirty="0">
                <a:solidFill>
                  <a:srgbClr val="FFFFFF"/>
                </a:solidFill>
                <a:latin typeface="Consolas"/>
              </a:rPr>
              <a:t>	 </a:t>
            </a:r>
            <a:r>
              <a:rPr lang="en-US" sz="2800" i="1" dirty="0" smtClean="0">
                <a:solidFill>
                  <a:srgbClr val="929292"/>
                </a:solidFill>
                <a:latin typeface="Consolas"/>
              </a:rPr>
              <a:t>Cannot </a:t>
            </a:r>
            <a:r>
              <a:rPr lang="en-US" sz="2800" i="1" dirty="0">
                <a:solidFill>
                  <a:srgbClr val="929292"/>
                </a:solidFill>
                <a:latin typeface="Consolas"/>
              </a:rPr>
              <a:t>divide by </a:t>
            </a:r>
            <a:r>
              <a:rPr lang="en-US" sz="2800" i="1" dirty="0" smtClean="0">
                <a:solidFill>
                  <a:srgbClr val="929292"/>
                </a:solidFill>
                <a:latin typeface="Consolas"/>
              </a:rPr>
              <a:t>zero</a:t>
            </a:r>
            <a:endParaRPr lang="en-US" sz="2800" i="1" dirty="0">
              <a:solidFill>
                <a:srgbClr val="929292"/>
              </a:solidFill>
              <a:latin typeface="Consolas"/>
            </a:endParaRPr>
          </a:p>
        </p:txBody>
      </p:sp>
    </p:spTree>
    <p:extLst>
      <p:ext uri="{BB962C8B-B14F-4D97-AF65-F5344CB8AC3E}">
        <p14:creationId xmlns:p14="http://schemas.microsoft.com/office/powerpoint/2010/main" val="26076530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8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27201" y="188640"/>
            <a:ext cx="7188200" cy="9144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SpecFlow</a:t>
            </a:r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452FF4-89E3-4D1B-9927-2DBDC00E58D7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09839" y="1027677"/>
            <a:ext cx="84865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2575" lvl="0" indent="-282575" fontAlgn="base">
              <a:spcBef>
                <a:spcPts val="600"/>
              </a:spcBef>
              <a:spcAft>
                <a:spcPts val="600"/>
              </a:spcAft>
              <a:buClr>
                <a:srgbClr val="46A6BD">
                  <a:lumMod val="40000"/>
                  <a:lumOff val="60000"/>
                </a:srgbClr>
              </a:buClr>
              <a:buSzPct val="70000"/>
              <a:buFont typeface="Wingdings 2" pitchFamily="18" charset="2"/>
              <a:buChar char=""/>
              <a:tabLst>
                <a:tab pos="282575" algn="l"/>
              </a:tabLst>
              <a:defRPr/>
            </a:pPr>
            <a:r>
              <a:rPr lang="en-US" sz="3000" b="1" dirty="0" smtClean="0">
                <a:solidFill>
                  <a:srgbClr val="F5FF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Binding </a:t>
            </a:r>
            <a:r>
              <a:rPr lang="en-US" sz="3000" b="1" dirty="0">
                <a:solidFill>
                  <a:srgbClr val="F5FF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business readable behavior specifications to the underlying </a:t>
            </a:r>
            <a:r>
              <a:rPr lang="en-US" sz="3000" b="1" dirty="0" smtClean="0">
                <a:solidFill>
                  <a:srgbClr val="F5FF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implementation</a:t>
            </a:r>
            <a:endParaRPr lang="en-US" sz="3000" b="1" dirty="0">
              <a:solidFill>
                <a:srgbClr val="F5FFC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4552" y="2277047"/>
            <a:ext cx="6414897" cy="4042445"/>
          </a:xfrm>
          <a:prstGeom prst="roundRect">
            <a:avLst>
              <a:gd name="adj" fmla="val 9291"/>
            </a:avLst>
          </a:prstGeom>
          <a:noFill/>
          <a:effectLst>
            <a:glow rad="101600">
              <a:schemeClr val="tx1"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38595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230729"/>
            <a:ext cx="7924800" cy="685800"/>
          </a:xfrm>
        </p:spPr>
        <p:txBody>
          <a:bodyPr/>
          <a:lstStyle/>
          <a:p>
            <a:r>
              <a:rPr lang="en-US" dirty="0" smtClean="0"/>
              <a:t>SpecFlow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1996279"/>
            <a:ext cx="7924800" cy="569120"/>
          </a:xfrm>
        </p:spPr>
        <p:txBody>
          <a:bodyPr/>
          <a:lstStyle/>
          <a:p>
            <a:r>
              <a:rPr lang="en-US" dirty="0" smtClean="0"/>
              <a:t>DEMO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1285" y="2924440"/>
            <a:ext cx="3719795" cy="2346853"/>
          </a:xfrm>
          <a:prstGeom prst="rect">
            <a:avLst/>
          </a:prstGeom>
          <a:noFill/>
          <a:ln>
            <a:noFill/>
          </a:ln>
          <a:effectLst>
            <a:glow rad="101600">
              <a:schemeClr val="tx1">
                <a:alpha val="40000"/>
              </a:schemeClr>
            </a:glow>
            <a:outerShdw dist="35921" dir="2700000" algn="ctr" rotWithShape="0">
              <a:schemeClr val="bg2"/>
            </a:outerShdw>
          </a:effectLst>
          <a:scene3d>
            <a:camera prst="perspectiveRight"/>
            <a:lightRig rig="threePt" dir="t"/>
          </a:scene3d>
        </p:spPr>
      </p:pic>
      <p:pic>
        <p:nvPicPr>
          <p:cNvPr id="1026" name="Picture 2" descr="http://www.specflow.org/specflownew/img/GettingStarted-RunGree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5" y="3693697"/>
            <a:ext cx="3564467" cy="2300702"/>
          </a:xfrm>
          <a:prstGeom prst="rect">
            <a:avLst/>
          </a:prstGeom>
          <a:noFill/>
          <a:ln>
            <a:noFill/>
          </a:ln>
          <a:effectLst>
            <a:glow rad="101600">
              <a:schemeClr val="tx1">
                <a:alpha val="40000"/>
              </a:schemeClr>
            </a:glow>
            <a:outerShdw dist="35921" dir="2700000" algn="ctr" rotWithShape="0">
              <a:schemeClr val="bg2"/>
            </a:outerShdw>
          </a:effectLst>
          <a:scene3d>
            <a:camera prst="perspective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3142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828800" y="76199"/>
            <a:ext cx="7086600" cy="1429871"/>
          </a:xfrm>
        </p:spPr>
        <p:txBody>
          <a:bodyPr/>
          <a:lstStyle/>
          <a:p>
            <a:r>
              <a:rPr lang="en-US" dirty="0"/>
              <a:t>T</a:t>
            </a:r>
            <a:r>
              <a:rPr lang="en-US" dirty="0" smtClean="0"/>
              <a:t>elerik </a:t>
            </a:r>
            <a:r>
              <a:rPr lang="en-US" dirty="0" smtClean="0">
                <a:effectLst/>
              </a:rPr>
              <a:t>Testing Framework </a:t>
            </a:r>
            <a:br>
              <a:rPr lang="en-US" dirty="0" smtClean="0">
                <a:effectLst/>
              </a:rPr>
            </a:br>
            <a:r>
              <a:rPr lang="en-US" dirty="0" smtClean="0">
                <a:effectLst/>
              </a:rPr>
              <a:t>&amp; SpecFlow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748416" y="2930915"/>
            <a:ext cx="5642984" cy="1219201"/>
          </a:xfrm>
        </p:spPr>
        <p:txBody>
          <a:bodyPr wrap="none" lIns="0" tIns="0" rIns="0" bIns="0" anchor="ctr" anchorCtr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dirty="0" smtClean="0"/>
              <a:t>Questions?</a:t>
            </a:r>
            <a:endParaRPr lang="en-US" sz="7200" dirty="0"/>
          </a:p>
        </p:txBody>
      </p:sp>
      <p:sp>
        <p:nvSpPr>
          <p:cNvPr id="6" name="TextBox 5"/>
          <p:cNvSpPr txBox="1"/>
          <p:nvPr/>
        </p:nvSpPr>
        <p:spPr>
          <a:xfrm rot="12041701" flipH="1">
            <a:off x="7298514" y="4335923"/>
            <a:ext cx="949687" cy="180395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11500" b="1" dirty="0" smtClean="0">
                <a:solidFill>
                  <a:schemeClr val="tx1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?</a:t>
            </a:r>
            <a:endParaRPr lang="en-US" sz="11500" b="1" dirty="0">
              <a:solidFill>
                <a:schemeClr val="tx1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 rot="2456848" flipH="1">
            <a:off x="968763" y="4533447"/>
            <a:ext cx="859648" cy="240465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14000" b="1" dirty="0" smtClean="0">
                <a:solidFill>
                  <a:srgbClr val="FFBF8B"/>
                </a:solidFill>
                <a:effectLst>
                  <a:reflection blurRad="6350" stA="55000" endA="300" endPos="45500" dir="5400000" sy="-100000" algn="bl" rotWithShape="0"/>
                </a:effectLst>
                <a:latin typeface="Cambria" pitchFamily="18" charset="0"/>
              </a:rPr>
              <a:t>?</a:t>
            </a:r>
            <a:endParaRPr lang="en-US" sz="14000" b="1" dirty="0">
              <a:solidFill>
                <a:srgbClr val="FFBF8B"/>
              </a:solidFill>
              <a:effectLst>
                <a:reflection blurRad="6350" stA="55000" endA="300" endPos="45500" dir="5400000" sy="-100000" algn="bl" rotWithShape="0"/>
              </a:effectLst>
              <a:latin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9535351" flipH="1">
            <a:off x="793612" y="1933451"/>
            <a:ext cx="949687" cy="14014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1Righ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880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?</a:t>
            </a:r>
            <a:endParaRPr lang="en-US" sz="8800" dirty="0">
              <a:solidFill>
                <a:schemeClr val="accent5">
                  <a:lumMod val="60000"/>
                  <a:lumOff val="4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 rot="16938170" flipH="1">
            <a:off x="4905823" y="966542"/>
            <a:ext cx="859648" cy="19928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11500" b="1" dirty="0" smtClean="0">
                <a:solidFill>
                  <a:srgbClr val="FF831D"/>
                </a:solidFill>
                <a:effectLst>
                  <a:reflection blurRad="6350" stA="55000" endA="300" endPos="45500" dir="5400000" sy="-100000" algn="bl" rotWithShape="0"/>
                </a:effectLst>
              </a:rPr>
              <a:t>?</a:t>
            </a:r>
            <a:endParaRPr lang="en-US" sz="11500" b="1" dirty="0">
              <a:solidFill>
                <a:srgbClr val="FF831D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 rot="19836951" flipH="1">
            <a:off x="7434275" y="1063226"/>
            <a:ext cx="949687" cy="249299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15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?</a:t>
            </a:r>
            <a:endParaRPr lang="en-US" sz="15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innerShdw blurRad="63500" dist="50800" dir="81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 rot="2233443" flipH="1">
            <a:off x="2277485" y="1162062"/>
            <a:ext cx="584096" cy="9243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HeroicExtremeLeftFacing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5600" dirty="0" smtClean="0"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?</a:t>
            </a:r>
            <a:endParaRPr lang="en-US" sz="5600" dirty="0">
              <a:solidFill>
                <a:schemeClr val="tx2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 rot="8530737" flipH="1">
            <a:off x="4871755" y="4563443"/>
            <a:ext cx="643173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9600" dirty="0" smtClean="0">
                <a:solidFill>
                  <a:srgbClr val="FF4A37"/>
                </a:solidFill>
                <a:effectLst>
                  <a:reflection blurRad="6350" stA="60000" endA="900" endPos="60000" dist="29997" dir="5400000" sy="-100000" algn="bl" rotWithShape="0"/>
                </a:effectLst>
              </a:rPr>
              <a:t>?</a:t>
            </a:r>
            <a:endParaRPr lang="en-US" sz="9600" dirty="0">
              <a:solidFill>
                <a:srgbClr val="FF4A37"/>
              </a:solidFill>
              <a:effectLst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 rot="12627025" flipH="1">
            <a:off x="2726518" y="4181126"/>
            <a:ext cx="584096" cy="62616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3600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?</a:t>
            </a:r>
            <a:endParaRPr lang="en-US" sz="3600" dirty="0">
              <a:solidFill>
                <a:schemeClr val="tx2">
                  <a:lumMod val="40000"/>
                  <a:lumOff val="6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 rot="1186146" flipH="1">
            <a:off x="6185957" y="4125718"/>
            <a:ext cx="499379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r>
              <a:rPr lang="en-US" sz="6600" dirty="0" smtClean="0">
                <a:solidFill>
                  <a:srgbClr val="9966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?</a:t>
            </a:r>
            <a:endParaRPr lang="en-US" sz="6600" dirty="0">
              <a:solidFill>
                <a:srgbClr val="9966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 rot="19460650" flipH="1">
            <a:off x="3142397" y="2163174"/>
            <a:ext cx="489197" cy="769441"/>
          </a:xfrm>
          <a:prstGeom prst="rect">
            <a:avLst/>
          </a:prstGeom>
          <a:noFill/>
        </p:spPr>
        <p:txBody>
          <a:bodyPr wrap="square" rtlCol="0">
            <a:prstTxWarp prst="textInflate">
              <a:avLst/>
            </a:prstTxWarp>
            <a:spAutoFit/>
            <a:scene3d>
              <a:camera prst="perspectiveRelaxedModerately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4400" dirty="0" smtClean="0">
                <a:solidFill>
                  <a:srgbClr val="FF6699"/>
                </a:solidFill>
                <a:effectLst>
                  <a:reflection blurRad="6350" stA="55000" endA="300" endPos="45500" dir="5400000" sy="-100000" algn="bl" rotWithShape="0"/>
                </a:effectLst>
              </a:rPr>
              <a:t>?</a:t>
            </a:r>
            <a:endParaRPr lang="en-US" sz="4400" dirty="0">
              <a:solidFill>
                <a:srgbClr val="FF6699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 rot="18277140" flipH="1">
            <a:off x="438513" y="3075786"/>
            <a:ext cx="891282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3600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?</a:t>
            </a:r>
            <a:endParaRPr lang="en-US" sz="3600" dirty="0">
              <a:solidFill>
                <a:schemeClr val="tx2">
                  <a:lumMod val="40000"/>
                  <a:lumOff val="6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10030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Exercises</a:t>
            </a:r>
            <a:endParaRPr lang="bg-BG" dirty="0"/>
          </a:p>
        </p:txBody>
      </p:sp>
      <p:sp>
        <p:nvSpPr>
          <p:cNvPr id="4259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457200" indent="-457200"/>
            <a:r>
              <a:rPr lang="en-US" dirty="0"/>
              <a:t>Test search on </a:t>
            </a:r>
            <a:r>
              <a:rPr lang="en-US" dirty="0">
                <a:hlinkClick r:id="rId3"/>
              </a:rPr>
              <a:t>http://telerikacademy.com/ </a:t>
            </a:r>
            <a:r>
              <a:rPr lang="en-US" dirty="0"/>
              <a:t>with TTF and </a:t>
            </a:r>
            <a:r>
              <a:rPr lang="en-US" dirty="0" smtClean="0"/>
              <a:t>Specflow</a:t>
            </a:r>
            <a:endParaRPr lang="en-US" dirty="0"/>
          </a:p>
          <a:p>
            <a:pPr marL="804863" lvl="1" indent="-457200"/>
            <a:r>
              <a:rPr lang="en-US" dirty="0"/>
              <a:t>Create simple </a:t>
            </a:r>
            <a:r>
              <a:rPr lang="en-US" dirty="0" smtClean="0"/>
              <a:t>tests</a:t>
            </a:r>
            <a:endParaRPr lang="en-US" dirty="0"/>
          </a:p>
          <a:p>
            <a:pPr marL="804863" lvl="1" indent="-457200"/>
            <a:r>
              <a:rPr lang="en-US" dirty="0"/>
              <a:t>Create tests with scenario </a:t>
            </a:r>
            <a:r>
              <a:rPr lang="en-US" dirty="0" smtClean="0"/>
              <a:t>outline</a:t>
            </a:r>
            <a:endParaRPr lang="en-US" sz="2400" dirty="0"/>
          </a:p>
          <a:p>
            <a:pPr marL="347663" lvl="1" indent="0">
              <a:buNone/>
            </a:pPr>
            <a:endParaRPr lang="en-US" sz="2400" dirty="0"/>
          </a:p>
          <a:p>
            <a:pPr marL="347663" lvl="1" indent="0">
              <a:buNone/>
            </a:pPr>
            <a:r>
              <a:rPr lang="en-US" sz="2800" dirty="0" smtClean="0"/>
              <a:t>Example:</a:t>
            </a:r>
          </a:p>
          <a:p>
            <a:pPr marL="804863" lvl="1" indent="-457200">
              <a:buFont typeface="Wingdings" panose="05000000000000000000" pitchFamily="2" charset="2"/>
              <a:buChar char="ü"/>
            </a:pPr>
            <a:r>
              <a:rPr lang="en-US" sz="2800" dirty="0" smtClean="0"/>
              <a:t>Search </a:t>
            </a:r>
            <a:r>
              <a:rPr lang="en-US" sz="2800" dirty="0"/>
              <a:t>for "Quality Assurance" return 3 </a:t>
            </a:r>
            <a:r>
              <a:rPr lang="en-US" sz="2800" dirty="0" err="1"/>
              <a:t>cources</a:t>
            </a:r>
            <a:r>
              <a:rPr lang="en-US" sz="2800" dirty="0"/>
              <a:t> and 1 </a:t>
            </a:r>
            <a:r>
              <a:rPr lang="en-US" sz="2800" dirty="0" smtClean="0"/>
              <a:t>track</a:t>
            </a:r>
          </a:p>
          <a:p>
            <a:pPr marL="804863" lvl="1" indent="-457200">
              <a:buFont typeface="Wingdings" panose="05000000000000000000" pitchFamily="2" charset="2"/>
              <a:buChar char="ü"/>
            </a:pPr>
            <a:r>
              <a:rPr lang="en-US" sz="2800" dirty="0" smtClean="0"/>
              <a:t>Search </a:t>
            </a:r>
            <a:r>
              <a:rPr lang="en-US" sz="2800" dirty="0"/>
              <a:t>for "</a:t>
            </a:r>
            <a:r>
              <a:rPr lang="en-US" sz="2800" dirty="0" err="1"/>
              <a:t>webaii</a:t>
            </a:r>
            <a:r>
              <a:rPr lang="en-US" sz="2800" dirty="0"/>
              <a:t>" does not return </a:t>
            </a:r>
            <a:r>
              <a:rPr lang="en-US" sz="2800" dirty="0" smtClean="0"/>
              <a:t>results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452FF4-89E3-4D1B-9927-2DBDC00E58D7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9453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295400"/>
            <a:ext cx="7924800" cy="685800"/>
          </a:xfrm>
        </p:spPr>
        <p:txBody>
          <a:bodyPr/>
          <a:lstStyle/>
          <a:p>
            <a:r>
              <a:rPr lang="en-US" dirty="0" smtClean="0"/>
              <a:t>Telerik Testing Framework</a:t>
            </a:r>
            <a:endParaRPr lang="en-US" dirty="0"/>
          </a:p>
        </p:txBody>
      </p:sp>
      <p:pic>
        <p:nvPicPr>
          <p:cNvPr id="6146" name="Picture 2" descr="http://www.telerik.com/libraries/webaii/linq.sflb?width=278&amp;height=1000&amp;decreaseOnly=true&amp;proportional=tru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7800" y="3733800"/>
            <a:ext cx="3055327" cy="2286001"/>
          </a:xfrm>
          <a:prstGeom prst="roundRect">
            <a:avLst/>
          </a:prstGeom>
          <a:noFill/>
          <a:effectLst>
            <a:glow rad="101600">
              <a:schemeClr val="tx1">
                <a:alpha val="60000"/>
              </a:schemeClr>
            </a:glow>
          </a:effectLst>
          <a:scene3d>
            <a:camera prst="perspectiveContrastingRigh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telerik.com/libraries/webaii/ajax_automation.sflb?width=278&amp;height=1000&amp;decreaseOnly=true&amp;proportional=tru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4400" y="2438400"/>
            <a:ext cx="3055327" cy="2286001"/>
          </a:xfrm>
          <a:prstGeom prst="roundRect">
            <a:avLst/>
          </a:prstGeom>
          <a:noFill/>
          <a:effectLst>
            <a:glow rad="101600">
              <a:schemeClr val="tx1">
                <a:alpha val="60000"/>
              </a:schemeClr>
            </a:glow>
          </a:effectLst>
          <a:scene3d>
            <a:camera prst="perspectiveContrastingRigh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566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898" name="Rectangle 2"/>
          <p:cNvSpPr>
            <a:spLocks noGrp="1" noChangeArrowheads="1"/>
          </p:cNvSpPr>
          <p:nvPr>
            <p:ph type="title"/>
          </p:nvPr>
        </p:nvSpPr>
        <p:spPr>
          <a:xfrm>
            <a:off x="2743200" y="188640"/>
            <a:ext cx="6172200" cy="914400"/>
          </a:xfrm>
        </p:spPr>
        <p:txBody>
          <a:bodyPr/>
          <a:lstStyle/>
          <a:p>
            <a:pPr>
              <a:defRPr/>
            </a:pPr>
            <a:r>
              <a:rPr lang="en-US" dirty="0"/>
              <a:t>Telerik Testing Framework</a:t>
            </a:r>
            <a:endParaRPr lang="bg-BG" dirty="0" smtClean="0"/>
          </a:p>
        </p:txBody>
      </p:sp>
      <p:sp>
        <p:nvSpPr>
          <p:cNvPr id="464899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089891"/>
            <a:ext cx="8686800" cy="5463309"/>
          </a:xfrm>
        </p:spPr>
        <p:txBody>
          <a:bodyPr/>
          <a:lstStyle/>
          <a:p>
            <a:pPr>
              <a:lnSpc>
                <a:spcPct val="100000"/>
              </a:lnSpc>
              <a:defRPr/>
            </a:pPr>
            <a:r>
              <a:rPr lang="en-US" dirty="0" smtClean="0"/>
              <a:t>What is Telerik Testing Framework</a:t>
            </a:r>
            <a:endParaRPr lang="en-US" dirty="0"/>
          </a:p>
          <a:p>
            <a:pPr lvl="1">
              <a:lnSpc>
                <a:spcPct val="100000"/>
              </a:lnSpc>
              <a:defRPr/>
            </a:pPr>
            <a:r>
              <a:rPr lang="en-US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Free</a:t>
            </a:r>
            <a:r>
              <a:rPr lang="en-US" dirty="0" smtClean="0"/>
              <a:t> Testing Framework</a:t>
            </a:r>
          </a:p>
          <a:p>
            <a:pPr lvl="1">
              <a:lnSpc>
                <a:spcPct val="100000"/>
              </a:lnSpc>
              <a:defRPr/>
            </a:pPr>
            <a:r>
              <a:rPr lang="en-US" dirty="0" smtClean="0"/>
              <a:t>Support </a:t>
            </a:r>
            <a:r>
              <a:rPr lang="en-US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Web</a:t>
            </a:r>
            <a:r>
              <a:rPr lang="en-US" dirty="0" smtClean="0"/>
              <a:t> (HTML, JavaScript, Ajax, …)</a:t>
            </a:r>
          </a:p>
          <a:p>
            <a:pPr lvl="1">
              <a:lnSpc>
                <a:spcPct val="100000"/>
              </a:lnSpc>
              <a:defRPr/>
            </a:pPr>
            <a:r>
              <a:rPr lang="en-US" dirty="0" smtClean="0"/>
              <a:t>Support </a:t>
            </a:r>
            <a:r>
              <a:rPr lang="en-US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Silverlight</a:t>
            </a:r>
            <a:r>
              <a:rPr lang="en-US" dirty="0" smtClean="0"/>
              <a:t> Applications</a:t>
            </a:r>
          </a:p>
          <a:p>
            <a:pPr lvl="1">
              <a:lnSpc>
                <a:spcPct val="100000"/>
              </a:lnSpc>
              <a:defRPr/>
            </a:pPr>
            <a:r>
              <a:rPr lang="en-US" dirty="0" smtClean="0"/>
              <a:t>Support </a:t>
            </a:r>
            <a:r>
              <a:rPr lang="en-US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WPF</a:t>
            </a:r>
            <a:r>
              <a:rPr lang="en-US" dirty="0" smtClean="0"/>
              <a:t> Applications</a:t>
            </a:r>
          </a:p>
          <a:p>
            <a:pPr lvl="1">
              <a:lnSpc>
                <a:spcPct val="100000"/>
              </a:lnSpc>
              <a:defRPr/>
            </a:pPr>
            <a:r>
              <a:rPr lang="en-US" dirty="0" smtClean="0"/>
              <a:t>Include some nice </a:t>
            </a:r>
            <a:r>
              <a:rPr lang="en-US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extras</a:t>
            </a:r>
            <a:r>
              <a:rPr lang="en-US" dirty="0" smtClean="0"/>
              <a:t> like</a:t>
            </a:r>
          </a:p>
          <a:p>
            <a:pPr lvl="2">
              <a:lnSpc>
                <a:spcPct val="100000"/>
              </a:lnSpc>
              <a:defRPr/>
            </a:pPr>
            <a:r>
              <a:rPr lang="en-US" dirty="0" smtClean="0"/>
              <a:t>Element </a:t>
            </a:r>
            <a:r>
              <a:rPr lang="en-US" dirty="0"/>
              <a:t>Identification Using </a:t>
            </a:r>
            <a:r>
              <a:rPr lang="en-US" dirty="0" smtClean="0"/>
              <a:t>LINQ</a:t>
            </a:r>
          </a:p>
          <a:p>
            <a:pPr lvl="2">
              <a:lnSpc>
                <a:spcPct val="100000"/>
              </a:lnSpc>
              <a:defRPr/>
            </a:pPr>
            <a:r>
              <a:rPr lang="en-US" dirty="0"/>
              <a:t>Wrappers for Telerik Rad </a:t>
            </a:r>
            <a:r>
              <a:rPr lang="en-US" dirty="0" smtClean="0"/>
              <a:t>Controls</a:t>
            </a:r>
          </a:p>
          <a:p>
            <a:pPr lvl="2">
              <a:lnSpc>
                <a:spcPct val="100000"/>
              </a:lnSpc>
              <a:defRPr/>
            </a:pPr>
            <a:r>
              <a:rPr lang="en-US" dirty="0" smtClean="0"/>
              <a:t>VsUnit/</a:t>
            </a:r>
            <a:r>
              <a:rPr lang="en-US" dirty="0" err="1" smtClean="0"/>
              <a:t>NUnit</a:t>
            </a:r>
            <a:r>
              <a:rPr lang="en-US" dirty="0" smtClean="0"/>
              <a:t>/</a:t>
            </a:r>
            <a:r>
              <a:rPr lang="en-US" dirty="0" err="1" smtClean="0"/>
              <a:t>MbUnit</a:t>
            </a:r>
            <a:r>
              <a:rPr lang="en-US" dirty="0" smtClean="0"/>
              <a:t>/</a:t>
            </a:r>
            <a:r>
              <a:rPr lang="en-US" dirty="0" err="1" smtClean="0"/>
              <a:t>XUnit</a:t>
            </a:r>
            <a:r>
              <a:rPr lang="en-US" dirty="0" smtClean="0"/>
              <a:t> Integration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452FF4-89E3-4D1B-9927-2DBDC00E58D7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66221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898" name="Rectangle 2"/>
          <p:cNvSpPr>
            <a:spLocks noGrp="1" noChangeArrowheads="1"/>
          </p:cNvSpPr>
          <p:nvPr>
            <p:ph type="title"/>
          </p:nvPr>
        </p:nvSpPr>
        <p:spPr>
          <a:xfrm>
            <a:off x="2743200" y="188640"/>
            <a:ext cx="6172200" cy="1224524"/>
          </a:xfrm>
        </p:spPr>
        <p:txBody>
          <a:bodyPr/>
          <a:lstStyle/>
          <a:p>
            <a:pPr>
              <a:defRPr/>
            </a:pPr>
            <a:r>
              <a:rPr lang="en-US" dirty="0"/>
              <a:t>Telerik Testing </a:t>
            </a:r>
            <a:r>
              <a:rPr lang="en-US" dirty="0" smtClean="0"/>
              <a:t>Framework vs. Test Studio</a:t>
            </a:r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452FF4-89E3-4D1B-9927-2DBDC00E58D7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837" y="1492047"/>
            <a:ext cx="7716327" cy="4982270"/>
          </a:xfrm>
          <a:prstGeom prst="rect">
            <a:avLst/>
          </a:prstGeom>
          <a:noFill/>
          <a:ln>
            <a:noFill/>
          </a:ln>
          <a:effectLst>
            <a:glow rad="101600">
              <a:schemeClr val="tx1"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</p:spTree>
    <p:extLst>
      <p:ext uri="{BB962C8B-B14F-4D97-AF65-F5344CB8AC3E}">
        <p14:creationId xmlns:p14="http://schemas.microsoft.com/office/powerpoint/2010/main" val="22941346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898" name="Rectangle 2"/>
          <p:cNvSpPr>
            <a:spLocks noGrp="1" noChangeArrowheads="1"/>
          </p:cNvSpPr>
          <p:nvPr>
            <p:ph type="title"/>
          </p:nvPr>
        </p:nvSpPr>
        <p:spPr>
          <a:xfrm>
            <a:off x="2743200" y="188640"/>
            <a:ext cx="6172200" cy="914400"/>
          </a:xfrm>
        </p:spPr>
        <p:txBody>
          <a:bodyPr/>
          <a:lstStyle/>
          <a:p>
            <a:pPr>
              <a:defRPr/>
            </a:pPr>
            <a:r>
              <a:rPr lang="en-US" dirty="0"/>
              <a:t>Telerik Testing Framework</a:t>
            </a:r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452FF4-89E3-4D1B-9927-2DBDC00E58D7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958109" y="1921067"/>
            <a:ext cx="48860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ts val="600"/>
              </a:spcBef>
              <a:spcAft>
                <a:spcPts val="600"/>
              </a:spcAft>
              <a:buClr>
                <a:srgbClr val="46A6BD">
                  <a:lumMod val="40000"/>
                  <a:lumOff val="60000"/>
                </a:srgbClr>
              </a:buClr>
              <a:buSzPct val="70000"/>
              <a:tabLst>
                <a:tab pos="282575" algn="l"/>
              </a:tabLst>
              <a:defRPr/>
            </a:pPr>
            <a:r>
              <a:rPr lang="en-US" sz="3200" b="1" i="1" dirty="0" smtClean="0">
                <a:solidFill>
                  <a:srgbClr val="EBFFD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Telerik </a:t>
            </a:r>
            <a:r>
              <a:rPr lang="en-US" sz="3200" b="1" i="1" dirty="0">
                <a:solidFill>
                  <a:srgbClr val="EBFFD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Testing Framework</a:t>
            </a:r>
          </a:p>
        </p:txBody>
      </p:sp>
      <p:sp>
        <p:nvSpPr>
          <p:cNvPr id="8" name="Rectangle 7"/>
          <p:cNvSpPr/>
          <p:nvPr/>
        </p:nvSpPr>
        <p:spPr>
          <a:xfrm>
            <a:off x="2115127" y="2523724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ts val="600"/>
              </a:spcBef>
              <a:spcAft>
                <a:spcPts val="600"/>
              </a:spcAft>
              <a:buClr>
                <a:srgbClr val="46A6BD">
                  <a:lumMod val="40000"/>
                  <a:lumOff val="60000"/>
                </a:srgbClr>
              </a:buClr>
              <a:buSzPct val="70000"/>
              <a:tabLst>
                <a:tab pos="282575" algn="l"/>
              </a:tabLst>
              <a:defRPr/>
            </a:pPr>
            <a:r>
              <a:rPr lang="en-US" sz="3200" b="1" dirty="0" smtClean="0">
                <a:solidFill>
                  <a:srgbClr val="EBFFD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3200" b="1" dirty="0">
              <a:solidFill>
                <a:srgbClr val="EBFFD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784927" y="3107908"/>
            <a:ext cx="5232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ts val="600"/>
              </a:spcBef>
              <a:spcAft>
                <a:spcPts val="600"/>
              </a:spcAft>
              <a:buClr>
                <a:srgbClr val="46A6BD">
                  <a:lumMod val="40000"/>
                  <a:lumOff val="60000"/>
                </a:srgbClr>
              </a:buClr>
              <a:buSzPct val="70000"/>
              <a:tabLst>
                <a:tab pos="282575" algn="l"/>
              </a:tabLst>
              <a:defRPr/>
            </a:pPr>
            <a:r>
              <a:rPr lang="en-US" sz="3200" b="1" i="1" dirty="0" smtClean="0">
                <a:solidFill>
                  <a:srgbClr val="EBFFD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Visual Studio and C#</a:t>
            </a:r>
            <a:endParaRPr lang="en-US" sz="3200" b="1" i="1" dirty="0">
              <a:solidFill>
                <a:srgbClr val="EBFFD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115127" y="3692683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ts val="600"/>
              </a:spcBef>
              <a:spcAft>
                <a:spcPts val="600"/>
              </a:spcAft>
              <a:buClr>
                <a:srgbClr val="46A6BD">
                  <a:lumMod val="40000"/>
                  <a:lumOff val="60000"/>
                </a:srgbClr>
              </a:buClr>
              <a:buSzPct val="70000"/>
              <a:tabLst>
                <a:tab pos="282575" algn="l"/>
              </a:tabLst>
              <a:defRPr/>
            </a:pPr>
            <a:r>
              <a:rPr lang="en-US" sz="3200" b="1" dirty="0" smtClean="0">
                <a:solidFill>
                  <a:srgbClr val="EBFFD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</a:t>
            </a:r>
            <a:endParaRPr lang="en-US" sz="3200" b="1" dirty="0">
              <a:solidFill>
                <a:srgbClr val="EBFFD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256146" y="4262954"/>
            <a:ext cx="62899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ts val="600"/>
              </a:spcBef>
              <a:spcAft>
                <a:spcPts val="600"/>
              </a:spcAft>
              <a:buClr>
                <a:srgbClr val="46A6BD">
                  <a:lumMod val="40000"/>
                  <a:lumOff val="60000"/>
                </a:srgbClr>
              </a:buClr>
              <a:buSzPct val="70000"/>
              <a:tabLst>
                <a:tab pos="282575" algn="l"/>
              </a:tabLst>
              <a:defRPr/>
            </a:pPr>
            <a:r>
              <a:rPr lang="en-US" sz="3200" b="1" i="1" dirty="0" smtClean="0">
                <a:solidFill>
                  <a:srgbClr val="EBFFD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Expectedly Good Combination!</a:t>
            </a:r>
            <a:endParaRPr lang="en-US" sz="3200" b="1" i="1" dirty="0">
              <a:solidFill>
                <a:srgbClr val="EBFFD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790087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898" name="Rectangle 2"/>
          <p:cNvSpPr>
            <a:spLocks noGrp="1" noChangeArrowheads="1"/>
          </p:cNvSpPr>
          <p:nvPr>
            <p:ph type="title"/>
          </p:nvPr>
        </p:nvSpPr>
        <p:spPr>
          <a:xfrm>
            <a:off x="2743200" y="188640"/>
            <a:ext cx="6172200" cy="914400"/>
          </a:xfrm>
        </p:spPr>
        <p:txBody>
          <a:bodyPr/>
          <a:lstStyle/>
          <a:p>
            <a:pPr>
              <a:defRPr/>
            </a:pPr>
            <a:r>
              <a:rPr lang="en-US" dirty="0"/>
              <a:t>Telerik Testing Framework</a:t>
            </a:r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452FF4-89E3-4D1B-9927-2DBDC00E58D7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69455" y="1256145"/>
            <a:ext cx="8414327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2575" lvl="0" indent="-282575" fontAlgn="base">
              <a:spcBef>
                <a:spcPts val="600"/>
              </a:spcBef>
              <a:spcAft>
                <a:spcPts val="600"/>
              </a:spcAft>
              <a:buClr>
                <a:srgbClr val="46A6BD">
                  <a:lumMod val="40000"/>
                  <a:lumOff val="60000"/>
                </a:srgbClr>
              </a:buClr>
              <a:buSzPct val="70000"/>
              <a:buFont typeface="Wingdings 2" pitchFamily="18" charset="2"/>
              <a:buChar char=""/>
              <a:tabLst>
                <a:tab pos="282575" algn="l"/>
              </a:tabLst>
              <a:defRPr/>
            </a:pPr>
            <a:r>
              <a:rPr lang="en-US" sz="3200" b="1" dirty="0" smtClean="0">
                <a:solidFill>
                  <a:srgbClr val="EBFFD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Why it is good combination?</a:t>
            </a:r>
            <a:endParaRPr lang="en-US" sz="3200" b="1" dirty="0">
              <a:solidFill>
                <a:srgbClr val="EBFFD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30238" lvl="1" indent="-273050" fontAlgn="base">
              <a:spcBef>
                <a:spcPts val="600"/>
              </a:spcBef>
              <a:spcAft>
                <a:spcPts val="600"/>
              </a:spcAft>
              <a:buClr>
                <a:srgbClr val="8FD600"/>
              </a:buClr>
              <a:buFont typeface="Wingdings 2" pitchFamily="18" charset="2"/>
              <a:buChar char=""/>
              <a:defRPr/>
            </a:pPr>
            <a:r>
              <a:rPr lang="en-US" sz="3000" b="1" dirty="0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TTF</a:t>
            </a:r>
            <a:r>
              <a:rPr lang="en-US" sz="3000" b="1" dirty="0" smtClean="0">
                <a:solidFill>
                  <a:srgbClr val="CCFF66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for interaction with Web and WPF</a:t>
            </a:r>
          </a:p>
          <a:p>
            <a:pPr marL="630238" lvl="1" indent="-273050" fontAlgn="base">
              <a:spcBef>
                <a:spcPts val="600"/>
              </a:spcBef>
              <a:spcAft>
                <a:spcPts val="600"/>
              </a:spcAft>
              <a:buClr>
                <a:srgbClr val="8FD600"/>
              </a:buClr>
              <a:buFont typeface="Wingdings 2" pitchFamily="18" charset="2"/>
              <a:buChar char=""/>
              <a:defRPr/>
            </a:pPr>
            <a:r>
              <a:rPr lang="en-US" sz="3000" b="1" dirty="0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C# </a:t>
            </a:r>
            <a:r>
              <a:rPr lang="en-US" sz="3000" b="1" dirty="0" smtClean="0">
                <a:solidFill>
                  <a:srgbClr val="CCFF66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 everything else</a:t>
            </a:r>
          </a:p>
          <a:p>
            <a:pPr marL="630238" lvl="1" indent="-273050" fontAlgn="base">
              <a:spcBef>
                <a:spcPts val="600"/>
              </a:spcBef>
              <a:spcAft>
                <a:spcPts val="600"/>
              </a:spcAft>
              <a:buClr>
                <a:srgbClr val="8FD600"/>
              </a:buClr>
              <a:buFont typeface="Wingdings 2" pitchFamily="18" charset="2"/>
              <a:buChar char=""/>
              <a:defRPr/>
            </a:pPr>
            <a:r>
              <a:rPr lang="en-US" sz="3000" b="1" dirty="0" smtClean="0">
                <a:solidFill>
                  <a:srgbClr val="CCFF66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Industry leading </a:t>
            </a:r>
            <a:r>
              <a:rPr lang="en-US" sz="3000" b="1" dirty="0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IDE</a:t>
            </a:r>
            <a:r>
              <a:rPr lang="en-US" sz="3000" b="1" dirty="0" smtClean="0">
                <a:solidFill>
                  <a:srgbClr val="CCFF66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to write your tests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00918">
            <a:off x="5865079" y="4977758"/>
            <a:ext cx="2216145" cy="709934"/>
          </a:xfrm>
          <a:prstGeom prst="rect">
            <a:avLst/>
          </a:prstGeom>
          <a:noFill/>
          <a:ln>
            <a:noFill/>
          </a:ln>
          <a:effectLst>
            <a:glow rad="101600">
              <a:schemeClr val="tx1"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</p:spTree>
    <p:extLst>
      <p:ext uri="{BB962C8B-B14F-4D97-AF65-F5344CB8AC3E}">
        <p14:creationId xmlns:p14="http://schemas.microsoft.com/office/powerpoint/2010/main" val="41551628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898" name="Rectangle 2"/>
          <p:cNvSpPr>
            <a:spLocks noGrp="1" noChangeArrowheads="1"/>
          </p:cNvSpPr>
          <p:nvPr>
            <p:ph type="title"/>
          </p:nvPr>
        </p:nvSpPr>
        <p:spPr>
          <a:xfrm>
            <a:off x="2743200" y="188640"/>
            <a:ext cx="6172200" cy="914400"/>
          </a:xfrm>
        </p:spPr>
        <p:txBody>
          <a:bodyPr/>
          <a:lstStyle/>
          <a:p>
            <a:pPr>
              <a:defRPr/>
            </a:pPr>
            <a:r>
              <a:rPr lang="en-US" dirty="0"/>
              <a:t>Telerik Testing Framework</a:t>
            </a:r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452FF4-89E3-4D1B-9927-2DBDC00E58D7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69455" y="1067885"/>
            <a:ext cx="8414327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2575" lvl="0" indent="-282575" fontAlgn="base">
              <a:spcBef>
                <a:spcPts val="600"/>
              </a:spcBef>
              <a:spcAft>
                <a:spcPts val="600"/>
              </a:spcAft>
              <a:buClr>
                <a:srgbClr val="46A6BD">
                  <a:lumMod val="40000"/>
                  <a:lumOff val="60000"/>
                </a:srgbClr>
              </a:buClr>
              <a:buSzPct val="70000"/>
              <a:buFont typeface="Wingdings 2" pitchFamily="18" charset="2"/>
              <a:buChar char=""/>
              <a:tabLst>
                <a:tab pos="282575" algn="l"/>
              </a:tabLst>
              <a:defRPr/>
            </a:pPr>
            <a:r>
              <a:rPr lang="en-US" sz="3200" b="1" dirty="0" smtClean="0">
                <a:solidFill>
                  <a:srgbClr val="EBFFD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When it is great solution?</a:t>
            </a:r>
            <a:endParaRPr lang="en-US" sz="3200" b="1" dirty="0">
              <a:solidFill>
                <a:srgbClr val="EBFFD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30238" lvl="1" indent="-273050" fontAlgn="base">
              <a:spcBef>
                <a:spcPts val="600"/>
              </a:spcBef>
              <a:spcAft>
                <a:spcPts val="600"/>
              </a:spcAft>
              <a:buClr>
                <a:srgbClr val="8FD600"/>
              </a:buClr>
              <a:buFont typeface="Wingdings 2" pitchFamily="18" charset="2"/>
              <a:buChar char=""/>
              <a:defRPr/>
            </a:pPr>
            <a:r>
              <a:rPr lang="en-US" sz="3000" b="1" dirty="0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Testing involves a lot of non UI actions</a:t>
            </a:r>
          </a:p>
          <a:p>
            <a:pPr marL="922338" lvl="2" indent="-273050" fontAlgn="base">
              <a:spcBef>
                <a:spcPts val="600"/>
              </a:spcBef>
              <a:spcAft>
                <a:spcPts val="600"/>
              </a:spcAft>
              <a:buClr>
                <a:srgbClr val="FFAD9F"/>
              </a:buClr>
              <a:buFont typeface="Wingdings 2" pitchFamily="18" charset="2"/>
              <a:buChar char=""/>
              <a:defRPr/>
            </a:pPr>
            <a:r>
              <a:rPr lang="en-US" sz="2400" b="1" dirty="0" smtClean="0">
                <a:solidFill>
                  <a:srgbClr val="F5FF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Example: Check logs of server after some UI actions in frontend</a:t>
            </a:r>
          </a:p>
          <a:p>
            <a:pPr marL="630238" lvl="1" indent="-273050" fontAlgn="base">
              <a:spcBef>
                <a:spcPts val="600"/>
              </a:spcBef>
              <a:spcAft>
                <a:spcPts val="600"/>
              </a:spcAft>
              <a:buClr>
                <a:srgbClr val="8FD600"/>
              </a:buClr>
              <a:buFont typeface="Wingdings 2" pitchFamily="18" charset="2"/>
              <a:buChar char=""/>
              <a:defRPr/>
            </a:pPr>
            <a:r>
              <a:rPr lang="en-US" sz="30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Testing complex SUT build with multiple technologies</a:t>
            </a:r>
            <a:endParaRPr lang="en-US" sz="3000" b="1" dirty="0"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22338" lvl="2" indent="-273050" fontAlgn="base">
              <a:spcBef>
                <a:spcPts val="600"/>
              </a:spcBef>
              <a:spcAft>
                <a:spcPts val="600"/>
              </a:spcAft>
              <a:buClr>
                <a:srgbClr val="FFAD9F"/>
              </a:buClr>
              <a:buFont typeface="Wingdings 2" pitchFamily="18" charset="2"/>
              <a:buChar char=""/>
              <a:defRPr/>
            </a:pPr>
            <a:r>
              <a:rPr lang="en-US" sz="2400" b="1" dirty="0" smtClean="0">
                <a:solidFill>
                  <a:srgbClr val="F5FF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Example: TTF can be integrated with other testing frameworks</a:t>
            </a:r>
          </a:p>
          <a:p>
            <a:pPr marL="630238" lvl="1" indent="-273050" fontAlgn="base">
              <a:spcBef>
                <a:spcPts val="600"/>
              </a:spcBef>
              <a:spcAft>
                <a:spcPts val="600"/>
              </a:spcAft>
              <a:buClr>
                <a:srgbClr val="8FD600"/>
              </a:buClr>
              <a:buFont typeface="Wingdings 2" pitchFamily="18" charset="2"/>
              <a:buChar char=""/>
              <a:defRPr/>
            </a:pPr>
            <a:r>
              <a:rPr lang="en-US" sz="30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Overwhelm limitations of Test Studio UI</a:t>
            </a:r>
          </a:p>
          <a:p>
            <a:pPr marL="922338" lvl="2" indent="-273050" fontAlgn="base">
              <a:spcBef>
                <a:spcPts val="600"/>
              </a:spcBef>
              <a:spcAft>
                <a:spcPts val="600"/>
              </a:spcAft>
              <a:buClr>
                <a:srgbClr val="FFAD9F"/>
              </a:buClr>
              <a:buFont typeface="Wingdings 2" pitchFamily="18" charset="2"/>
              <a:buChar char=""/>
              <a:defRPr/>
            </a:pPr>
            <a:r>
              <a:rPr lang="en-US" sz="2400" b="1" dirty="0">
                <a:solidFill>
                  <a:srgbClr val="F5FF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Example</a:t>
            </a:r>
            <a:r>
              <a:rPr lang="en-US" sz="2400" b="1" dirty="0" smtClean="0">
                <a:solidFill>
                  <a:srgbClr val="F5FF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Test similar WPF and Silverlight apps with the same code</a:t>
            </a:r>
          </a:p>
        </p:txBody>
      </p:sp>
    </p:spTree>
    <p:extLst>
      <p:ext uri="{BB962C8B-B14F-4D97-AF65-F5344CB8AC3E}">
        <p14:creationId xmlns:p14="http://schemas.microsoft.com/office/powerpoint/2010/main" val="37902400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898" name="Rectangle 2"/>
          <p:cNvSpPr>
            <a:spLocks noGrp="1" noChangeArrowheads="1"/>
          </p:cNvSpPr>
          <p:nvPr>
            <p:ph type="title"/>
          </p:nvPr>
        </p:nvSpPr>
        <p:spPr>
          <a:xfrm>
            <a:off x="2743200" y="188640"/>
            <a:ext cx="6172200" cy="914400"/>
          </a:xfrm>
        </p:spPr>
        <p:txBody>
          <a:bodyPr/>
          <a:lstStyle/>
          <a:p>
            <a:pPr>
              <a:defRPr/>
            </a:pPr>
            <a:r>
              <a:rPr lang="en-US" dirty="0"/>
              <a:t>Telerik Testing Framework</a:t>
            </a:r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452FF4-89E3-4D1B-9927-2DBDC00E58D7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69455" y="1256145"/>
            <a:ext cx="8414327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2575" lvl="0" indent="-282575" fontAlgn="base">
              <a:spcBef>
                <a:spcPts val="600"/>
              </a:spcBef>
              <a:spcAft>
                <a:spcPts val="600"/>
              </a:spcAft>
              <a:buClr>
                <a:srgbClr val="46A6BD">
                  <a:lumMod val="40000"/>
                  <a:lumOff val="60000"/>
                </a:srgbClr>
              </a:buClr>
              <a:buSzPct val="70000"/>
              <a:buFont typeface="Wingdings 2" pitchFamily="18" charset="2"/>
              <a:buChar char=""/>
              <a:tabLst>
                <a:tab pos="282575" algn="l"/>
              </a:tabLst>
              <a:defRPr/>
            </a:pPr>
            <a:r>
              <a:rPr lang="en-US" sz="3200" b="1" dirty="0" smtClean="0">
                <a:solidFill>
                  <a:srgbClr val="EBFFD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When it is NOT great solution?</a:t>
            </a:r>
            <a:endParaRPr lang="en-US" sz="3200" b="1" dirty="0">
              <a:solidFill>
                <a:srgbClr val="EBFFD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30238" lvl="1" indent="-273050" fontAlgn="base">
              <a:spcBef>
                <a:spcPts val="600"/>
              </a:spcBef>
              <a:spcAft>
                <a:spcPts val="600"/>
              </a:spcAft>
              <a:buClr>
                <a:srgbClr val="8FD600"/>
              </a:buClr>
              <a:buFont typeface="Wingdings 2" pitchFamily="18" charset="2"/>
              <a:buChar char=""/>
              <a:defRPr/>
            </a:pPr>
            <a:r>
              <a:rPr lang="en-US" sz="3000" b="1" dirty="0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codding skills </a:t>
            </a:r>
          </a:p>
          <a:p>
            <a:pPr marL="922338" lvl="2" indent="-273050" fontAlgn="base">
              <a:spcBef>
                <a:spcPts val="600"/>
              </a:spcBef>
              <a:spcAft>
                <a:spcPts val="600"/>
              </a:spcAft>
              <a:buClr>
                <a:srgbClr val="FFAD9F"/>
              </a:buClr>
              <a:buFont typeface="Wingdings 2" pitchFamily="18" charset="2"/>
              <a:buChar char=""/>
              <a:defRPr/>
            </a:pPr>
            <a:r>
              <a:rPr lang="en-US" sz="2800" b="1" dirty="0" smtClean="0">
                <a:solidFill>
                  <a:srgbClr val="F5FF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Then you need a coddles tool like Test Studio</a:t>
            </a:r>
          </a:p>
          <a:p>
            <a:pPr marL="630238" lvl="1" indent="-273050" fontAlgn="base">
              <a:spcBef>
                <a:spcPts val="600"/>
              </a:spcBef>
              <a:spcAft>
                <a:spcPts val="600"/>
              </a:spcAft>
              <a:buClr>
                <a:srgbClr val="8FD600"/>
              </a:buClr>
              <a:buFont typeface="Wingdings 2" pitchFamily="18" charset="2"/>
              <a:buChar char=""/>
              <a:defRPr/>
            </a:pPr>
            <a:r>
              <a:rPr lang="en-US" sz="3000" b="1" dirty="0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time to develop coded automation </a:t>
            </a:r>
          </a:p>
          <a:p>
            <a:pPr marL="922338" lvl="2" indent="-273050" fontAlgn="base">
              <a:spcBef>
                <a:spcPts val="600"/>
              </a:spcBef>
              <a:spcAft>
                <a:spcPts val="600"/>
              </a:spcAft>
              <a:buClr>
                <a:srgbClr val="FFAD9F"/>
              </a:buClr>
              <a:buFont typeface="Wingdings 2" pitchFamily="18" charset="2"/>
              <a:buChar char=""/>
              <a:defRPr/>
            </a:pPr>
            <a:r>
              <a:rPr lang="en-US" sz="2800" b="1" dirty="0" smtClean="0">
                <a:solidFill>
                  <a:srgbClr val="F5FF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Usually recording tests is faster so initial implementation cost is lower</a:t>
            </a:r>
          </a:p>
          <a:p>
            <a:pPr marL="922338" lvl="2" indent="-273050" fontAlgn="base">
              <a:spcBef>
                <a:spcPts val="600"/>
              </a:spcBef>
              <a:spcAft>
                <a:spcPts val="600"/>
              </a:spcAft>
              <a:buClr>
                <a:srgbClr val="FFAD9F"/>
              </a:buClr>
              <a:buFont typeface="Wingdings 2" pitchFamily="18" charset="2"/>
              <a:buChar char=""/>
              <a:defRPr/>
            </a:pPr>
            <a:r>
              <a:rPr lang="en-US" sz="2800" b="1" dirty="0" smtClean="0">
                <a:solidFill>
                  <a:srgbClr val="F5FF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Usually writing tests in code is slower, but it pays of with less support effort and better flexibility</a:t>
            </a:r>
            <a:endParaRPr lang="en-US" sz="2800" b="1" dirty="0">
              <a:solidFill>
                <a:srgbClr val="F5FFC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30646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lerik Academy Theme">
  <a:themeElements>
    <a:clrScheme name="Telerik Colors Theme">
      <a:dk1>
        <a:sysClr val="windowText" lastClr="000000"/>
      </a:dk1>
      <a:lt1>
        <a:srgbClr val="CCFF66"/>
      </a:lt1>
      <a:dk2>
        <a:srgbClr val="30356E"/>
      </a:dk2>
      <a:lt2>
        <a:srgbClr val="CCFF33"/>
      </a:lt2>
      <a:accent1>
        <a:srgbClr val="CC4757"/>
      </a:accent1>
      <a:accent2>
        <a:srgbClr val="FF6F61"/>
      </a:accent2>
      <a:accent3>
        <a:srgbClr val="FF953E"/>
      </a:accent3>
      <a:accent4>
        <a:srgbClr val="F8BD52"/>
      </a:accent4>
      <a:accent5>
        <a:srgbClr val="46A6BD"/>
      </a:accent5>
      <a:accent6>
        <a:srgbClr val="5488BC"/>
      </a:accent6>
      <a:hlink>
        <a:srgbClr val="76B200"/>
      </a:hlink>
      <a:folHlink>
        <a:srgbClr val="FFCF3E"/>
      </a:folHlink>
    </a:clrScheme>
    <a:fontScheme name="Deluxe">
      <a:majorFont>
        <a:latin typeface="Corbel"/>
        <a:ea typeface=""/>
        <a:cs typeface=""/>
        <a:font script="Jpan" typeface="HGｺﾞｼｯｸM"/>
        <a:font script="Hang" typeface="HY엽서L"/>
        <a:font script="Hans" typeface="华文新魏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新魏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Deluxe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280000"/>
              </a:schemeClr>
            </a:gs>
            <a:gs pos="14000">
              <a:schemeClr val="phClr">
                <a:tint val="37000"/>
                <a:satMod val="250000"/>
              </a:schemeClr>
            </a:gs>
            <a:gs pos="45000">
              <a:schemeClr val="phClr">
                <a:tint val="53000"/>
                <a:satMod val="220000"/>
              </a:schemeClr>
            </a:gs>
            <a:gs pos="65000">
              <a:schemeClr val="phClr">
                <a:tint val="53000"/>
                <a:satMod val="220000"/>
              </a:schemeClr>
            </a:gs>
            <a:gs pos="86000">
              <a:schemeClr val="phClr">
                <a:tint val="42000"/>
                <a:satMod val="240000"/>
              </a:schemeClr>
            </a:gs>
            <a:gs pos="100000">
              <a:schemeClr val="phClr">
                <a:tint val="20000"/>
                <a:satMod val="23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0000">
              <a:schemeClr val="phClr">
                <a:satMod val="150000"/>
              </a:schemeClr>
            </a:gs>
            <a:gs pos="100000">
              <a:schemeClr val="phClr">
                <a:tint val="75000"/>
                <a:satMod val="20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atMod val="14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  <a:effectStyle>
          <a:effectLst>
            <a:reflection blurRad="12700" stA="26000" endPos="28000" dist="38100" dir="5400000" sy="-100000"/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90500" h="1016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3000"/>
                <a:satMod val="1550000"/>
              </a:schemeClr>
            </a:gs>
            <a:gs pos="1000">
              <a:schemeClr val="phClr">
                <a:tint val="48000"/>
                <a:satMod val="1550000"/>
              </a:schemeClr>
            </a:gs>
            <a:gs pos="90000">
              <a:schemeClr val="phClr">
                <a:shade val="18000"/>
                <a:satMod val="275000"/>
              </a:schemeClr>
            </a:gs>
          </a:gsLst>
          <a:path path="circle">
            <a:fillToRect r="210000" b="300000"/>
          </a:path>
        </a:gradFill>
        <a:gradFill rotWithShape="1">
          <a:gsLst>
            <a:gs pos="5000">
              <a:schemeClr val="phClr">
                <a:tint val="38000"/>
                <a:satMod val="1800000"/>
              </a:schemeClr>
            </a:gs>
            <a:gs pos="5000">
              <a:schemeClr val="phClr">
                <a:tint val="40000"/>
                <a:satMod val="1800000"/>
              </a:schemeClr>
            </a:gs>
            <a:gs pos="90000">
              <a:schemeClr val="phClr">
                <a:shade val="18000"/>
                <a:satMod val="275000"/>
              </a:schemeClr>
            </a:gs>
          </a:gsLst>
          <a:path path="circle">
            <a:fillToRect l="20000" t="30000" r="13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lerik Academy Theme" id="{CC62B882-3A46-4F72-8436-1D7407ADFF02}" vid="{92E024D1-C2BF-4AF7-8ED1-5C666C82BD6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Telerik Colors Theme">
    <a:dk1>
      <a:sysClr val="windowText" lastClr="000000"/>
    </a:dk1>
    <a:lt1>
      <a:srgbClr val="CCFF66"/>
    </a:lt1>
    <a:dk2>
      <a:srgbClr val="30356E"/>
    </a:dk2>
    <a:lt2>
      <a:srgbClr val="CCFF33"/>
    </a:lt2>
    <a:accent1>
      <a:srgbClr val="CC4757"/>
    </a:accent1>
    <a:accent2>
      <a:srgbClr val="FF6F61"/>
    </a:accent2>
    <a:accent3>
      <a:srgbClr val="FF953E"/>
    </a:accent3>
    <a:accent4>
      <a:srgbClr val="F8BD52"/>
    </a:accent4>
    <a:accent5>
      <a:srgbClr val="46A6BD"/>
    </a:accent5>
    <a:accent6>
      <a:srgbClr val="5488BC"/>
    </a:accent6>
    <a:hlink>
      <a:srgbClr val="76B200"/>
    </a:hlink>
    <a:folHlink>
      <a:srgbClr val="FFCF3E"/>
    </a:folHlink>
  </a:clrScheme>
</a:themeOverride>
</file>

<file path=ppt/theme/themeOverride2.xml><?xml version="1.0" encoding="utf-8"?>
<a:themeOverride xmlns:a="http://schemas.openxmlformats.org/drawingml/2006/main">
  <a:clrScheme name="Telerik Colors Theme">
    <a:dk1>
      <a:sysClr val="windowText" lastClr="000000"/>
    </a:dk1>
    <a:lt1>
      <a:srgbClr val="CCFF66"/>
    </a:lt1>
    <a:dk2>
      <a:srgbClr val="30356E"/>
    </a:dk2>
    <a:lt2>
      <a:srgbClr val="CCFF33"/>
    </a:lt2>
    <a:accent1>
      <a:srgbClr val="CC4757"/>
    </a:accent1>
    <a:accent2>
      <a:srgbClr val="FF6F61"/>
    </a:accent2>
    <a:accent3>
      <a:srgbClr val="FF953E"/>
    </a:accent3>
    <a:accent4>
      <a:srgbClr val="F8BD52"/>
    </a:accent4>
    <a:accent5>
      <a:srgbClr val="46A6BD"/>
    </a:accent5>
    <a:accent6>
      <a:srgbClr val="5488BC"/>
    </a:accent6>
    <a:hlink>
      <a:srgbClr val="76B200"/>
    </a:hlink>
    <a:folHlink>
      <a:srgbClr val="FFCF3E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8287</TotalTime>
  <Words>679</Words>
  <Application>Microsoft Office PowerPoint</Application>
  <PresentationFormat>On-screen Show (4:3)</PresentationFormat>
  <Paragraphs>194</Paragraphs>
  <Slides>25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Calibri</vt:lpstr>
      <vt:lpstr>Cambria</vt:lpstr>
      <vt:lpstr>Consolas</vt:lpstr>
      <vt:lpstr>Corbel</vt:lpstr>
      <vt:lpstr>Wingdings</vt:lpstr>
      <vt:lpstr>Wingdings 2</vt:lpstr>
      <vt:lpstr>Telerik Academy Theme</vt:lpstr>
      <vt:lpstr>Telerik Testing Framework</vt:lpstr>
      <vt:lpstr>Table of Contents </vt:lpstr>
      <vt:lpstr>Telerik Testing Framework</vt:lpstr>
      <vt:lpstr>Telerik Testing Framework</vt:lpstr>
      <vt:lpstr>Telerik Testing Framework vs. Test Studio</vt:lpstr>
      <vt:lpstr>Telerik Testing Framework</vt:lpstr>
      <vt:lpstr>Telerik Testing Framework</vt:lpstr>
      <vt:lpstr>Telerik Testing Framework</vt:lpstr>
      <vt:lpstr>Telerik Testing Framework</vt:lpstr>
      <vt:lpstr>Telerik Testing Framework</vt:lpstr>
      <vt:lpstr>Telerik Testing Framework</vt:lpstr>
      <vt:lpstr>Behavior Driven Development</vt:lpstr>
      <vt:lpstr>Bike Example</vt:lpstr>
      <vt:lpstr>Bike Example</vt:lpstr>
      <vt:lpstr>Useless Car Example</vt:lpstr>
      <vt:lpstr>The Problem</vt:lpstr>
      <vt:lpstr>The Solution</vt:lpstr>
      <vt:lpstr>Back to the Roots</vt:lpstr>
      <vt:lpstr>Behavior Driven Development</vt:lpstr>
      <vt:lpstr>Behavior Specifications</vt:lpstr>
      <vt:lpstr>Scenario Example</vt:lpstr>
      <vt:lpstr>SpecFlow</vt:lpstr>
      <vt:lpstr>SpecFlow</vt:lpstr>
      <vt:lpstr>Telerik Testing Framework  &amp; SpecFlow</vt:lpstr>
      <vt:lpstr>Exercises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Testing WPF Desktop Applications With Test Studio</dc:title>
  <dc:creator>Asya Georgieva</dc:creator>
  <cp:lastModifiedBy>Asya Georgieva</cp:lastModifiedBy>
  <cp:revision>132</cp:revision>
  <dcterms:created xsi:type="dcterms:W3CDTF">2013-02-25T12:11:36Z</dcterms:created>
  <dcterms:modified xsi:type="dcterms:W3CDTF">2013-06-24T10:03:14Z</dcterms:modified>
</cp:coreProperties>
</file>