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Default Extension="emf" ContentType="image/x-emf"/>
  <Override PartName="/ppt/slides/slide.xml" ContentType="application/vnd.openxmlformats-officedocument.presentationml.slide+xml"/>
  <Override PartName="/ppt/slideLayouts/slideLayout.xml" ContentType="application/vnd.openxmlformats-officedocument.presentationml.slideLayout+xml"/>
  <Override PartName="/ppt/slideLayouts/slideMasters/slideMaster.xml" ContentType="application/vnd.openxmlformats-officedocument.presentationml.slideMaster+xml"/>
  <Override PartName="/ppt/slideLayouts/slideMasters/theme/theme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7fc3892a737b42fe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Id1"/>
  </p:sldMasterIdLst>
  <p:sldIdLst>
    <p:sldId xmlns:r="http://schemas.openxmlformats.org/officeDocument/2006/relationships" id="256" r:id="rId2"/>
  </p:sldIdLst>
  <p:sldSz cx="10058399" cy="7772399" type="custom"/>
  <p:notesSz cx="10692000" cy="7560000"/>
  <p:defaultTextStyle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4675" autoAdjust="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slide" Target="/ppt/slides/slide.xml" Id="rId2" /><Relationship Type="http://schemas.openxmlformats.org/officeDocument/2006/relationships/tableStyles" Target="/ppt/tableStyles.xml" Id="rId5" /><Relationship Type="http://schemas.openxmlformats.org/officeDocument/2006/relationships/viewProps" Target="/ppt/viewProps.xml" Id="rId6" /><Relationship Type="http://schemas.openxmlformats.org/officeDocument/2006/relationships/presProps" Target="/ppt/presProps.xml" Id="rId7" /><Relationship Type="http://schemas.openxmlformats.org/officeDocument/2006/relationships/slideMaster" Target="/ppt/slideLayouts/slideMasters/slideMaster.xml" Id="rId1" /><Relationship Type="http://schemas.openxmlformats.org/officeDocument/2006/relationships/theme" Target="/ppt/slideLayouts/slideMasters/theme/theme.xml" Id="rId3" /></Relationships>
</file>

<file path=ppt/slideLayouts/_rels/slideLayout.xml.rels>&#65279;<?xml version="1.0" encoding="utf-8"?><Relationships xmlns="http://schemas.openxmlformats.org/package/2006/relationships"><Relationship Type="http://schemas.openxmlformats.org/officeDocument/2006/relationships/slideMaster" Target="/ppt/slideLayouts/slideMasters/slideMaster.xml" Id="rId1" /></Relationships>
</file>

<file path=ppt/slideLayouts/slideLayout.xml><?xml version="1.0" encoding="utf-8"?>
<p:sldLayout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"/>
          <p:cNvSpPr>
            <a:spLocks xmlns:a="http://schemas.openxmlformats.org/drawingml/2006/main" noGrp="1"/>
          </p:cNvSpPr>
          <p:nvPr/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/>
          </a:p>
        </p:txBody>
      </p:sp>
    </p:spTree>
  </p:cSld>
  <p:clrMapOvr>
    <a:masterClrMapping xmlns:a="http://schemas.openxmlformats.org/drawingml/2006/main"/>
  </p:clrMapOvr>
</p:sldLayout>
</file>

<file path=ppt/slideLayouts/slideMasters/_rels/slideMaster.xml.rels>&#65279;<?xml version="1.0" encoding="utf-8"?><Relationships xmlns="http://schemas.openxmlformats.org/package/2006/relationships"><Relationship Type="http://schemas.openxmlformats.org/officeDocument/2006/relationships/theme" Target="/ppt/slideLayouts/slideMasters/theme/theme.xml" Id="rId3" /><Relationship Type="http://schemas.openxmlformats.org/officeDocument/2006/relationships/slideLayout" Target="/ppt/slideLayouts/slideLayout.xml" Id="rId1" /></Relationships>
</file>

<file path=ppt/slideLayouts/slideMasters/slideMaster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"/>
          <p:cNvSpPr>
            <a:spLocks xmlns:a="http://schemas.openxmlformats.org/drawingml/2006/main" noGrp="1"/>
          </p:cNvSpPr>
          <p:nvPr/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</p:sldLayoutIdLst>
  <p:txStyles>
    <p:titleStyle/>
    <p:bodyStyle/>
    <p:otherStyle/>
  </p:txStyles>
</p:sldMaster>
</file>

<file path=ppt/slideLayouts/slideMasters/theme/theme.xml><?xml version="1.0" encoding="utf-8"?>
<a:theme xmlns:a="http://schemas.openxmlformats.org/drawingml/2006/main" name="Telerik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noFill/>
        <a:pattFill/>
        <a:grpFill/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0">
              <a:schemeClr val="phClr">
                <a:tint val="50000"/>
                <a:satMod val="300000"/>
              </a:schemeClr>
            </a:gs>
            <a:gs pos="0">
              <a:schemeClr val="phClr">
                <a:tint val="50000"/>
                <a:satMod val="300000"/>
              </a:schemeClr>
            </a:gs>
          </a:gsLst>
          <a:lin ang="16200000" scaled="1"/>
        </a:gradFill>
        <a:gradFill>
          <a:gsLst>
            <a:gs pos="0">
              <a:schemeClr val="phClr">
                <a:tint val="50000"/>
                <a:satMod val="300000"/>
              </a:schemeClr>
            </a:gs>
            <a:gs pos="0">
              <a:schemeClr val="phClr">
                <a:tint val="50000"/>
                <a:satMod val="3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slides/_rels/slide.xml.rels>&#65279;<?xml version="1.0" encoding="utf-8"?><Relationships xmlns="http://schemas.openxmlformats.org/package/2006/relationships"><Relationship Type="http://schemas.openxmlformats.org/officeDocument/2006/relationships/slideLayout" Target="/ppt/slideLayouts/slideLayout.xml" Id="rId1" /><Relationship Type="http://schemas.openxmlformats.org/officeDocument/2006/relationships/image" Target="/ppt/media/image.emf" Id="rId42" /></Relationships>
</file>

<file path=ppt/slides/slide.xml><?xml version="1.0" encoding="utf-8"?>
<p:sld xmlns:p="http://schemas.openxmlformats.org/presentationml/2006/main">
  <p:cSld>
    <p:bg>
      <p:bgPr>
        <a:noFill xmlns:a="http://schemas.openxmlformats.org/drawingml/2006/main"/>
        <a:effectLst xmlns:a="http://schemas.openxmlformats.org/drawingml/2006/main"/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"/>
          <p:cNvSpPr>
            <a:spLocks xmlns:a="http://schemas.openxmlformats.org/drawingml/2006/main" noGrp="1"/>
          </p:cNvSpPr>
          <p:nvPr/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"/>
          <p:cNvSpPr/>
          <p:nvPr/>
        </p:nvSpPr>
        <p:spPr bwMode="auto">
          <a:xfrm xmlns:a="http://schemas.openxmlformats.org/drawingml/2006/main">
            <a:off x="914399" y="914399"/>
            <a:ext cx="8229599" cy="4023324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</p:sp>
      <p:sp>
        <p:nvSpPr>
          <p:cNvPr id="3" name=""/>
          <p:cNvSpPr/>
          <p:nvPr/>
        </p:nvSpPr>
        <p:spPr bwMode="auto">
          <a:xfrm xmlns:a="http://schemas.openxmlformats.org/drawingml/2006/main">
            <a:off x="914399" y="914399"/>
            <a:ext cx="8229599" cy="4023324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</p:sp>
      <p:sp>
        <p:nvSpPr>
          <p:cNvPr id="3" name=""/>
          <p:cNvSpPr/>
          <p:nvPr/>
        </p:nvSpPr>
        <p:spPr bwMode="auto">
          <a:xfrm xmlns:a="http://schemas.openxmlformats.org/drawingml/2006/main">
            <a:off x="914399" y="914399"/>
            <a:ext cx="8229599" cy="4023324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</p:sp>
      <p:sp>
        <p:nvSpPr>
          <p:cNvPr id="3" name=""/>
          <p:cNvSpPr/>
          <p:nvPr/>
        </p:nvSpPr>
        <p:spPr bwMode="auto">
          <a:xfrm xmlns:a="http://schemas.openxmlformats.org/drawingml/2006/main">
            <a:off x="4663439" y="1097279"/>
            <a:ext cx="3566123" cy="3474684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</p:sp>
      <p:graphicFrame>
        <p:nvGraphicFramePr>
          <p:cNvPr id="3" name=""/>
          <p:cNvGraphicFramePr>
            <a:graphicFrameLocks xmlns:a="http://schemas.openxmlformats.org/drawingml/2006/main" noGrp="1"/>
          </p:cNvGraphicFramePr>
          <p:nvPr/>
        </p:nvGraphicFramePr>
        <p:xfrm>
          <a:off xmlns:a="http://schemas.openxmlformats.org/drawingml/2006/main" x="4663476" y="1097279"/>
          <a:ext xmlns:a="http://schemas.openxmlformats.org/drawingml/2006/main" cx="3549015" cy="731519"/>
        </p:xfrm>
        <a:graphic xmlns:a="http://schemas.openxmlformats.org/drawingml/2006/main">
          <a:graphicData uri="http://schemas.openxmlformats.org/drawingml/2006/table">
            <a:tbl>
              <a:tblPr/>
              <a:tblGrid>
                <a:gridCol w="960120"/>
                <a:gridCol w="2588894"/>
              </a:tblGrid>
              <a:tr h="182879">
                <a:tc rowSpan="1" gridSpan="1">
                  <a:txBody>
                    <a:bodyPr horzOverflow="overflow" wrap="square" lIns="0" rIns="0" rtlCol="0" anchor="ctr">
                      <a:spAutoFit/>
                    </a:bodyPr>
                    <a:p>
                      <a:pPr algn="l" rtl="0">
                        <a:lnSpc>
                          <a:spcPts val="1124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en-US" sz="1000" b="0" i="0" u="none" strike="noStrike" dirty="0" err="1" smtClean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25399" marR="25400" marT="0" marB="0" anchor="ctr">
                    <a:lnL w="9524" cmpd="sng">
                      <a:solidFill>
                        <a:srgbClr val="000000"/>
                      </a:solidFill>
                      <a:prstDash val="solid"/>
                    </a:lnL>
                    <a:lnR w="9524">
                      <a:solidFill>
                        <a:srgbClr val="000000"/>
                      </a:solidFill>
                      <a:prstDash val="solid"/>
                    </a:lnR>
                    <a:lnT w="9524" cmpd="sng">
                      <a:solidFill>
                        <a:srgbClr val="000000"/>
                      </a:solidFill>
                      <a:prstDash val="solid"/>
                    </a:lnT>
                    <a:lnB w="9524">
                      <a:solidFill>
                        <a:srgbClr val="000000"/>
                      </a:solidFill>
                      <a:prstDash val="solid"/>
                    </a:lnB>
                    <a:solidFill>
                      <a:srgbClr val="99B4D1"/>
                    </a:solidFill>
                  </a:tcPr>
                </a:tc>
                <a:tc rowSpan="1" gridSpan="1">
                  <a:txBody>
                    <a:bodyPr horzOverflow="overflow" wrap="square" lIns="0" rIns="0" rtlCol="0" anchor="ctr">
                      <a:spAutoFit/>
                    </a:bodyPr>
                    <a:p>
                      <a:pPr algn="l" rtl="0">
                        <a:lnSpc>
                          <a:spcPts val="1124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groupname</a:t>
                      </a:r>
                      <a:endParaRPr lang="en-US" sz="1000" b="0" i="0" u="none" strike="noStrike" dirty="0" err="1" smtClean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25400" marR="25399" marT="0" marB="0" anchor="ctr">
                    <a:lnL w="9524" cmpd="sng">
                      <a:solidFill>
                        <a:srgbClr val="000000"/>
                      </a:solidFill>
                      <a:prstDash val="solid"/>
                    </a:lnL>
                    <a:lnR w="9524" cmpd="sng">
                      <a:solidFill>
                        <a:srgbClr val="000000"/>
                      </a:solidFill>
                      <a:prstDash val="solid"/>
                    </a:lnR>
                    <a:lnT w="9524" cmpd="sng">
                      <a:solidFill>
                        <a:srgbClr val="000000"/>
                      </a:solidFill>
                      <a:prstDash val="solid"/>
                    </a:lnT>
                    <a:lnB w="9524">
                      <a:solidFill>
                        <a:srgbClr val="000000"/>
                      </a:solidFill>
                      <a:prstDash val="solid"/>
                    </a:lnB>
                    <a:solidFill>
                      <a:srgbClr val="99B4D1"/>
                    </a:solidFill>
                  </a:tcPr>
                </a:tc>
              </a:tr>
              <a:tr h="182879">
                <a:tc rowSpan="1" gridSpan="1">
                  <a:txBody>
                    <a:bodyPr horzOverflow="overflow" wrap="square" lIns="0" rIns="0" rtlCol="0" anchor="t">
                      <a:spAutoFit/>
                    </a:bodyPr>
                    <a:p>
                      <a:pPr algn="l" rtl="0">
                        <a:lnSpc>
                          <a:spcPts val="1012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60</a:t>
                      </a:r>
                      <a:endParaRPr lang="en-US" sz="900" b="0" i="0" u="none" strike="noStrike" dirty="0" err="1" smtClean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25399" marR="25400" marT="0" marB="0" anchor="t">
                    <a:lnL w="9524" cmpd="sng">
                      <a:solidFill>
                        <a:srgbClr val="000000"/>
                      </a:solidFill>
                      <a:prstDash val="solid"/>
                    </a:lnL>
                    <a:lnR w="9524">
                      <a:solidFill>
                        <a:srgbClr val="000000"/>
                      </a:solidFill>
                      <a:prstDash val="solid"/>
                    </a:lnR>
                    <a:lnT w="9524" cmpd="sng">
                      <a:solidFill>
                        <a:srgbClr val="000000"/>
                      </a:solidFill>
                      <a:prstDash val="solid"/>
                    </a:lnT>
                    <a:lnB w="9524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 rowSpan="1" gridSpan="1">
                  <a:txBody>
                    <a:bodyPr horzOverflow="overflow" wrap="square" lIns="0" rIns="0" rtlCol="0" anchor="t">
                      <a:spAutoFit/>
                    </a:bodyPr>
                    <a:p>
                      <a:pPr algn="l" rtl="0">
                        <a:lnSpc>
                          <a:spcPts val="1012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Executive General and Administration</a:t>
                      </a:r>
                      <a:endParaRPr lang="en-US" sz="900" b="0" i="0" u="none" strike="noStrike" dirty="0" err="1" smtClean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25400" marR="25399" marT="0" marB="0" anchor="t">
                    <a:lnL w="9524" cmpd="sng">
                      <a:solidFill>
                        <a:srgbClr val="000000"/>
                      </a:solidFill>
                      <a:prstDash val="solid"/>
                    </a:lnL>
                    <a:lnR w="9524" cmpd="sng">
                      <a:solidFill>
                        <a:srgbClr val="000000"/>
                      </a:solidFill>
                      <a:prstDash val="solid"/>
                    </a:lnR>
                    <a:lnT w="9524" cmpd="sng">
                      <a:solidFill>
                        <a:srgbClr val="000000"/>
                      </a:solidFill>
                      <a:prstDash val="solid"/>
                    </a:lnT>
                    <a:lnB w="9524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182879">
                <a:tc rowSpan="1" gridSpan="1">
                  <a:txBody>
                    <a:bodyPr horzOverflow="overflow" wrap="square" lIns="0" rIns="0" rtlCol="0" anchor="t">
                      <a:spAutoFit/>
                    </a:bodyPr>
                    <a:p>
                      <a:pPr algn="l" rtl="0">
                        <a:lnSpc>
                          <a:spcPts val="1012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</a:t>
                      </a:r>
                      <a:endParaRPr lang="en-US" sz="900" b="0" i="0" u="none" strike="noStrike" dirty="0" err="1" smtClean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25399" marR="25400" marT="0" marB="0" anchor="t">
                    <a:lnL w="9524" cmpd="sng">
                      <a:solidFill>
                        <a:srgbClr val="000000"/>
                      </a:solidFill>
                      <a:prstDash val="solid"/>
                    </a:lnL>
                    <a:lnR w="9524">
                      <a:solidFill>
                        <a:srgbClr val="000000"/>
                      </a:solidFill>
                      <a:prstDash val="solid"/>
                    </a:lnR>
                    <a:lnT w="9524" cmpd="sng">
                      <a:solidFill>
                        <a:srgbClr val="000000"/>
                      </a:solidFill>
                      <a:prstDash val="solid"/>
                    </a:lnT>
                    <a:lnB w="9524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 rowSpan="1" gridSpan="1">
                  <a:txBody>
                    <a:bodyPr horzOverflow="overflow" wrap="square" lIns="0" rIns="0" rtlCol="0" anchor="t">
                      <a:spAutoFit/>
                    </a:bodyPr>
                    <a:p>
                      <a:pPr algn="l" rtl="0">
                        <a:lnSpc>
                          <a:spcPts val="1012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Inventory Management</a:t>
                      </a:r>
                      <a:endParaRPr lang="en-US" sz="900" b="0" i="0" u="none" strike="noStrike" dirty="0" err="1" smtClean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25400" marR="25399" marT="0" marB="0" anchor="t">
                    <a:lnL w="9524" cmpd="sng">
                      <a:solidFill>
                        <a:srgbClr val="000000"/>
                      </a:solidFill>
                      <a:prstDash val="solid"/>
                    </a:lnL>
                    <a:lnR w="9524" cmpd="sng">
                      <a:solidFill>
                        <a:srgbClr val="000000"/>
                      </a:solidFill>
                      <a:prstDash val="solid"/>
                    </a:lnR>
                    <a:lnT w="9524" cmpd="sng">
                      <a:solidFill>
                        <a:srgbClr val="000000"/>
                      </a:solidFill>
                      <a:prstDash val="solid"/>
                    </a:lnT>
                    <a:lnB w="9524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182879">
                <a:tc rowSpan="1" gridSpan="1">
                  <a:txBody>
                    <a:bodyPr horzOverflow="overflow" wrap="square" lIns="0" rIns="0" rtlCol="0" anchor="t">
                      <a:spAutoFit/>
                    </a:bodyPr>
                    <a:p>
                      <a:pPr algn="l" rtl="0">
                        <a:lnSpc>
                          <a:spcPts val="1012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15</a:t>
                      </a:r>
                      <a:endParaRPr lang="en-US" sz="900" b="0" i="0" u="none" strike="noStrike" dirty="0" err="1" smtClean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25399" marR="25400" marT="0" marB="0" anchor="t">
                    <a:lnL w="9524" cmpd="sng">
                      <a:solidFill>
                        <a:srgbClr val="000000"/>
                      </a:solidFill>
                      <a:prstDash val="solid"/>
                    </a:lnL>
                    <a:lnR w="9524">
                      <a:solidFill>
                        <a:srgbClr val="000000"/>
                      </a:solidFill>
                      <a:prstDash val="solid"/>
                    </a:lnR>
                    <a:lnT w="9524" cmpd="sng">
                      <a:solidFill>
                        <a:srgbClr val="000000"/>
                      </a:solidFill>
                      <a:prstDash val="solid"/>
                    </a:lnT>
                    <a:lnB w="9524" cmpd="sng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 rowSpan="1" gridSpan="1">
                  <a:txBody>
                    <a:bodyPr horzOverflow="overflow" wrap="square" lIns="0" rIns="0" rtlCol="0" anchor="t">
                      <a:spAutoFit/>
                    </a:bodyPr>
                    <a:p>
                      <a:pPr algn="l" rtl="0">
                        <a:lnSpc>
                          <a:spcPts val="1012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Manufacturing</a:t>
                      </a:r>
                      <a:endParaRPr lang="en-US" sz="900" b="0" i="0" u="none" strike="noStrike" dirty="0" err="1" smtClean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25400" marR="25399" marT="0" marB="0" anchor="t">
                    <a:lnL w="9524" cmpd="sng">
                      <a:solidFill>
                        <a:srgbClr val="000000"/>
                      </a:solidFill>
                      <a:prstDash val="solid"/>
                    </a:lnL>
                    <a:lnR w="9524" cmpd="sng">
                      <a:solidFill>
                        <a:srgbClr val="000000"/>
                      </a:solidFill>
                      <a:prstDash val="solid"/>
                    </a:lnR>
                    <a:lnT w="9524" cmpd="sng">
                      <a:solidFill>
                        <a:srgbClr val="000000"/>
                      </a:solidFill>
                      <a:prstDash val="solid"/>
                    </a:lnT>
                    <a:lnB w="9524" cmpd="sng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3" name=""/>
          <p:cNvGraphicFramePr>
            <a:graphicFrameLocks xmlns:a="http://schemas.openxmlformats.org/drawingml/2006/main" noGrp="1"/>
          </p:cNvGraphicFramePr>
          <p:nvPr/>
        </p:nvGraphicFramePr>
        <p:xfrm>
          <a:off xmlns:a="http://schemas.openxmlformats.org/drawingml/2006/main" x="4663439" y="1828908"/>
          <a:ext xmlns:a="http://schemas.openxmlformats.org/drawingml/2006/main" cx="3549015" cy="731519"/>
        </p:xfrm>
        <a:graphic xmlns:a="http://schemas.openxmlformats.org/drawingml/2006/main">
          <a:graphicData uri="http://schemas.openxmlformats.org/drawingml/2006/table">
            <a:tbl>
              <a:tblPr/>
              <a:tblGrid>
                <a:gridCol w="960120"/>
                <a:gridCol w="2588894"/>
              </a:tblGrid>
              <a:tr h="182879">
                <a:tc rowSpan="1" gridSpan="1">
                  <a:txBody>
                    <a:bodyPr horzOverflow="overflow" wrap="square" lIns="0" rIns="0" rtlCol="0" anchor="ctr">
                      <a:spAutoFit/>
                    </a:bodyPr>
                    <a:p>
                      <a:pPr algn="l" rtl="0">
                        <a:lnSpc>
                          <a:spcPts val="1124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en-US" sz="1000" b="0" i="0" u="none" strike="noStrike" dirty="0" err="1" smtClean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25400" marR="25399" marT="0" marB="0" anchor="ctr">
                    <a:lnL w="9524" cmpd="sng">
                      <a:solidFill>
                        <a:srgbClr val="000000"/>
                      </a:solidFill>
                      <a:prstDash val="solid"/>
                    </a:lnL>
                    <a:lnR w="9524">
                      <a:solidFill>
                        <a:srgbClr val="000000"/>
                      </a:solidFill>
                      <a:prstDash val="solid"/>
                    </a:lnR>
                    <a:lnT w="9524" cmpd="sng">
                      <a:solidFill>
                        <a:srgbClr val="000000"/>
                      </a:solidFill>
                      <a:prstDash val="solid"/>
                    </a:lnT>
                    <a:lnB w="9524">
                      <a:solidFill>
                        <a:srgbClr val="000000"/>
                      </a:solidFill>
                      <a:prstDash val="solid"/>
                    </a:lnB>
                    <a:solidFill>
                      <a:srgbClr val="99B4D1"/>
                    </a:solidFill>
                  </a:tcPr>
                </a:tc>
                <a:tc rowSpan="1" gridSpan="1">
                  <a:txBody>
                    <a:bodyPr horzOverflow="overflow" wrap="square" lIns="0" rIns="0" rtlCol="0" anchor="ctr">
                      <a:spAutoFit/>
                    </a:bodyPr>
                    <a:p>
                      <a:pPr algn="l" rtl="0">
                        <a:lnSpc>
                          <a:spcPts val="1124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groupname</a:t>
                      </a:r>
                      <a:endParaRPr lang="en-US" sz="1000" b="0" i="0" u="none" strike="noStrike" dirty="0" err="1" smtClean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25399" marR="25399" marT="0" marB="0" anchor="ctr">
                    <a:lnL w="9524" cmpd="sng">
                      <a:solidFill>
                        <a:srgbClr val="000000"/>
                      </a:solidFill>
                      <a:prstDash val="solid"/>
                    </a:lnL>
                    <a:lnR w="9524" cmpd="sng">
                      <a:solidFill>
                        <a:srgbClr val="000000"/>
                      </a:solidFill>
                      <a:prstDash val="solid"/>
                    </a:lnR>
                    <a:lnT w="9524" cmpd="sng">
                      <a:solidFill>
                        <a:srgbClr val="000000"/>
                      </a:solidFill>
                      <a:prstDash val="solid"/>
                    </a:lnT>
                    <a:lnB w="9524">
                      <a:solidFill>
                        <a:srgbClr val="000000"/>
                      </a:solidFill>
                      <a:prstDash val="solid"/>
                    </a:lnB>
                    <a:solidFill>
                      <a:srgbClr val="99B4D1"/>
                    </a:solidFill>
                  </a:tcPr>
                </a:tc>
              </a:tr>
              <a:tr h="182879">
                <a:tc rowSpan="1" gridSpan="1">
                  <a:txBody>
                    <a:bodyPr horzOverflow="overflow" wrap="square" lIns="0" rIns="0" rtlCol="0" anchor="t">
                      <a:spAutoFit/>
                    </a:bodyPr>
                    <a:p>
                      <a:pPr algn="l" rtl="0">
                        <a:lnSpc>
                          <a:spcPts val="1012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60</a:t>
                      </a:r>
                      <a:endParaRPr lang="en-US" sz="900" b="0" i="0" u="none" strike="noStrike" dirty="0" err="1" smtClean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25400" marR="25399" marT="0" marB="0" anchor="t">
                    <a:lnL w="9524" cmpd="sng">
                      <a:solidFill>
                        <a:srgbClr val="000000"/>
                      </a:solidFill>
                      <a:prstDash val="solid"/>
                    </a:lnL>
                    <a:lnR w="9524">
                      <a:solidFill>
                        <a:srgbClr val="000000"/>
                      </a:solidFill>
                      <a:prstDash val="solid"/>
                    </a:lnR>
                    <a:lnT w="9524" cmpd="sng">
                      <a:solidFill>
                        <a:srgbClr val="000000"/>
                      </a:solidFill>
                      <a:prstDash val="solid"/>
                    </a:lnT>
                    <a:lnB w="9524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 rowSpan="1" gridSpan="1">
                  <a:txBody>
                    <a:bodyPr horzOverflow="overflow" wrap="square" lIns="0" rIns="0" rtlCol="0" anchor="t">
                      <a:spAutoFit/>
                    </a:bodyPr>
                    <a:p>
                      <a:pPr algn="l" rtl="0">
                        <a:lnSpc>
                          <a:spcPts val="1012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Executive General and Administration</a:t>
                      </a:r>
                      <a:endParaRPr lang="en-US" sz="900" b="0" i="0" u="none" strike="noStrike" dirty="0" err="1" smtClean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25399" marR="25399" marT="0" marB="0" anchor="t">
                    <a:lnL w="9524" cmpd="sng">
                      <a:solidFill>
                        <a:srgbClr val="000000"/>
                      </a:solidFill>
                      <a:prstDash val="solid"/>
                    </a:lnL>
                    <a:lnR w="9524" cmpd="sng">
                      <a:solidFill>
                        <a:srgbClr val="000000"/>
                      </a:solidFill>
                      <a:prstDash val="solid"/>
                    </a:lnR>
                    <a:lnT w="9524" cmpd="sng">
                      <a:solidFill>
                        <a:srgbClr val="000000"/>
                      </a:solidFill>
                      <a:prstDash val="solid"/>
                    </a:lnT>
                    <a:lnB w="9524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182879">
                <a:tc rowSpan="1" gridSpan="1">
                  <a:txBody>
                    <a:bodyPr horzOverflow="overflow" wrap="square" lIns="0" rIns="0" rtlCol="0" anchor="t">
                      <a:spAutoFit/>
                    </a:bodyPr>
                    <a:p>
                      <a:pPr algn="l" rtl="0">
                        <a:lnSpc>
                          <a:spcPts val="1012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</a:t>
                      </a:r>
                      <a:endParaRPr lang="en-US" sz="900" b="0" i="0" u="none" strike="noStrike" dirty="0" err="1" smtClean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25400" marR="25399" marT="0" marB="0" anchor="t">
                    <a:lnL w="9524" cmpd="sng">
                      <a:solidFill>
                        <a:srgbClr val="000000"/>
                      </a:solidFill>
                      <a:prstDash val="solid"/>
                    </a:lnL>
                    <a:lnR w="9524">
                      <a:solidFill>
                        <a:srgbClr val="000000"/>
                      </a:solidFill>
                      <a:prstDash val="solid"/>
                    </a:lnR>
                    <a:lnT w="9524" cmpd="sng">
                      <a:solidFill>
                        <a:srgbClr val="000000"/>
                      </a:solidFill>
                      <a:prstDash val="solid"/>
                    </a:lnT>
                    <a:lnB w="9524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 rowSpan="1" gridSpan="1">
                  <a:txBody>
                    <a:bodyPr horzOverflow="overflow" wrap="square" lIns="0" rIns="0" rtlCol="0" anchor="t">
                      <a:spAutoFit/>
                    </a:bodyPr>
                    <a:p>
                      <a:pPr algn="l" rtl="0">
                        <a:lnSpc>
                          <a:spcPts val="1012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Inventory Management</a:t>
                      </a:r>
                      <a:endParaRPr lang="en-US" sz="900" b="0" i="0" u="none" strike="noStrike" dirty="0" err="1" smtClean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25399" marR="25399" marT="0" marB="0" anchor="t">
                    <a:lnL w="9524" cmpd="sng">
                      <a:solidFill>
                        <a:srgbClr val="000000"/>
                      </a:solidFill>
                      <a:prstDash val="solid"/>
                    </a:lnL>
                    <a:lnR w="9524" cmpd="sng">
                      <a:solidFill>
                        <a:srgbClr val="000000"/>
                      </a:solidFill>
                      <a:prstDash val="solid"/>
                    </a:lnR>
                    <a:lnT w="9524" cmpd="sng">
                      <a:solidFill>
                        <a:srgbClr val="000000"/>
                      </a:solidFill>
                      <a:prstDash val="solid"/>
                    </a:lnT>
                    <a:lnB w="9524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182879">
                <a:tc rowSpan="1" gridSpan="1">
                  <a:txBody>
                    <a:bodyPr horzOverflow="overflow" wrap="square" lIns="0" rIns="0" rtlCol="0" anchor="t">
                      <a:spAutoFit/>
                    </a:bodyPr>
                    <a:p>
                      <a:pPr algn="l" rtl="0">
                        <a:lnSpc>
                          <a:spcPts val="1012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15</a:t>
                      </a:r>
                      <a:endParaRPr lang="en-US" sz="900" b="0" i="0" u="none" strike="noStrike" dirty="0" err="1" smtClean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25400" marR="25399" marT="0" marB="0" anchor="t">
                    <a:lnL w="9524" cmpd="sng">
                      <a:solidFill>
                        <a:srgbClr val="000000"/>
                      </a:solidFill>
                      <a:prstDash val="solid"/>
                    </a:lnL>
                    <a:lnR w="9524">
                      <a:solidFill>
                        <a:srgbClr val="000000"/>
                      </a:solidFill>
                      <a:prstDash val="solid"/>
                    </a:lnR>
                    <a:lnT w="9524" cmpd="sng">
                      <a:solidFill>
                        <a:srgbClr val="000000"/>
                      </a:solidFill>
                      <a:prstDash val="solid"/>
                    </a:lnT>
                    <a:lnB w="9524" cmpd="sng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 rowSpan="1" gridSpan="1">
                  <a:txBody>
                    <a:bodyPr horzOverflow="overflow" wrap="square" lIns="0" rIns="0" rtlCol="0" anchor="t">
                      <a:spAutoFit/>
                    </a:bodyPr>
                    <a:p>
                      <a:pPr algn="l" rtl="0">
                        <a:lnSpc>
                          <a:spcPts val="1012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Manufacturing</a:t>
                      </a:r>
                      <a:endParaRPr lang="en-US" sz="900" b="0" i="0" u="none" strike="noStrike" dirty="0" err="1" smtClean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25399" marR="25399" marT="0" marB="0" anchor="t">
                    <a:lnL w="9524" cmpd="sng">
                      <a:solidFill>
                        <a:srgbClr val="000000"/>
                      </a:solidFill>
                      <a:prstDash val="solid"/>
                    </a:lnL>
                    <a:lnR w="9524" cmpd="sng">
                      <a:solidFill>
                        <a:srgbClr val="000000"/>
                      </a:solidFill>
                      <a:prstDash val="solid"/>
                    </a:lnR>
                    <a:lnT w="9524" cmpd="sng">
                      <a:solidFill>
                        <a:srgbClr val="000000"/>
                      </a:solidFill>
                      <a:prstDash val="solid"/>
                    </a:lnT>
                    <a:lnB w="9524" cmpd="sng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3" name=""/>
          <p:cNvGraphicFramePr>
            <a:graphicFrameLocks xmlns:a="http://schemas.openxmlformats.org/drawingml/2006/main" noGrp="1"/>
          </p:cNvGraphicFramePr>
          <p:nvPr/>
        </p:nvGraphicFramePr>
        <p:xfrm>
          <a:off xmlns:a="http://schemas.openxmlformats.org/drawingml/2006/main" x="4663439" y="2560500"/>
          <a:ext xmlns:a="http://schemas.openxmlformats.org/drawingml/2006/main" cx="3549015" cy="731519"/>
        </p:xfrm>
        <a:graphic xmlns:a="http://schemas.openxmlformats.org/drawingml/2006/main">
          <a:graphicData uri="http://schemas.openxmlformats.org/drawingml/2006/table">
            <a:tbl>
              <a:tblPr/>
              <a:tblGrid>
                <a:gridCol w="960120"/>
                <a:gridCol w="2588894"/>
              </a:tblGrid>
              <a:tr h="182879">
                <a:tc rowSpan="1" gridSpan="1">
                  <a:txBody>
                    <a:bodyPr horzOverflow="overflow" wrap="square" lIns="0" rIns="0" rtlCol="0" anchor="ctr">
                      <a:spAutoFit/>
                    </a:bodyPr>
                    <a:p>
                      <a:pPr algn="l" rtl="0">
                        <a:lnSpc>
                          <a:spcPts val="1124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en-US" sz="1000" b="0" i="0" u="none" strike="noStrike" dirty="0" err="1" smtClean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25400" marR="25399" marT="0" marB="0" anchor="ctr">
                    <a:lnL w="9524" cmpd="sng">
                      <a:solidFill>
                        <a:srgbClr val="000000"/>
                      </a:solidFill>
                      <a:prstDash val="solid"/>
                    </a:lnL>
                    <a:lnR w="9524">
                      <a:solidFill>
                        <a:srgbClr val="000000"/>
                      </a:solidFill>
                      <a:prstDash val="solid"/>
                    </a:lnR>
                    <a:lnT w="9524" cmpd="sng">
                      <a:solidFill>
                        <a:srgbClr val="000000"/>
                      </a:solidFill>
                      <a:prstDash val="solid"/>
                    </a:lnT>
                    <a:lnB w="9524">
                      <a:solidFill>
                        <a:srgbClr val="000000"/>
                      </a:solidFill>
                      <a:prstDash val="solid"/>
                    </a:lnB>
                    <a:solidFill>
                      <a:srgbClr val="99B4D1"/>
                    </a:solidFill>
                  </a:tcPr>
                </a:tc>
                <a:tc rowSpan="1" gridSpan="1">
                  <a:txBody>
                    <a:bodyPr horzOverflow="overflow" wrap="square" lIns="0" rIns="0" rtlCol="0" anchor="ctr">
                      <a:spAutoFit/>
                    </a:bodyPr>
                    <a:p>
                      <a:pPr algn="l" rtl="0">
                        <a:lnSpc>
                          <a:spcPts val="1124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groupname</a:t>
                      </a:r>
                      <a:endParaRPr lang="en-US" sz="1000" b="0" i="0" u="none" strike="noStrike" dirty="0" err="1" smtClean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25399" marR="25399" marT="0" marB="0" anchor="ctr">
                    <a:lnL w="9524" cmpd="sng">
                      <a:solidFill>
                        <a:srgbClr val="000000"/>
                      </a:solidFill>
                      <a:prstDash val="solid"/>
                    </a:lnL>
                    <a:lnR w="9524" cmpd="sng">
                      <a:solidFill>
                        <a:srgbClr val="000000"/>
                      </a:solidFill>
                      <a:prstDash val="solid"/>
                    </a:lnR>
                    <a:lnT w="9524" cmpd="sng">
                      <a:solidFill>
                        <a:srgbClr val="000000"/>
                      </a:solidFill>
                      <a:prstDash val="solid"/>
                    </a:lnT>
                    <a:lnB w="9524">
                      <a:solidFill>
                        <a:srgbClr val="000000"/>
                      </a:solidFill>
                      <a:prstDash val="solid"/>
                    </a:lnB>
                    <a:solidFill>
                      <a:srgbClr val="99B4D1"/>
                    </a:solidFill>
                  </a:tcPr>
                </a:tc>
              </a:tr>
              <a:tr h="182879">
                <a:tc rowSpan="1" gridSpan="1">
                  <a:txBody>
                    <a:bodyPr horzOverflow="overflow" wrap="square" lIns="0" rIns="0" rtlCol="0" anchor="t">
                      <a:spAutoFit/>
                    </a:bodyPr>
                    <a:p>
                      <a:pPr algn="l" rtl="0">
                        <a:lnSpc>
                          <a:spcPts val="1012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60</a:t>
                      </a:r>
                      <a:endParaRPr lang="en-US" sz="900" b="0" i="0" u="none" strike="noStrike" dirty="0" err="1" smtClean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25400" marR="25399" marT="0" marB="0" anchor="t">
                    <a:lnL w="9524" cmpd="sng">
                      <a:solidFill>
                        <a:srgbClr val="000000"/>
                      </a:solidFill>
                      <a:prstDash val="solid"/>
                    </a:lnL>
                    <a:lnR w="9524">
                      <a:solidFill>
                        <a:srgbClr val="000000"/>
                      </a:solidFill>
                      <a:prstDash val="solid"/>
                    </a:lnR>
                    <a:lnT w="9524" cmpd="sng">
                      <a:solidFill>
                        <a:srgbClr val="000000"/>
                      </a:solidFill>
                      <a:prstDash val="solid"/>
                    </a:lnT>
                    <a:lnB w="9524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 rowSpan="1" gridSpan="1">
                  <a:txBody>
                    <a:bodyPr horzOverflow="overflow" wrap="square" lIns="0" rIns="0" rtlCol="0" anchor="t">
                      <a:spAutoFit/>
                    </a:bodyPr>
                    <a:p>
                      <a:pPr algn="l" rtl="0">
                        <a:lnSpc>
                          <a:spcPts val="1012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Executive General and Administration</a:t>
                      </a:r>
                      <a:endParaRPr lang="en-US" sz="900" b="0" i="0" u="none" strike="noStrike" dirty="0" err="1" smtClean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25399" marR="25399" marT="0" marB="0" anchor="t">
                    <a:lnL w="9524" cmpd="sng">
                      <a:solidFill>
                        <a:srgbClr val="000000"/>
                      </a:solidFill>
                      <a:prstDash val="solid"/>
                    </a:lnL>
                    <a:lnR w="9524" cmpd="sng">
                      <a:solidFill>
                        <a:srgbClr val="000000"/>
                      </a:solidFill>
                      <a:prstDash val="solid"/>
                    </a:lnR>
                    <a:lnT w="9524" cmpd="sng">
                      <a:solidFill>
                        <a:srgbClr val="000000"/>
                      </a:solidFill>
                      <a:prstDash val="solid"/>
                    </a:lnT>
                    <a:lnB w="9524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182879">
                <a:tc rowSpan="1" gridSpan="1">
                  <a:txBody>
                    <a:bodyPr horzOverflow="overflow" wrap="square" lIns="0" rIns="0" rtlCol="0" anchor="t">
                      <a:spAutoFit/>
                    </a:bodyPr>
                    <a:p>
                      <a:pPr algn="l" rtl="0">
                        <a:lnSpc>
                          <a:spcPts val="1012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</a:t>
                      </a:r>
                      <a:endParaRPr lang="en-US" sz="900" b="0" i="0" u="none" strike="noStrike" dirty="0" err="1" smtClean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25400" marR="25399" marT="0" marB="0" anchor="t">
                    <a:lnL w="9524" cmpd="sng">
                      <a:solidFill>
                        <a:srgbClr val="000000"/>
                      </a:solidFill>
                      <a:prstDash val="solid"/>
                    </a:lnL>
                    <a:lnR w="9524">
                      <a:solidFill>
                        <a:srgbClr val="000000"/>
                      </a:solidFill>
                      <a:prstDash val="solid"/>
                    </a:lnR>
                    <a:lnT w="9524" cmpd="sng">
                      <a:solidFill>
                        <a:srgbClr val="000000"/>
                      </a:solidFill>
                      <a:prstDash val="solid"/>
                    </a:lnT>
                    <a:lnB w="9524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 rowSpan="1" gridSpan="1">
                  <a:txBody>
                    <a:bodyPr horzOverflow="overflow" wrap="square" lIns="0" rIns="0" rtlCol="0" anchor="t">
                      <a:spAutoFit/>
                    </a:bodyPr>
                    <a:p>
                      <a:pPr algn="l" rtl="0">
                        <a:lnSpc>
                          <a:spcPts val="1012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Inventory Management</a:t>
                      </a:r>
                      <a:endParaRPr lang="en-US" sz="900" b="0" i="0" u="none" strike="noStrike" dirty="0" err="1" smtClean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25399" marR="25399" marT="0" marB="0" anchor="t">
                    <a:lnL w="9524" cmpd="sng">
                      <a:solidFill>
                        <a:srgbClr val="000000"/>
                      </a:solidFill>
                      <a:prstDash val="solid"/>
                    </a:lnL>
                    <a:lnR w="9524" cmpd="sng">
                      <a:solidFill>
                        <a:srgbClr val="000000"/>
                      </a:solidFill>
                      <a:prstDash val="solid"/>
                    </a:lnR>
                    <a:lnT w="9524" cmpd="sng">
                      <a:solidFill>
                        <a:srgbClr val="000000"/>
                      </a:solidFill>
                      <a:prstDash val="solid"/>
                    </a:lnT>
                    <a:lnB w="9524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182879">
                <a:tc rowSpan="1" gridSpan="1">
                  <a:txBody>
                    <a:bodyPr horzOverflow="overflow" wrap="square" lIns="0" rIns="0" rtlCol="0" anchor="t">
                      <a:spAutoFit/>
                    </a:bodyPr>
                    <a:p>
                      <a:pPr algn="l" rtl="0">
                        <a:lnSpc>
                          <a:spcPts val="1012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15</a:t>
                      </a:r>
                      <a:endParaRPr lang="en-US" sz="900" b="0" i="0" u="none" strike="noStrike" dirty="0" err="1" smtClean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25400" marR="25399" marT="0" marB="0" anchor="t">
                    <a:lnL w="9524" cmpd="sng">
                      <a:solidFill>
                        <a:srgbClr val="000000"/>
                      </a:solidFill>
                      <a:prstDash val="solid"/>
                    </a:lnL>
                    <a:lnR w="9524">
                      <a:solidFill>
                        <a:srgbClr val="000000"/>
                      </a:solidFill>
                      <a:prstDash val="solid"/>
                    </a:lnR>
                    <a:lnT w="9524" cmpd="sng">
                      <a:solidFill>
                        <a:srgbClr val="000000"/>
                      </a:solidFill>
                      <a:prstDash val="solid"/>
                    </a:lnT>
                    <a:lnB w="9524" cmpd="sng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 rowSpan="1" gridSpan="1">
                  <a:txBody>
                    <a:bodyPr horzOverflow="overflow" wrap="square" lIns="0" rIns="0" rtlCol="0" anchor="t">
                      <a:spAutoFit/>
                    </a:bodyPr>
                    <a:p>
                      <a:pPr algn="l" rtl="0">
                        <a:lnSpc>
                          <a:spcPts val="1012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Manufacturing</a:t>
                      </a:r>
                      <a:endParaRPr lang="en-US" sz="900" b="0" i="0" u="none" strike="noStrike" dirty="0" err="1" smtClean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25399" marR="25399" marT="0" marB="0" anchor="t">
                    <a:lnL w="9524" cmpd="sng">
                      <a:solidFill>
                        <a:srgbClr val="000000"/>
                      </a:solidFill>
                      <a:prstDash val="solid"/>
                    </a:lnL>
                    <a:lnR w="9524" cmpd="sng">
                      <a:solidFill>
                        <a:srgbClr val="000000"/>
                      </a:solidFill>
                      <a:prstDash val="solid"/>
                    </a:lnR>
                    <a:lnT w="9524" cmpd="sng">
                      <a:solidFill>
                        <a:srgbClr val="000000"/>
                      </a:solidFill>
                      <a:prstDash val="solid"/>
                    </a:lnT>
                    <a:lnB w="9524" cmpd="sng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3" name=""/>
          <p:cNvGraphicFramePr>
            <a:graphicFrameLocks xmlns:a="http://schemas.openxmlformats.org/drawingml/2006/main" noGrp="1"/>
          </p:cNvGraphicFramePr>
          <p:nvPr/>
        </p:nvGraphicFramePr>
        <p:xfrm>
          <a:off xmlns:a="http://schemas.openxmlformats.org/drawingml/2006/main" x="4663439" y="3292092"/>
          <a:ext xmlns:a="http://schemas.openxmlformats.org/drawingml/2006/main" cx="3549015" cy="731519"/>
        </p:xfrm>
        <a:graphic xmlns:a="http://schemas.openxmlformats.org/drawingml/2006/main">
          <a:graphicData uri="http://schemas.openxmlformats.org/drawingml/2006/table">
            <a:tbl>
              <a:tblPr/>
              <a:tblGrid>
                <a:gridCol w="960120"/>
                <a:gridCol w="2588894"/>
              </a:tblGrid>
              <a:tr h="182879">
                <a:tc rowSpan="1" gridSpan="1">
                  <a:txBody>
                    <a:bodyPr horzOverflow="overflow" wrap="square" lIns="0" rIns="0" rtlCol="0" anchor="ctr">
                      <a:spAutoFit/>
                    </a:bodyPr>
                    <a:p>
                      <a:pPr algn="l" rtl="0">
                        <a:lnSpc>
                          <a:spcPts val="1124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en-US" sz="1000" b="0" i="0" u="none" strike="noStrike" dirty="0" err="1" smtClean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25400" marR="25399" marT="0" marB="0" anchor="ctr">
                    <a:lnL w="9524" cmpd="sng">
                      <a:solidFill>
                        <a:srgbClr val="000000"/>
                      </a:solidFill>
                      <a:prstDash val="solid"/>
                    </a:lnL>
                    <a:lnR w="9524">
                      <a:solidFill>
                        <a:srgbClr val="000000"/>
                      </a:solidFill>
                      <a:prstDash val="solid"/>
                    </a:lnR>
                    <a:lnT w="9524" cmpd="sng">
                      <a:solidFill>
                        <a:srgbClr val="000000"/>
                      </a:solidFill>
                      <a:prstDash val="solid"/>
                    </a:lnT>
                    <a:lnB w="9524">
                      <a:solidFill>
                        <a:srgbClr val="000000"/>
                      </a:solidFill>
                      <a:prstDash val="solid"/>
                    </a:lnB>
                    <a:solidFill>
                      <a:srgbClr val="99B4D1"/>
                    </a:solidFill>
                  </a:tcPr>
                </a:tc>
                <a:tc rowSpan="1" gridSpan="1">
                  <a:txBody>
                    <a:bodyPr horzOverflow="overflow" wrap="square" lIns="0" rIns="0" rtlCol="0" anchor="ctr">
                      <a:spAutoFit/>
                    </a:bodyPr>
                    <a:p>
                      <a:pPr algn="l" rtl="0">
                        <a:lnSpc>
                          <a:spcPts val="1124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groupname</a:t>
                      </a:r>
                      <a:endParaRPr lang="en-US" sz="1000" b="0" i="0" u="none" strike="noStrike" dirty="0" err="1" smtClean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25399" marR="25399" marT="0" marB="0" anchor="ctr">
                    <a:lnL w="9524" cmpd="sng">
                      <a:solidFill>
                        <a:srgbClr val="000000"/>
                      </a:solidFill>
                      <a:prstDash val="solid"/>
                    </a:lnL>
                    <a:lnR w="9524" cmpd="sng">
                      <a:solidFill>
                        <a:srgbClr val="000000"/>
                      </a:solidFill>
                      <a:prstDash val="solid"/>
                    </a:lnR>
                    <a:lnT w="9524" cmpd="sng">
                      <a:solidFill>
                        <a:srgbClr val="000000"/>
                      </a:solidFill>
                      <a:prstDash val="solid"/>
                    </a:lnT>
                    <a:lnB w="9524">
                      <a:solidFill>
                        <a:srgbClr val="000000"/>
                      </a:solidFill>
                      <a:prstDash val="solid"/>
                    </a:lnB>
                    <a:solidFill>
                      <a:srgbClr val="99B4D1"/>
                    </a:solidFill>
                  </a:tcPr>
                </a:tc>
              </a:tr>
              <a:tr h="182879">
                <a:tc rowSpan="1" gridSpan="1">
                  <a:txBody>
                    <a:bodyPr horzOverflow="overflow" wrap="square" lIns="0" rIns="0" rtlCol="0" anchor="t">
                      <a:spAutoFit/>
                    </a:bodyPr>
                    <a:p>
                      <a:pPr algn="l" rtl="0">
                        <a:lnSpc>
                          <a:spcPts val="1012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60</a:t>
                      </a:r>
                      <a:endParaRPr lang="en-US" sz="900" b="0" i="0" u="none" strike="noStrike" dirty="0" err="1" smtClean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25400" marR="25399" marT="0" marB="0" anchor="t">
                    <a:lnL w="9524" cmpd="sng">
                      <a:solidFill>
                        <a:srgbClr val="000000"/>
                      </a:solidFill>
                      <a:prstDash val="solid"/>
                    </a:lnL>
                    <a:lnR w="9524">
                      <a:solidFill>
                        <a:srgbClr val="000000"/>
                      </a:solidFill>
                      <a:prstDash val="solid"/>
                    </a:lnR>
                    <a:lnT w="9524" cmpd="sng">
                      <a:solidFill>
                        <a:srgbClr val="000000"/>
                      </a:solidFill>
                      <a:prstDash val="solid"/>
                    </a:lnT>
                    <a:lnB w="9524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 rowSpan="1" gridSpan="1">
                  <a:txBody>
                    <a:bodyPr horzOverflow="overflow" wrap="square" lIns="0" rIns="0" rtlCol="0" anchor="t">
                      <a:spAutoFit/>
                    </a:bodyPr>
                    <a:p>
                      <a:pPr algn="l" rtl="0">
                        <a:lnSpc>
                          <a:spcPts val="1012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Executive General and Administration</a:t>
                      </a:r>
                      <a:endParaRPr lang="en-US" sz="900" b="0" i="0" u="none" strike="noStrike" dirty="0" err="1" smtClean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25399" marR="25399" marT="0" marB="0" anchor="t">
                    <a:lnL w="9524" cmpd="sng">
                      <a:solidFill>
                        <a:srgbClr val="000000"/>
                      </a:solidFill>
                      <a:prstDash val="solid"/>
                    </a:lnL>
                    <a:lnR w="9524" cmpd="sng">
                      <a:solidFill>
                        <a:srgbClr val="000000"/>
                      </a:solidFill>
                      <a:prstDash val="solid"/>
                    </a:lnR>
                    <a:lnT w="9524" cmpd="sng">
                      <a:solidFill>
                        <a:srgbClr val="000000"/>
                      </a:solidFill>
                      <a:prstDash val="solid"/>
                    </a:lnT>
                    <a:lnB w="9524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182879">
                <a:tc rowSpan="1" gridSpan="1">
                  <a:txBody>
                    <a:bodyPr horzOverflow="overflow" wrap="square" lIns="0" rIns="0" rtlCol="0" anchor="t">
                      <a:spAutoFit/>
                    </a:bodyPr>
                    <a:p>
                      <a:pPr algn="l" rtl="0">
                        <a:lnSpc>
                          <a:spcPts val="1012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</a:t>
                      </a:r>
                      <a:endParaRPr lang="en-US" sz="900" b="0" i="0" u="none" strike="noStrike" dirty="0" err="1" smtClean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25400" marR="25399" marT="0" marB="0" anchor="t">
                    <a:lnL w="9524" cmpd="sng">
                      <a:solidFill>
                        <a:srgbClr val="000000"/>
                      </a:solidFill>
                      <a:prstDash val="solid"/>
                    </a:lnL>
                    <a:lnR w="9524">
                      <a:solidFill>
                        <a:srgbClr val="000000"/>
                      </a:solidFill>
                      <a:prstDash val="solid"/>
                    </a:lnR>
                    <a:lnT w="9524" cmpd="sng">
                      <a:solidFill>
                        <a:srgbClr val="000000"/>
                      </a:solidFill>
                      <a:prstDash val="solid"/>
                    </a:lnT>
                    <a:lnB w="9524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 rowSpan="1" gridSpan="1">
                  <a:txBody>
                    <a:bodyPr horzOverflow="overflow" wrap="square" lIns="0" rIns="0" rtlCol="0" anchor="t">
                      <a:spAutoFit/>
                    </a:bodyPr>
                    <a:p>
                      <a:pPr algn="l" rtl="0">
                        <a:lnSpc>
                          <a:spcPts val="1012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Inventory Management</a:t>
                      </a:r>
                      <a:endParaRPr lang="en-US" sz="900" b="0" i="0" u="none" strike="noStrike" dirty="0" err="1" smtClean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25399" marR="25399" marT="0" marB="0" anchor="t">
                    <a:lnL w="9524" cmpd="sng">
                      <a:solidFill>
                        <a:srgbClr val="000000"/>
                      </a:solidFill>
                      <a:prstDash val="solid"/>
                    </a:lnL>
                    <a:lnR w="9524" cmpd="sng">
                      <a:solidFill>
                        <a:srgbClr val="000000"/>
                      </a:solidFill>
                      <a:prstDash val="solid"/>
                    </a:lnR>
                    <a:lnT w="9524" cmpd="sng">
                      <a:solidFill>
                        <a:srgbClr val="000000"/>
                      </a:solidFill>
                      <a:prstDash val="solid"/>
                    </a:lnT>
                    <a:lnB w="9524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182879">
                <a:tc rowSpan="1" gridSpan="1">
                  <a:txBody>
                    <a:bodyPr horzOverflow="overflow" wrap="square" lIns="0" rIns="0" rtlCol="0" anchor="t">
                      <a:spAutoFit/>
                    </a:bodyPr>
                    <a:p>
                      <a:pPr algn="l" rtl="0">
                        <a:lnSpc>
                          <a:spcPts val="1012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15</a:t>
                      </a:r>
                      <a:endParaRPr lang="en-US" sz="900" b="0" i="0" u="none" strike="noStrike" dirty="0" err="1" smtClean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25400" marR="25399" marT="0" marB="0" anchor="t">
                    <a:lnL w="9524" cmpd="sng">
                      <a:solidFill>
                        <a:srgbClr val="000000"/>
                      </a:solidFill>
                      <a:prstDash val="solid"/>
                    </a:lnL>
                    <a:lnR w="9524">
                      <a:solidFill>
                        <a:srgbClr val="000000"/>
                      </a:solidFill>
                      <a:prstDash val="solid"/>
                    </a:lnR>
                    <a:lnT w="9524" cmpd="sng">
                      <a:solidFill>
                        <a:srgbClr val="000000"/>
                      </a:solidFill>
                      <a:prstDash val="solid"/>
                    </a:lnT>
                    <a:lnB w="9524" cmpd="sng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 rowSpan="1" gridSpan="1">
                  <a:txBody>
                    <a:bodyPr horzOverflow="overflow" wrap="square" lIns="0" rIns="0" rtlCol="0" anchor="t">
                      <a:spAutoFit/>
                    </a:bodyPr>
                    <a:p>
                      <a:pPr algn="l" rtl="0">
                        <a:lnSpc>
                          <a:spcPts val="1012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Manufacturing</a:t>
                      </a:r>
                      <a:endParaRPr lang="en-US" sz="900" b="0" i="0" u="none" strike="noStrike" dirty="0" err="1" smtClean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25399" marR="25399" marT="0" marB="0" anchor="t">
                    <a:lnL w="9524" cmpd="sng">
                      <a:solidFill>
                        <a:srgbClr val="000000"/>
                      </a:solidFill>
                      <a:prstDash val="solid"/>
                    </a:lnL>
                    <a:lnR w="9524" cmpd="sng">
                      <a:solidFill>
                        <a:srgbClr val="000000"/>
                      </a:solidFill>
                      <a:prstDash val="solid"/>
                    </a:lnR>
                    <a:lnT w="9524" cmpd="sng">
                      <a:solidFill>
                        <a:srgbClr val="000000"/>
                      </a:solidFill>
                      <a:prstDash val="solid"/>
                    </a:lnT>
                    <a:lnB w="9524" cmpd="sng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3" name=""/>
          <p:cNvGraphicFramePr>
            <a:graphicFrameLocks xmlns:a="http://schemas.openxmlformats.org/drawingml/2006/main" noGrp="1"/>
          </p:cNvGraphicFramePr>
          <p:nvPr/>
        </p:nvGraphicFramePr>
        <p:xfrm>
          <a:off xmlns:a="http://schemas.openxmlformats.org/drawingml/2006/main" x="1005839" y="1097316"/>
          <a:ext xmlns:a="http://schemas.openxmlformats.org/drawingml/2006/main" cx="3549015" cy="731519"/>
        </p:xfrm>
        <a:graphic xmlns:a="http://schemas.openxmlformats.org/drawingml/2006/main">
          <a:graphicData uri="http://schemas.openxmlformats.org/drawingml/2006/table">
            <a:tbl>
              <a:tblPr/>
              <a:tblGrid>
                <a:gridCol w="960120"/>
                <a:gridCol w="2588894"/>
              </a:tblGrid>
              <a:tr h="182879">
                <a:tc rowSpan="1" gridSpan="1">
                  <a:txBody>
                    <a:bodyPr horzOverflow="overflow" wrap="square" lIns="0" rIns="0" rtlCol="0" anchor="ctr">
                      <a:spAutoFit/>
                    </a:bodyPr>
                    <a:p>
                      <a:pPr algn="l" rtl="0">
                        <a:lnSpc>
                          <a:spcPts val="1124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en-US" sz="1000" b="0" i="0" u="none" strike="noStrike" dirty="0" err="1" smtClean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25400" marR="25399" marT="0" marB="0" anchor="ctr">
                    <a:lnL w="9524" cmpd="sng">
                      <a:solidFill>
                        <a:srgbClr val="000000"/>
                      </a:solidFill>
                      <a:prstDash val="solid"/>
                    </a:lnL>
                    <a:lnR w="9524">
                      <a:solidFill>
                        <a:srgbClr val="000000"/>
                      </a:solidFill>
                      <a:prstDash val="solid"/>
                    </a:lnR>
                    <a:lnT w="9524" cmpd="sng">
                      <a:solidFill>
                        <a:srgbClr val="000000"/>
                      </a:solidFill>
                      <a:prstDash val="solid"/>
                    </a:lnT>
                    <a:lnB w="9524">
                      <a:solidFill>
                        <a:srgbClr val="000000"/>
                      </a:solidFill>
                      <a:prstDash val="solid"/>
                    </a:lnB>
                    <a:solidFill>
                      <a:srgbClr val="99B4D1"/>
                    </a:solidFill>
                  </a:tcPr>
                </a:tc>
                <a:tc rowSpan="1" gridSpan="1">
                  <a:txBody>
                    <a:bodyPr horzOverflow="overflow" wrap="square" lIns="0" rIns="0" rtlCol="0" anchor="ctr">
                      <a:spAutoFit/>
                    </a:bodyPr>
                    <a:p>
                      <a:pPr algn="l" rtl="0">
                        <a:lnSpc>
                          <a:spcPts val="1124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groupname</a:t>
                      </a:r>
                      <a:endParaRPr lang="en-US" sz="1000" b="0" i="0" u="none" strike="noStrike" dirty="0" err="1" smtClean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25399" marR="25399" marT="0" marB="0" anchor="ctr">
                    <a:lnL w="9524" cmpd="sng">
                      <a:solidFill>
                        <a:srgbClr val="000000"/>
                      </a:solidFill>
                      <a:prstDash val="solid"/>
                    </a:lnL>
                    <a:lnR w="9524" cmpd="sng">
                      <a:solidFill>
                        <a:srgbClr val="000000"/>
                      </a:solidFill>
                      <a:prstDash val="solid"/>
                    </a:lnR>
                    <a:lnT w="9524" cmpd="sng">
                      <a:solidFill>
                        <a:srgbClr val="000000"/>
                      </a:solidFill>
                      <a:prstDash val="solid"/>
                    </a:lnT>
                    <a:lnB w="9524">
                      <a:solidFill>
                        <a:srgbClr val="000000"/>
                      </a:solidFill>
                      <a:prstDash val="solid"/>
                    </a:lnB>
                    <a:solidFill>
                      <a:srgbClr val="99B4D1"/>
                    </a:solidFill>
                  </a:tcPr>
                </a:tc>
              </a:tr>
              <a:tr h="182879">
                <a:tc rowSpan="1" gridSpan="1">
                  <a:txBody>
                    <a:bodyPr horzOverflow="overflow" wrap="square" lIns="0" rIns="0" rtlCol="0" anchor="t">
                      <a:spAutoFit/>
                    </a:bodyPr>
                    <a:p>
                      <a:pPr algn="l" rtl="0">
                        <a:lnSpc>
                          <a:spcPts val="1012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60</a:t>
                      </a:r>
                      <a:endParaRPr lang="en-US" sz="900" b="0" i="0" u="none" strike="noStrike" dirty="0" err="1" smtClean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25400" marR="25399" marT="0" marB="0" anchor="t">
                    <a:lnL w="9524" cmpd="sng">
                      <a:solidFill>
                        <a:srgbClr val="000000"/>
                      </a:solidFill>
                      <a:prstDash val="solid"/>
                    </a:lnL>
                    <a:lnR w="9524">
                      <a:solidFill>
                        <a:srgbClr val="000000"/>
                      </a:solidFill>
                      <a:prstDash val="solid"/>
                    </a:lnR>
                    <a:lnT w="9524" cmpd="sng">
                      <a:solidFill>
                        <a:srgbClr val="000000"/>
                      </a:solidFill>
                      <a:prstDash val="solid"/>
                    </a:lnT>
                    <a:lnB w="9524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 rowSpan="1" gridSpan="1">
                  <a:txBody>
                    <a:bodyPr horzOverflow="overflow" wrap="square" lIns="0" rIns="0" rtlCol="0" anchor="t">
                      <a:spAutoFit/>
                    </a:bodyPr>
                    <a:p>
                      <a:pPr algn="l" rtl="0">
                        <a:lnSpc>
                          <a:spcPts val="1012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Executive General and Administration</a:t>
                      </a:r>
                      <a:endParaRPr lang="en-US" sz="900" b="0" i="0" u="none" strike="noStrike" dirty="0" err="1" smtClean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25399" marR="25399" marT="0" marB="0" anchor="t">
                    <a:lnL w="9524" cmpd="sng">
                      <a:solidFill>
                        <a:srgbClr val="000000"/>
                      </a:solidFill>
                      <a:prstDash val="solid"/>
                    </a:lnL>
                    <a:lnR w="9524" cmpd="sng">
                      <a:solidFill>
                        <a:srgbClr val="000000"/>
                      </a:solidFill>
                      <a:prstDash val="solid"/>
                    </a:lnR>
                    <a:lnT w="9524" cmpd="sng">
                      <a:solidFill>
                        <a:srgbClr val="000000"/>
                      </a:solidFill>
                      <a:prstDash val="solid"/>
                    </a:lnT>
                    <a:lnB w="9524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182879">
                <a:tc rowSpan="1" gridSpan="1">
                  <a:txBody>
                    <a:bodyPr horzOverflow="overflow" wrap="square" lIns="0" rIns="0" rtlCol="0" anchor="t">
                      <a:spAutoFit/>
                    </a:bodyPr>
                    <a:p>
                      <a:pPr algn="l" rtl="0">
                        <a:lnSpc>
                          <a:spcPts val="1012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</a:t>
                      </a:r>
                      <a:endParaRPr lang="en-US" sz="900" b="0" i="0" u="none" strike="noStrike" dirty="0" err="1" smtClean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25400" marR="25399" marT="0" marB="0" anchor="t">
                    <a:lnL w="9524" cmpd="sng">
                      <a:solidFill>
                        <a:srgbClr val="000000"/>
                      </a:solidFill>
                      <a:prstDash val="solid"/>
                    </a:lnL>
                    <a:lnR w="9524">
                      <a:solidFill>
                        <a:srgbClr val="000000"/>
                      </a:solidFill>
                      <a:prstDash val="solid"/>
                    </a:lnR>
                    <a:lnT w="9524" cmpd="sng">
                      <a:solidFill>
                        <a:srgbClr val="000000"/>
                      </a:solidFill>
                      <a:prstDash val="solid"/>
                    </a:lnT>
                    <a:lnB w="9524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 rowSpan="1" gridSpan="1">
                  <a:txBody>
                    <a:bodyPr horzOverflow="overflow" wrap="square" lIns="0" rIns="0" rtlCol="0" anchor="t">
                      <a:spAutoFit/>
                    </a:bodyPr>
                    <a:p>
                      <a:pPr algn="l" rtl="0">
                        <a:lnSpc>
                          <a:spcPts val="1012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Inventory Management</a:t>
                      </a:r>
                      <a:endParaRPr lang="en-US" sz="900" b="0" i="0" u="none" strike="noStrike" dirty="0" err="1" smtClean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25399" marR="25399" marT="0" marB="0" anchor="t">
                    <a:lnL w="9524" cmpd="sng">
                      <a:solidFill>
                        <a:srgbClr val="000000"/>
                      </a:solidFill>
                      <a:prstDash val="solid"/>
                    </a:lnL>
                    <a:lnR w="9524" cmpd="sng">
                      <a:solidFill>
                        <a:srgbClr val="000000"/>
                      </a:solidFill>
                      <a:prstDash val="solid"/>
                    </a:lnR>
                    <a:lnT w="9524" cmpd="sng">
                      <a:solidFill>
                        <a:srgbClr val="000000"/>
                      </a:solidFill>
                      <a:prstDash val="solid"/>
                    </a:lnT>
                    <a:lnB w="9524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182879">
                <a:tc rowSpan="1" gridSpan="1">
                  <a:txBody>
                    <a:bodyPr horzOverflow="overflow" wrap="square" lIns="0" rIns="0" rtlCol="0" anchor="t">
                      <a:spAutoFit/>
                    </a:bodyPr>
                    <a:p>
                      <a:pPr algn="l" rtl="0">
                        <a:lnSpc>
                          <a:spcPts val="1012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15</a:t>
                      </a:r>
                      <a:endParaRPr lang="en-US" sz="900" b="0" i="0" u="none" strike="noStrike" dirty="0" err="1" smtClean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25400" marR="25399" marT="0" marB="0" anchor="t">
                    <a:lnL w="9524" cmpd="sng">
                      <a:solidFill>
                        <a:srgbClr val="000000"/>
                      </a:solidFill>
                      <a:prstDash val="solid"/>
                    </a:lnL>
                    <a:lnR w="9524">
                      <a:solidFill>
                        <a:srgbClr val="000000"/>
                      </a:solidFill>
                      <a:prstDash val="solid"/>
                    </a:lnR>
                    <a:lnT w="9524" cmpd="sng">
                      <a:solidFill>
                        <a:srgbClr val="000000"/>
                      </a:solidFill>
                      <a:prstDash val="solid"/>
                    </a:lnT>
                    <a:lnB w="9524" cmpd="sng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 rowSpan="1" gridSpan="1">
                  <a:txBody>
                    <a:bodyPr horzOverflow="overflow" wrap="square" lIns="0" rIns="0" rtlCol="0" anchor="t">
                      <a:spAutoFit/>
                    </a:bodyPr>
                    <a:p>
                      <a:pPr algn="l" rtl="0">
                        <a:lnSpc>
                          <a:spcPts val="1012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Manufacturing</a:t>
                      </a:r>
                      <a:endParaRPr lang="en-US" sz="900" b="0" i="0" u="none" strike="noStrike" dirty="0" err="1" smtClean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25399" marR="25399" marT="0" marB="0" anchor="t">
                    <a:lnL w="9524" cmpd="sng">
                      <a:solidFill>
                        <a:srgbClr val="000000"/>
                      </a:solidFill>
                      <a:prstDash val="solid"/>
                    </a:lnL>
                    <a:lnR w="9524" cmpd="sng">
                      <a:solidFill>
                        <a:srgbClr val="000000"/>
                      </a:solidFill>
                      <a:prstDash val="solid"/>
                    </a:lnR>
                    <a:lnT w="9524" cmpd="sng">
                      <a:solidFill>
                        <a:srgbClr val="000000"/>
                      </a:solidFill>
                      <a:prstDash val="solid"/>
                    </a:lnT>
                    <a:lnB w="9524" cmpd="sng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"/>
          <p:cNvSpPr/>
          <p:nvPr/>
        </p:nvSpPr>
        <p:spPr bwMode="auto">
          <a:xfrm xmlns:a="http://schemas.openxmlformats.org/drawingml/2006/main">
            <a:off x="1005839" y="2011787"/>
            <a:ext cx="3549014" cy="2925936"/>
          </a:xfrm>
          <a:prstGeom xmlns:a="http://schemas.openxmlformats.org/drawingml/2006/main" prst="rect">
            <a:avLst/>
          </a:prstGeom>
          <a:blipFill xmlns:a="http://schemas.openxmlformats.org/drawingml/2006/main">
            <a:blip xmlns:r="http://schemas.openxmlformats.org/officeDocument/2006/relationships" r:embed="rId42"/>
            <a:stretch>
              <a:fillRect l="0" t="0" r="0" b="0"/>
            </a:stretch>
          </a:blipFill>
        </p:spPr>
      </p:sp>
      <p:sp>
        <p:nvSpPr>
          <p:cNvPr id="3" name=""/>
          <p:cNvSpPr/>
          <p:nvPr>
            <p:ph type="ftr" sz="quarter" idx="11"/>
          </p:nvPr>
        </p:nvSpPr>
        <p:spPr bwMode="auto">
          <a:xfrm xmlns:a="http://schemas.openxmlformats.org/drawingml/2006/main">
            <a:off x="0" y="7210734"/>
            <a:ext cx="10058399" cy="461665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horzOverflow="overflow" wrap="square" lIns="0" rIns="0" rtlCol="0" anchor="t">
            <a:spAutoFit/>
          </a:bodyPr>
          <a:p xmlns:a="http://schemas.openxmlformats.org/drawingml/2006/main">
            <a:pPr algn="ctr" rtl="0">
              <a:lnSpc>
                <a:spcPts val="899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800" b="0" i="0" u="none" strike="noStrike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Telerik Report Designer v7.2 trial version. Copyright Telerik AD © 2006-2014.
To remove this message, please obtain a commercial version from http://www.telerik.com</a:t>
            </a:r>
            <a:endParaRPr lang="en-US" sz="800" b="0" i="0" u="none" strike="noStrike" dirty="0" err="1" smtClean="0">
              <a:solidFill>
                <a:srgbClr val="FF0000"/>
              </a:solidFill>
              <a:latin typeface="Tahoma" pitchFamily="34" charset="0"/>
              <a:ea typeface="Tahoma" pitchFamily="34" charset="0"/>
            </a:endParaRPr>
          </a:p>
        </p:txBody>
      </p:sp>
    </p:spTree>
  </p:cSld>
  <p:clrMapOvr>
    <a:masterClrMapping xmlns:a="http://schemas.openxmlformats.org/drawingml/2006/main"/>
  </p:clrMapOvr>
</p:sld>
</file>