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20"/>
  </p:notesMasterIdLst>
  <p:sldIdLst>
    <p:sldId id="256" r:id="rId2"/>
    <p:sldId id="257" r:id="rId3"/>
    <p:sldId id="273" r:id="rId4"/>
    <p:sldId id="274" r:id="rId5"/>
    <p:sldId id="259" r:id="rId6"/>
    <p:sldId id="260" r:id="rId7"/>
    <p:sldId id="261" r:id="rId8"/>
    <p:sldId id="269" r:id="rId9"/>
    <p:sldId id="262" r:id="rId10"/>
    <p:sldId id="263" r:id="rId11"/>
    <p:sldId id="266" r:id="rId12"/>
    <p:sldId id="264" r:id="rId13"/>
    <p:sldId id="265" r:id="rId14"/>
    <p:sldId id="267" r:id="rId15"/>
    <p:sldId id="268" r:id="rId16"/>
    <p:sldId id="271" r:id="rId17"/>
    <p:sldId id="275" r:id="rId18"/>
    <p:sldId id="270" r:id="rId19"/>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08" autoAdjust="0"/>
    <p:restoredTop sz="81039" autoAdjust="0"/>
  </p:normalViewPr>
  <p:slideViewPr>
    <p:cSldViewPr>
      <p:cViewPr varScale="1">
        <p:scale>
          <a:sx n="95" d="100"/>
          <a:sy n="95" d="100"/>
        </p:scale>
        <p:origin x="-90" y="-426"/>
      </p:cViewPr>
      <p:guideLst>
        <p:guide orient="horz" pos="1620"/>
        <p:guide pos="2880"/>
      </p:guideLst>
    </p:cSldViewPr>
  </p:slideViewPr>
  <p:outlineViewPr>
    <p:cViewPr>
      <p:scale>
        <a:sx n="33" d="100"/>
        <a:sy n="33" d="100"/>
      </p:scale>
      <p:origin x="0" y="2688"/>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72BA020-5E22-4DD2-B4B7-F2267C227C8F}" type="doc">
      <dgm:prSet loTypeId="urn:microsoft.com/office/officeart/2005/8/layout/matrix3" loCatId="matrix" qsTypeId="urn:microsoft.com/office/officeart/2005/8/quickstyle/simple1" qsCatId="simple" csTypeId="urn:microsoft.com/office/officeart/2005/8/colors/accent1_2" csCatId="accent1" phldr="1"/>
      <dgm:spPr/>
      <dgm:t>
        <a:bodyPr/>
        <a:lstStyle/>
        <a:p>
          <a:endParaRPr lang="en-US"/>
        </a:p>
      </dgm:t>
    </dgm:pt>
    <dgm:pt modelId="{B1CF4A09-8354-4D06-BBA1-3D7455257754}">
      <dgm:prSet phldrT="[Text]">
        <dgm:style>
          <a:lnRef idx="1">
            <a:schemeClr val="accent1"/>
          </a:lnRef>
          <a:fillRef idx="2">
            <a:schemeClr val="accent1"/>
          </a:fillRef>
          <a:effectRef idx="1">
            <a:schemeClr val="accent1"/>
          </a:effectRef>
          <a:fontRef idx="minor">
            <a:schemeClr val="dk1"/>
          </a:fontRef>
        </dgm:style>
      </dgm:prSet>
      <dgm:spPr/>
      <dgm:t>
        <a:bodyPr/>
        <a:lstStyle/>
        <a:p>
          <a:r>
            <a:rPr lang="en-US" dirty="0" smtClean="0"/>
            <a:t>Developer Productivity</a:t>
          </a:r>
          <a:endParaRPr lang="en-US" dirty="0"/>
        </a:p>
      </dgm:t>
    </dgm:pt>
    <dgm:pt modelId="{9F5CD50B-D78F-4FF1-B426-EC79A6079618}" type="parTrans" cxnId="{D6796A0B-0ED2-48A3-9DA0-0713622AEA41}">
      <dgm:prSet/>
      <dgm:spPr/>
      <dgm:t>
        <a:bodyPr/>
        <a:lstStyle/>
        <a:p>
          <a:endParaRPr lang="en-US"/>
        </a:p>
      </dgm:t>
    </dgm:pt>
    <dgm:pt modelId="{C81590D7-CF3B-41ED-A8C3-58744C2CD411}" type="sibTrans" cxnId="{D6796A0B-0ED2-48A3-9DA0-0713622AEA41}">
      <dgm:prSet/>
      <dgm:spPr/>
      <dgm:t>
        <a:bodyPr/>
        <a:lstStyle/>
        <a:p>
          <a:endParaRPr lang="en-US"/>
        </a:p>
      </dgm:t>
    </dgm:pt>
    <dgm:pt modelId="{9A1F9A69-11B3-470E-A6AA-7DA34E7DCF1F}">
      <dgm:prSet phldrT="[Text]">
        <dgm:style>
          <a:lnRef idx="1">
            <a:schemeClr val="accent1"/>
          </a:lnRef>
          <a:fillRef idx="2">
            <a:schemeClr val="accent1"/>
          </a:fillRef>
          <a:effectRef idx="1">
            <a:schemeClr val="accent1"/>
          </a:effectRef>
          <a:fontRef idx="minor">
            <a:schemeClr val="dk1"/>
          </a:fontRef>
        </dgm:style>
      </dgm:prSet>
      <dgm:spPr/>
      <dgm:t>
        <a:bodyPr/>
        <a:lstStyle/>
        <a:p>
          <a:r>
            <a:rPr lang="en-US" dirty="0" smtClean="0"/>
            <a:t>Automated* Testing</a:t>
          </a:r>
          <a:endParaRPr lang="en-US" dirty="0"/>
        </a:p>
      </dgm:t>
    </dgm:pt>
    <dgm:pt modelId="{476EC4B4-B198-4C55-91D1-17C901074616}" type="parTrans" cxnId="{B5A68374-9607-420B-AF21-B2EF6ABDCCA6}">
      <dgm:prSet/>
      <dgm:spPr/>
      <dgm:t>
        <a:bodyPr/>
        <a:lstStyle/>
        <a:p>
          <a:endParaRPr lang="en-US"/>
        </a:p>
      </dgm:t>
    </dgm:pt>
    <dgm:pt modelId="{BE861491-77CB-4695-82BD-57BD7BB8520E}" type="sibTrans" cxnId="{B5A68374-9607-420B-AF21-B2EF6ABDCCA6}">
      <dgm:prSet/>
      <dgm:spPr/>
      <dgm:t>
        <a:bodyPr/>
        <a:lstStyle/>
        <a:p>
          <a:endParaRPr lang="en-US"/>
        </a:p>
      </dgm:t>
    </dgm:pt>
    <dgm:pt modelId="{DBC39B12-E4A5-4D37-B5AD-EE0C0981D6CE}">
      <dgm:prSet phldrT="[Text]">
        <dgm:style>
          <a:lnRef idx="1">
            <a:schemeClr val="accent1"/>
          </a:lnRef>
          <a:fillRef idx="2">
            <a:schemeClr val="accent1"/>
          </a:fillRef>
          <a:effectRef idx="1">
            <a:schemeClr val="accent1"/>
          </a:effectRef>
          <a:fontRef idx="minor">
            <a:schemeClr val="dk1"/>
          </a:fontRef>
        </dgm:style>
      </dgm:prSet>
      <dgm:spPr/>
      <dgm:t>
        <a:bodyPr/>
        <a:lstStyle/>
        <a:p>
          <a:r>
            <a:rPr lang="en-US" dirty="0" smtClean="0"/>
            <a:t>Web Content Management</a:t>
          </a:r>
          <a:endParaRPr lang="en-US" dirty="0"/>
        </a:p>
      </dgm:t>
    </dgm:pt>
    <dgm:pt modelId="{A0CBE5CC-0262-4A97-B63F-7F4E4895358A}" type="parTrans" cxnId="{095E72FA-F9EB-4D3F-87E9-9FC2658F126F}">
      <dgm:prSet/>
      <dgm:spPr/>
      <dgm:t>
        <a:bodyPr/>
        <a:lstStyle/>
        <a:p>
          <a:endParaRPr lang="en-US"/>
        </a:p>
      </dgm:t>
    </dgm:pt>
    <dgm:pt modelId="{B436F0AD-4606-4ED7-BB1B-61E8AD664C10}" type="sibTrans" cxnId="{095E72FA-F9EB-4D3F-87E9-9FC2658F126F}">
      <dgm:prSet/>
      <dgm:spPr/>
      <dgm:t>
        <a:bodyPr/>
        <a:lstStyle/>
        <a:p>
          <a:endParaRPr lang="en-US"/>
        </a:p>
      </dgm:t>
    </dgm:pt>
    <dgm:pt modelId="{EC69EB2F-673B-4026-93B1-983CD2505D48}">
      <dgm:prSet phldrT="[Text]">
        <dgm:style>
          <a:lnRef idx="1">
            <a:schemeClr val="accent1"/>
          </a:lnRef>
          <a:fillRef idx="2">
            <a:schemeClr val="accent1"/>
          </a:fillRef>
          <a:effectRef idx="1">
            <a:schemeClr val="accent1"/>
          </a:effectRef>
          <a:fontRef idx="minor">
            <a:schemeClr val="dk1"/>
          </a:fontRef>
        </dgm:style>
      </dgm:prSet>
      <dgm:spPr/>
      <dgm:t>
        <a:bodyPr/>
        <a:lstStyle/>
        <a:p>
          <a:r>
            <a:rPr lang="en-US" dirty="0" smtClean="0"/>
            <a:t>Team Productivity</a:t>
          </a:r>
          <a:endParaRPr lang="en-US" dirty="0"/>
        </a:p>
      </dgm:t>
    </dgm:pt>
    <dgm:pt modelId="{7BE0AE33-D86A-4F5C-88E7-EDF804225142}" type="parTrans" cxnId="{38E747B6-7FEE-4E94-A626-EB3E92C496AA}">
      <dgm:prSet/>
      <dgm:spPr/>
      <dgm:t>
        <a:bodyPr/>
        <a:lstStyle/>
        <a:p>
          <a:endParaRPr lang="en-US"/>
        </a:p>
      </dgm:t>
    </dgm:pt>
    <dgm:pt modelId="{BC2CC920-F329-465C-9C49-ED0AC2998C77}" type="sibTrans" cxnId="{38E747B6-7FEE-4E94-A626-EB3E92C496AA}">
      <dgm:prSet/>
      <dgm:spPr/>
      <dgm:t>
        <a:bodyPr/>
        <a:lstStyle/>
        <a:p>
          <a:endParaRPr lang="en-US"/>
        </a:p>
      </dgm:t>
    </dgm:pt>
    <dgm:pt modelId="{8C7BCC11-E97B-49DA-963B-F2CB35BE6232}" type="pres">
      <dgm:prSet presAssocID="{672BA020-5E22-4DD2-B4B7-F2267C227C8F}" presName="matrix" presStyleCnt="0">
        <dgm:presLayoutVars>
          <dgm:chMax val="1"/>
          <dgm:dir/>
          <dgm:resizeHandles val="exact"/>
        </dgm:presLayoutVars>
      </dgm:prSet>
      <dgm:spPr/>
      <dgm:t>
        <a:bodyPr/>
        <a:lstStyle/>
        <a:p>
          <a:endParaRPr lang="en-US"/>
        </a:p>
      </dgm:t>
    </dgm:pt>
    <dgm:pt modelId="{88A5C7D1-40FF-41BF-B3DC-97070DB3145F}" type="pres">
      <dgm:prSet presAssocID="{672BA020-5E22-4DD2-B4B7-F2267C227C8F}" presName="diamond" presStyleLbl="bgShp" presStyleIdx="0" presStyleCnt="1" custLinFactNeighborX="938">
        <dgm:style>
          <a:lnRef idx="0">
            <a:schemeClr val="accent1"/>
          </a:lnRef>
          <a:fillRef idx="3">
            <a:schemeClr val="accent1"/>
          </a:fillRef>
          <a:effectRef idx="3">
            <a:schemeClr val="accent1"/>
          </a:effectRef>
          <a:fontRef idx="minor">
            <a:schemeClr val="lt1"/>
          </a:fontRef>
        </dgm:style>
      </dgm:prSet>
      <dgm:spPr/>
    </dgm:pt>
    <dgm:pt modelId="{4BC22394-6562-4774-B6AB-3C604DD2A9BB}" type="pres">
      <dgm:prSet presAssocID="{672BA020-5E22-4DD2-B4B7-F2267C227C8F}" presName="quad1" presStyleLbl="node1" presStyleIdx="0" presStyleCnt="4">
        <dgm:presLayoutVars>
          <dgm:chMax val="0"/>
          <dgm:chPref val="0"/>
          <dgm:bulletEnabled val="1"/>
        </dgm:presLayoutVars>
      </dgm:prSet>
      <dgm:spPr/>
      <dgm:t>
        <a:bodyPr/>
        <a:lstStyle/>
        <a:p>
          <a:endParaRPr lang="en-US"/>
        </a:p>
      </dgm:t>
    </dgm:pt>
    <dgm:pt modelId="{BF2A6551-E5C6-4822-82ED-B3ABE9084271}" type="pres">
      <dgm:prSet presAssocID="{672BA020-5E22-4DD2-B4B7-F2267C227C8F}" presName="quad2" presStyleLbl="node1" presStyleIdx="1" presStyleCnt="4">
        <dgm:presLayoutVars>
          <dgm:chMax val="0"/>
          <dgm:chPref val="0"/>
          <dgm:bulletEnabled val="1"/>
        </dgm:presLayoutVars>
      </dgm:prSet>
      <dgm:spPr/>
      <dgm:t>
        <a:bodyPr/>
        <a:lstStyle/>
        <a:p>
          <a:endParaRPr lang="en-US"/>
        </a:p>
      </dgm:t>
    </dgm:pt>
    <dgm:pt modelId="{C0908E7C-7376-409D-9A5E-834617A73BE4}" type="pres">
      <dgm:prSet presAssocID="{672BA020-5E22-4DD2-B4B7-F2267C227C8F}" presName="quad3" presStyleLbl="node1" presStyleIdx="2" presStyleCnt="4">
        <dgm:presLayoutVars>
          <dgm:chMax val="0"/>
          <dgm:chPref val="0"/>
          <dgm:bulletEnabled val="1"/>
        </dgm:presLayoutVars>
      </dgm:prSet>
      <dgm:spPr/>
      <dgm:t>
        <a:bodyPr/>
        <a:lstStyle/>
        <a:p>
          <a:endParaRPr lang="en-US"/>
        </a:p>
      </dgm:t>
    </dgm:pt>
    <dgm:pt modelId="{1E82152D-B808-42E7-A1D7-DB94444A9873}" type="pres">
      <dgm:prSet presAssocID="{672BA020-5E22-4DD2-B4B7-F2267C227C8F}" presName="quad4" presStyleLbl="node1" presStyleIdx="3" presStyleCnt="4">
        <dgm:presLayoutVars>
          <dgm:chMax val="0"/>
          <dgm:chPref val="0"/>
          <dgm:bulletEnabled val="1"/>
        </dgm:presLayoutVars>
      </dgm:prSet>
      <dgm:spPr/>
      <dgm:t>
        <a:bodyPr/>
        <a:lstStyle/>
        <a:p>
          <a:endParaRPr lang="en-US"/>
        </a:p>
      </dgm:t>
    </dgm:pt>
  </dgm:ptLst>
  <dgm:cxnLst>
    <dgm:cxn modelId="{47CCA605-F010-407E-AFCB-3B0FF9266101}" type="presOf" srcId="{9A1F9A69-11B3-470E-A6AA-7DA34E7DCF1F}" destId="{BF2A6551-E5C6-4822-82ED-B3ABE9084271}" srcOrd="0" destOrd="0" presId="urn:microsoft.com/office/officeart/2005/8/layout/matrix3"/>
    <dgm:cxn modelId="{095E72FA-F9EB-4D3F-87E9-9FC2658F126F}" srcId="{672BA020-5E22-4DD2-B4B7-F2267C227C8F}" destId="{DBC39B12-E4A5-4D37-B5AD-EE0C0981D6CE}" srcOrd="2" destOrd="0" parTransId="{A0CBE5CC-0262-4A97-B63F-7F4E4895358A}" sibTransId="{B436F0AD-4606-4ED7-BB1B-61E8AD664C10}"/>
    <dgm:cxn modelId="{BFA184CA-4E85-4549-9940-CABE02094BBF}" type="presOf" srcId="{672BA020-5E22-4DD2-B4B7-F2267C227C8F}" destId="{8C7BCC11-E97B-49DA-963B-F2CB35BE6232}" srcOrd="0" destOrd="0" presId="urn:microsoft.com/office/officeart/2005/8/layout/matrix3"/>
    <dgm:cxn modelId="{38E747B6-7FEE-4E94-A626-EB3E92C496AA}" srcId="{672BA020-5E22-4DD2-B4B7-F2267C227C8F}" destId="{EC69EB2F-673B-4026-93B1-983CD2505D48}" srcOrd="3" destOrd="0" parTransId="{7BE0AE33-D86A-4F5C-88E7-EDF804225142}" sibTransId="{BC2CC920-F329-465C-9C49-ED0AC2998C77}"/>
    <dgm:cxn modelId="{B5A68374-9607-420B-AF21-B2EF6ABDCCA6}" srcId="{672BA020-5E22-4DD2-B4B7-F2267C227C8F}" destId="{9A1F9A69-11B3-470E-A6AA-7DA34E7DCF1F}" srcOrd="1" destOrd="0" parTransId="{476EC4B4-B198-4C55-91D1-17C901074616}" sibTransId="{BE861491-77CB-4695-82BD-57BD7BB8520E}"/>
    <dgm:cxn modelId="{1BCFCF8A-9604-4184-A129-88CEF79F1E7F}" type="presOf" srcId="{DBC39B12-E4A5-4D37-B5AD-EE0C0981D6CE}" destId="{C0908E7C-7376-409D-9A5E-834617A73BE4}" srcOrd="0" destOrd="0" presId="urn:microsoft.com/office/officeart/2005/8/layout/matrix3"/>
    <dgm:cxn modelId="{B4565737-C29A-4F4F-9E46-D853C20C5355}" type="presOf" srcId="{EC69EB2F-673B-4026-93B1-983CD2505D48}" destId="{1E82152D-B808-42E7-A1D7-DB94444A9873}" srcOrd="0" destOrd="0" presId="urn:microsoft.com/office/officeart/2005/8/layout/matrix3"/>
    <dgm:cxn modelId="{57EE8224-4EA8-4EEA-A9C4-B912F7ECE708}" type="presOf" srcId="{B1CF4A09-8354-4D06-BBA1-3D7455257754}" destId="{4BC22394-6562-4774-B6AB-3C604DD2A9BB}" srcOrd="0" destOrd="0" presId="urn:microsoft.com/office/officeart/2005/8/layout/matrix3"/>
    <dgm:cxn modelId="{D6796A0B-0ED2-48A3-9DA0-0713622AEA41}" srcId="{672BA020-5E22-4DD2-B4B7-F2267C227C8F}" destId="{B1CF4A09-8354-4D06-BBA1-3D7455257754}" srcOrd="0" destOrd="0" parTransId="{9F5CD50B-D78F-4FF1-B426-EC79A6079618}" sibTransId="{C81590D7-CF3B-41ED-A8C3-58744C2CD411}"/>
    <dgm:cxn modelId="{9D0AB493-7483-44BF-95E2-0C79C07596E7}" type="presParOf" srcId="{8C7BCC11-E97B-49DA-963B-F2CB35BE6232}" destId="{88A5C7D1-40FF-41BF-B3DC-97070DB3145F}" srcOrd="0" destOrd="0" presId="urn:microsoft.com/office/officeart/2005/8/layout/matrix3"/>
    <dgm:cxn modelId="{95209323-747D-46AB-A5CB-BA621D289049}" type="presParOf" srcId="{8C7BCC11-E97B-49DA-963B-F2CB35BE6232}" destId="{4BC22394-6562-4774-B6AB-3C604DD2A9BB}" srcOrd="1" destOrd="0" presId="urn:microsoft.com/office/officeart/2005/8/layout/matrix3"/>
    <dgm:cxn modelId="{9002BB7D-9382-46EB-B30F-19A47734690C}" type="presParOf" srcId="{8C7BCC11-E97B-49DA-963B-F2CB35BE6232}" destId="{BF2A6551-E5C6-4822-82ED-B3ABE9084271}" srcOrd="2" destOrd="0" presId="urn:microsoft.com/office/officeart/2005/8/layout/matrix3"/>
    <dgm:cxn modelId="{90103BA9-A3F6-4ACA-A9A1-2130B042BBB7}" type="presParOf" srcId="{8C7BCC11-E97B-49DA-963B-F2CB35BE6232}" destId="{C0908E7C-7376-409D-9A5E-834617A73BE4}" srcOrd="3" destOrd="0" presId="urn:microsoft.com/office/officeart/2005/8/layout/matrix3"/>
    <dgm:cxn modelId="{8F476B93-0B0F-45AF-92EA-F478ECB444DA}" type="presParOf" srcId="{8C7BCC11-E97B-49DA-963B-F2CB35BE6232}" destId="{1E82152D-B808-42E7-A1D7-DB94444A9873}" srcOrd="4" destOrd="0" presId="urn:microsoft.com/office/officeart/2005/8/layout/matrix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6CF0B57-4C46-419E-8173-E7567E478333}" type="doc">
      <dgm:prSet loTypeId="urn:microsoft.com/office/officeart/2005/8/layout/cycle7" loCatId="cycle" qsTypeId="urn:microsoft.com/office/officeart/2005/8/quickstyle/simple3" qsCatId="simple" csTypeId="urn:microsoft.com/office/officeart/2005/8/colors/accent1_2" csCatId="accent1" phldr="1"/>
      <dgm:spPr/>
      <dgm:t>
        <a:bodyPr/>
        <a:lstStyle/>
        <a:p>
          <a:endParaRPr lang="en-US"/>
        </a:p>
      </dgm:t>
    </dgm:pt>
    <dgm:pt modelId="{C32F4D4B-BE81-4737-8A97-27A7DEA77ABB}">
      <dgm:prSet phldrT="[Text]"/>
      <dgm:spPr/>
      <dgm:t>
        <a:bodyPr/>
        <a:lstStyle/>
        <a:p>
          <a:r>
            <a:rPr lang="en-US" dirty="0" smtClean="0"/>
            <a:t>Model</a:t>
          </a:r>
          <a:endParaRPr lang="en-US" dirty="0"/>
        </a:p>
      </dgm:t>
    </dgm:pt>
    <dgm:pt modelId="{82E60AAA-47CF-44AA-BE6C-7EA7AA49C50A}" type="parTrans" cxnId="{C7E9A2C8-1D09-482A-AEAC-68329398463A}">
      <dgm:prSet/>
      <dgm:spPr/>
      <dgm:t>
        <a:bodyPr/>
        <a:lstStyle/>
        <a:p>
          <a:endParaRPr lang="en-US"/>
        </a:p>
      </dgm:t>
    </dgm:pt>
    <dgm:pt modelId="{45DC0F8E-7489-415B-95A5-BEF394557B27}" type="sibTrans" cxnId="{C7E9A2C8-1D09-482A-AEAC-68329398463A}">
      <dgm:prSet/>
      <dgm:spPr/>
      <dgm:t>
        <a:bodyPr/>
        <a:lstStyle/>
        <a:p>
          <a:endParaRPr lang="en-US"/>
        </a:p>
      </dgm:t>
    </dgm:pt>
    <dgm:pt modelId="{7787CD3F-2F4B-4C0F-B433-4777116799B0}">
      <dgm:prSet phldrT="[Text]"/>
      <dgm:spPr/>
      <dgm:t>
        <a:bodyPr/>
        <a:lstStyle/>
        <a:p>
          <a:r>
            <a:rPr lang="en-US" dirty="0" smtClean="0"/>
            <a:t>ViewModel</a:t>
          </a:r>
          <a:endParaRPr lang="en-US" dirty="0"/>
        </a:p>
      </dgm:t>
    </dgm:pt>
    <dgm:pt modelId="{A8F713B5-D80E-4376-BC49-2EA16BE7BDFA}" type="parTrans" cxnId="{99D9B87E-7834-42F7-B649-22629DC9A545}">
      <dgm:prSet/>
      <dgm:spPr/>
      <dgm:t>
        <a:bodyPr/>
        <a:lstStyle/>
        <a:p>
          <a:endParaRPr lang="en-US"/>
        </a:p>
      </dgm:t>
    </dgm:pt>
    <dgm:pt modelId="{77CBD33A-F195-4E2B-BE99-19D1F78562A9}" type="sibTrans" cxnId="{99D9B87E-7834-42F7-B649-22629DC9A545}">
      <dgm:prSet/>
      <dgm:spPr/>
      <dgm:t>
        <a:bodyPr/>
        <a:lstStyle/>
        <a:p>
          <a:endParaRPr lang="en-US"/>
        </a:p>
      </dgm:t>
    </dgm:pt>
    <dgm:pt modelId="{244EEB87-78E1-4E51-8BDD-9661B0B61DAF}">
      <dgm:prSet phldrT="[Text]"/>
      <dgm:spPr/>
      <dgm:t>
        <a:bodyPr/>
        <a:lstStyle/>
        <a:p>
          <a:r>
            <a:rPr lang="en-US" dirty="0" smtClean="0"/>
            <a:t>View</a:t>
          </a:r>
          <a:endParaRPr lang="en-US" dirty="0"/>
        </a:p>
      </dgm:t>
    </dgm:pt>
    <dgm:pt modelId="{28D0B97C-077F-4B86-BA56-D9425A60716E}" type="parTrans" cxnId="{D40AC64E-FD21-4973-8480-0F131240CFD5}">
      <dgm:prSet/>
      <dgm:spPr/>
      <dgm:t>
        <a:bodyPr/>
        <a:lstStyle/>
        <a:p>
          <a:endParaRPr lang="en-US"/>
        </a:p>
      </dgm:t>
    </dgm:pt>
    <dgm:pt modelId="{21CC026B-A260-40C5-AA08-305506945F61}" type="sibTrans" cxnId="{D40AC64E-FD21-4973-8480-0F131240CFD5}">
      <dgm:prSet/>
      <dgm:spPr/>
      <dgm:t>
        <a:bodyPr/>
        <a:lstStyle/>
        <a:p>
          <a:endParaRPr lang="en-US"/>
        </a:p>
      </dgm:t>
    </dgm:pt>
    <dgm:pt modelId="{3EA098B8-77FE-44E2-91C7-DEAACB8F3B1C}" type="pres">
      <dgm:prSet presAssocID="{96CF0B57-4C46-419E-8173-E7567E478333}" presName="Name0" presStyleCnt="0">
        <dgm:presLayoutVars>
          <dgm:dir/>
          <dgm:resizeHandles val="exact"/>
        </dgm:presLayoutVars>
      </dgm:prSet>
      <dgm:spPr/>
      <dgm:t>
        <a:bodyPr/>
        <a:lstStyle/>
        <a:p>
          <a:endParaRPr lang="en-US"/>
        </a:p>
      </dgm:t>
    </dgm:pt>
    <dgm:pt modelId="{EC705516-359F-4B68-AC0A-D93D19EC12ED}" type="pres">
      <dgm:prSet presAssocID="{C32F4D4B-BE81-4737-8A97-27A7DEA77ABB}" presName="node" presStyleLbl="node1" presStyleIdx="0" presStyleCnt="3" custRadScaleRad="144186" custRadScaleInc="52888">
        <dgm:presLayoutVars>
          <dgm:bulletEnabled val="1"/>
        </dgm:presLayoutVars>
      </dgm:prSet>
      <dgm:spPr/>
      <dgm:t>
        <a:bodyPr/>
        <a:lstStyle/>
        <a:p>
          <a:endParaRPr lang="en-US"/>
        </a:p>
      </dgm:t>
    </dgm:pt>
    <dgm:pt modelId="{4B645644-7DDD-4A39-BEC7-340648EEE9F6}" type="pres">
      <dgm:prSet presAssocID="{45DC0F8E-7489-415B-95A5-BEF394557B27}" presName="sibTrans" presStyleLbl="sibTrans2D1" presStyleIdx="0" presStyleCnt="3"/>
      <dgm:spPr/>
      <dgm:t>
        <a:bodyPr/>
        <a:lstStyle/>
        <a:p>
          <a:endParaRPr lang="en-US"/>
        </a:p>
      </dgm:t>
    </dgm:pt>
    <dgm:pt modelId="{8A14E06F-5244-468B-80A1-356647DA9B79}" type="pres">
      <dgm:prSet presAssocID="{45DC0F8E-7489-415B-95A5-BEF394557B27}" presName="connectorText" presStyleLbl="sibTrans2D1" presStyleIdx="0" presStyleCnt="3"/>
      <dgm:spPr/>
      <dgm:t>
        <a:bodyPr/>
        <a:lstStyle/>
        <a:p>
          <a:endParaRPr lang="en-US"/>
        </a:p>
      </dgm:t>
    </dgm:pt>
    <dgm:pt modelId="{ABAD1154-2556-4C64-91B4-534EAE1558EC}" type="pres">
      <dgm:prSet presAssocID="{7787CD3F-2F4B-4C0F-B433-4777116799B0}" presName="node" presStyleLbl="node1" presStyleIdx="1" presStyleCnt="3" custRadScaleRad="78233" custRadScaleInc="-73691">
        <dgm:presLayoutVars>
          <dgm:bulletEnabled val="1"/>
        </dgm:presLayoutVars>
      </dgm:prSet>
      <dgm:spPr/>
      <dgm:t>
        <a:bodyPr/>
        <a:lstStyle/>
        <a:p>
          <a:endParaRPr lang="en-US"/>
        </a:p>
      </dgm:t>
    </dgm:pt>
    <dgm:pt modelId="{4C5D35FD-9F78-4ED7-9DFF-ADD9F53CF598}" type="pres">
      <dgm:prSet presAssocID="{77CBD33A-F195-4E2B-BE99-19D1F78562A9}" presName="sibTrans" presStyleLbl="sibTrans2D1" presStyleIdx="1" presStyleCnt="3"/>
      <dgm:spPr/>
      <dgm:t>
        <a:bodyPr/>
        <a:lstStyle/>
        <a:p>
          <a:endParaRPr lang="en-US"/>
        </a:p>
      </dgm:t>
    </dgm:pt>
    <dgm:pt modelId="{B6D1543A-F69B-4ED4-9203-4FBFA360FD31}" type="pres">
      <dgm:prSet presAssocID="{77CBD33A-F195-4E2B-BE99-19D1F78562A9}" presName="connectorText" presStyleLbl="sibTrans2D1" presStyleIdx="1" presStyleCnt="3"/>
      <dgm:spPr/>
      <dgm:t>
        <a:bodyPr/>
        <a:lstStyle/>
        <a:p>
          <a:endParaRPr lang="en-US"/>
        </a:p>
      </dgm:t>
    </dgm:pt>
    <dgm:pt modelId="{66E780BB-4811-4D58-9E2A-2193740C7D10}" type="pres">
      <dgm:prSet presAssocID="{244EEB87-78E1-4E51-8BDD-9661B0B61DAF}" presName="node" presStyleLbl="node1" presStyleIdx="2" presStyleCnt="3" custRadScaleRad="112046" custRadScaleInc="-170995">
        <dgm:presLayoutVars>
          <dgm:bulletEnabled val="1"/>
        </dgm:presLayoutVars>
      </dgm:prSet>
      <dgm:spPr/>
      <dgm:t>
        <a:bodyPr/>
        <a:lstStyle/>
        <a:p>
          <a:endParaRPr lang="en-US"/>
        </a:p>
      </dgm:t>
    </dgm:pt>
    <dgm:pt modelId="{7C78EE20-FAD1-4FE2-93D9-3C65597A0DC8}" type="pres">
      <dgm:prSet presAssocID="{21CC026B-A260-40C5-AA08-305506945F61}" presName="sibTrans" presStyleLbl="sibTrans2D1" presStyleIdx="2" presStyleCnt="3" custFlipVert="1" custFlipHor="1" custScaleX="11448" custScaleY="16663" custLinFactY="100000" custLinFactNeighborX="508" custLinFactNeighborY="167176"/>
      <dgm:spPr>
        <a:prstGeom prst="rect">
          <a:avLst/>
        </a:prstGeom>
      </dgm:spPr>
      <dgm:t>
        <a:bodyPr/>
        <a:lstStyle/>
        <a:p>
          <a:endParaRPr lang="en-US"/>
        </a:p>
      </dgm:t>
    </dgm:pt>
    <dgm:pt modelId="{764F5A5D-3450-44C4-91CC-B5A1001B2353}" type="pres">
      <dgm:prSet presAssocID="{21CC026B-A260-40C5-AA08-305506945F61}" presName="connectorText" presStyleLbl="sibTrans2D1" presStyleIdx="2" presStyleCnt="3"/>
      <dgm:spPr/>
      <dgm:t>
        <a:bodyPr/>
        <a:lstStyle/>
        <a:p>
          <a:endParaRPr lang="en-US"/>
        </a:p>
      </dgm:t>
    </dgm:pt>
  </dgm:ptLst>
  <dgm:cxnLst>
    <dgm:cxn modelId="{99D9B87E-7834-42F7-B649-22629DC9A545}" srcId="{96CF0B57-4C46-419E-8173-E7567E478333}" destId="{7787CD3F-2F4B-4C0F-B433-4777116799B0}" srcOrd="1" destOrd="0" parTransId="{A8F713B5-D80E-4376-BC49-2EA16BE7BDFA}" sibTransId="{77CBD33A-F195-4E2B-BE99-19D1F78562A9}"/>
    <dgm:cxn modelId="{D40AC64E-FD21-4973-8480-0F131240CFD5}" srcId="{96CF0B57-4C46-419E-8173-E7567E478333}" destId="{244EEB87-78E1-4E51-8BDD-9661B0B61DAF}" srcOrd="2" destOrd="0" parTransId="{28D0B97C-077F-4B86-BA56-D9425A60716E}" sibTransId="{21CC026B-A260-40C5-AA08-305506945F61}"/>
    <dgm:cxn modelId="{1BA6F005-F47C-4039-8D4F-CA3C2C27933D}" type="presOf" srcId="{77CBD33A-F195-4E2B-BE99-19D1F78562A9}" destId="{B6D1543A-F69B-4ED4-9203-4FBFA360FD31}" srcOrd="1" destOrd="0" presId="urn:microsoft.com/office/officeart/2005/8/layout/cycle7"/>
    <dgm:cxn modelId="{4BD55AEA-D36E-49AC-AEA7-E082545A6235}" type="presOf" srcId="{77CBD33A-F195-4E2B-BE99-19D1F78562A9}" destId="{4C5D35FD-9F78-4ED7-9DFF-ADD9F53CF598}" srcOrd="0" destOrd="0" presId="urn:microsoft.com/office/officeart/2005/8/layout/cycle7"/>
    <dgm:cxn modelId="{683FBE2A-58B7-4D73-A77B-6C56A389C182}" type="presOf" srcId="{21CC026B-A260-40C5-AA08-305506945F61}" destId="{7C78EE20-FAD1-4FE2-93D9-3C65597A0DC8}" srcOrd="0" destOrd="0" presId="urn:microsoft.com/office/officeart/2005/8/layout/cycle7"/>
    <dgm:cxn modelId="{EEAAD39F-A82E-4869-9F08-FCA1587F7CA3}" type="presOf" srcId="{45DC0F8E-7489-415B-95A5-BEF394557B27}" destId="{8A14E06F-5244-468B-80A1-356647DA9B79}" srcOrd="1" destOrd="0" presId="urn:microsoft.com/office/officeart/2005/8/layout/cycle7"/>
    <dgm:cxn modelId="{60389BF3-2CA4-4212-A84C-19AA712AEAAE}" type="presOf" srcId="{96CF0B57-4C46-419E-8173-E7567E478333}" destId="{3EA098B8-77FE-44E2-91C7-DEAACB8F3B1C}" srcOrd="0" destOrd="0" presId="urn:microsoft.com/office/officeart/2005/8/layout/cycle7"/>
    <dgm:cxn modelId="{99AE9912-9D0A-45D4-838D-496EAD6CC3B5}" type="presOf" srcId="{45DC0F8E-7489-415B-95A5-BEF394557B27}" destId="{4B645644-7DDD-4A39-BEC7-340648EEE9F6}" srcOrd="0" destOrd="0" presId="urn:microsoft.com/office/officeart/2005/8/layout/cycle7"/>
    <dgm:cxn modelId="{84AE02BE-2A45-47E8-A3F8-A94A47EF380D}" type="presOf" srcId="{C32F4D4B-BE81-4737-8A97-27A7DEA77ABB}" destId="{EC705516-359F-4B68-AC0A-D93D19EC12ED}" srcOrd="0" destOrd="0" presId="urn:microsoft.com/office/officeart/2005/8/layout/cycle7"/>
    <dgm:cxn modelId="{C7E9A2C8-1D09-482A-AEAC-68329398463A}" srcId="{96CF0B57-4C46-419E-8173-E7567E478333}" destId="{C32F4D4B-BE81-4737-8A97-27A7DEA77ABB}" srcOrd="0" destOrd="0" parTransId="{82E60AAA-47CF-44AA-BE6C-7EA7AA49C50A}" sibTransId="{45DC0F8E-7489-415B-95A5-BEF394557B27}"/>
    <dgm:cxn modelId="{42EF4413-D00C-4D62-883E-9743B1EA64EF}" type="presOf" srcId="{7787CD3F-2F4B-4C0F-B433-4777116799B0}" destId="{ABAD1154-2556-4C64-91B4-534EAE1558EC}" srcOrd="0" destOrd="0" presId="urn:microsoft.com/office/officeart/2005/8/layout/cycle7"/>
    <dgm:cxn modelId="{D2137FBC-CA3E-4BFD-A5BE-44E4B808A732}" type="presOf" srcId="{21CC026B-A260-40C5-AA08-305506945F61}" destId="{764F5A5D-3450-44C4-91CC-B5A1001B2353}" srcOrd="1" destOrd="0" presId="urn:microsoft.com/office/officeart/2005/8/layout/cycle7"/>
    <dgm:cxn modelId="{36A6BBA1-9648-4895-96A3-3D6520B32B24}" type="presOf" srcId="{244EEB87-78E1-4E51-8BDD-9661B0B61DAF}" destId="{66E780BB-4811-4D58-9E2A-2193740C7D10}" srcOrd="0" destOrd="0" presId="urn:microsoft.com/office/officeart/2005/8/layout/cycle7"/>
    <dgm:cxn modelId="{CDD2E4FB-63D1-41BE-A73E-47137B42DAA6}" type="presParOf" srcId="{3EA098B8-77FE-44E2-91C7-DEAACB8F3B1C}" destId="{EC705516-359F-4B68-AC0A-D93D19EC12ED}" srcOrd="0" destOrd="0" presId="urn:microsoft.com/office/officeart/2005/8/layout/cycle7"/>
    <dgm:cxn modelId="{2A9A739A-DC2F-42CC-A846-678CFB65D098}" type="presParOf" srcId="{3EA098B8-77FE-44E2-91C7-DEAACB8F3B1C}" destId="{4B645644-7DDD-4A39-BEC7-340648EEE9F6}" srcOrd="1" destOrd="0" presId="urn:microsoft.com/office/officeart/2005/8/layout/cycle7"/>
    <dgm:cxn modelId="{89F807D6-2770-4B91-9EF3-8082E56D22A5}" type="presParOf" srcId="{4B645644-7DDD-4A39-BEC7-340648EEE9F6}" destId="{8A14E06F-5244-468B-80A1-356647DA9B79}" srcOrd="0" destOrd="0" presId="urn:microsoft.com/office/officeart/2005/8/layout/cycle7"/>
    <dgm:cxn modelId="{4897E18F-06F0-440C-A667-9E8E57016A24}" type="presParOf" srcId="{3EA098B8-77FE-44E2-91C7-DEAACB8F3B1C}" destId="{ABAD1154-2556-4C64-91B4-534EAE1558EC}" srcOrd="2" destOrd="0" presId="urn:microsoft.com/office/officeart/2005/8/layout/cycle7"/>
    <dgm:cxn modelId="{FA4BE999-B47B-48E0-A269-22D75C719F23}" type="presParOf" srcId="{3EA098B8-77FE-44E2-91C7-DEAACB8F3B1C}" destId="{4C5D35FD-9F78-4ED7-9DFF-ADD9F53CF598}" srcOrd="3" destOrd="0" presId="urn:microsoft.com/office/officeart/2005/8/layout/cycle7"/>
    <dgm:cxn modelId="{0965F8F2-481F-47A1-B3DD-93274F058E83}" type="presParOf" srcId="{4C5D35FD-9F78-4ED7-9DFF-ADD9F53CF598}" destId="{B6D1543A-F69B-4ED4-9203-4FBFA360FD31}" srcOrd="0" destOrd="0" presId="urn:microsoft.com/office/officeart/2005/8/layout/cycle7"/>
    <dgm:cxn modelId="{F8054BEC-0A75-4169-B8A6-E9513A080E6F}" type="presParOf" srcId="{3EA098B8-77FE-44E2-91C7-DEAACB8F3B1C}" destId="{66E780BB-4811-4D58-9E2A-2193740C7D10}" srcOrd="4" destOrd="0" presId="urn:microsoft.com/office/officeart/2005/8/layout/cycle7"/>
    <dgm:cxn modelId="{0E9E2DF8-8C4D-4C19-96D5-903F185DE730}" type="presParOf" srcId="{3EA098B8-77FE-44E2-91C7-DEAACB8F3B1C}" destId="{7C78EE20-FAD1-4FE2-93D9-3C65597A0DC8}" srcOrd="5" destOrd="0" presId="urn:microsoft.com/office/officeart/2005/8/layout/cycle7"/>
    <dgm:cxn modelId="{86741079-16C4-4971-A3E4-EA0545E86B38}" type="presParOf" srcId="{7C78EE20-FAD1-4FE2-93D9-3C65597A0DC8}" destId="{764F5A5D-3450-44C4-91CC-B5A1001B2353}" srcOrd="0" destOrd="0" presId="urn:microsoft.com/office/officeart/2005/8/layout/cycle7"/>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8A5C7D1-40FF-41BF-B3DC-97070DB3145F}">
      <dsp:nvSpPr>
        <dsp:cNvPr id="0" name=""/>
        <dsp:cNvSpPr/>
      </dsp:nvSpPr>
      <dsp:spPr>
        <a:xfrm>
          <a:off x="257190" y="0"/>
          <a:ext cx="3048000" cy="3048000"/>
        </a:xfrm>
        <a:prstGeom prst="diamond">
          <a:avLst/>
        </a:prstGeom>
        <a:gradFill rotWithShape="1">
          <a:gsLst>
            <a:gs pos="0">
              <a:schemeClr val="accent1">
                <a:tint val="73000"/>
                <a:satMod val="150000"/>
              </a:schemeClr>
            </a:gs>
            <a:gs pos="25000">
              <a:schemeClr val="accent1">
                <a:tint val="96000"/>
                <a:shade val="80000"/>
                <a:satMod val="105000"/>
              </a:schemeClr>
            </a:gs>
            <a:gs pos="38000">
              <a:schemeClr val="accent1">
                <a:tint val="96000"/>
                <a:shade val="59000"/>
                <a:satMod val="120000"/>
              </a:schemeClr>
            </a:gs>
            <a:gs pos="55000">
              <a:schemeClr val="accent1">
                <a:shade val="57000"/>
                <a:satMod val="120000"/>
              </a:schemeClr>
            </a:gs>
            <a:gs pos="80000">
              <a:schemeClr val="accent1">
                <a:shade val="56000"/>
                <a:satMod val="145000"/>
              </a:schemeClr>
            </a:gs>
            <a:gs pos="88000">
              <a:schemeClr val="accent1">
                <a:shade val="63000"/>
                <a:satMod val="160000"/>
              </a:schemeClr>
            </a:gs>
            <a:gs pos="100000">
              <a:schemeClr val="accent1">
                <a:tint val="99555"/>
                <a:satMod val="155000"/>
              </a:schemeClr>
            </a:gs>
          </a:gsLst>
          <a:lin ang="5400000" scaled="1"/>
        </a:gradFill>
        <a:ln>
          <a:noFill/>
        </a:ln>
        <a:effectLst>
          <a:glow rad="76200">
            <a:schemeClr val="accent1">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accent1">
              <a:shade val="30000"/>
              <a:satMod val="200000"/>
            </a:schemeClr>
          </a:contourClr>
        </a:sp3d>
      </dsp:spPr>
      <dsp:style>
        <a:lnRef idx="0">
          <a:schemeClr val="accent1"/>
        </a:lnRef>
        <a:fillRef idx="3">
          <a:schemeClr val="accent1"/>
        </a:fillRef>
        <a:effectRef idx="3">
          <a:schemeClr val="accent1"/>
        </a:effectRef>
        <a:fontRef idx="minor">
          <a:schemeClr val="lt1"/>
        </a:fontRef>
      </dsp:style>
    </dsp:sp>
    <dsp:sp modelId="{4BC22394-6562-4774-B6AB-3C604DD2A9BB}">
      <dsp:nvSpPr>
        <dsp:cNvPr id="0" name=""/>
        <dsp:cNvSpPr/>
      </dsp:nvSpPr>
      <dsp:spPr>
        <a:xfrm>
          <a:off x="518159" y="289560"/>
          <a:ext cx="1188720" cy="1188720"/>
        </a:xfrm>
        <a:prstGeom prst="roundRect">
          <a:avLst/>
        </a:prstGeom>
        <a:gradFill rotWithShape="1">
          <a:gsLst>
            <a:gs pos="0">
              <a:schemeClr val="accent1">
                <a:tint val="1000"/>
              </a:schemeClr>
            </a:gs>
            <a:gs pos="68000">
              <a:schemeClr val="accent1">
                <a:tint val="77000"/>
              </a:schemeClr>
            </a:gs>
            <a:gs pos="81000">
              <a:schemeClr val="accent1">
                <a:tint val="79000"/>
              </a:schemeClr>
            </a:gs>
            <a:gs pos="86000">
              <a:schemeClr val="accent1">
                <a:tint val="73000"/>
              </a:schemeClr>
            </a:gs>
            <a:gs pos="100000">
              <a:schemeClr val="accent1">
                <a:tint val="35000"/>
              </a:schemeClr>
            </a:gs>
          </a:gsLst>
          <a:lin ang="5400000" scaled="1"/>
        </a:gradFill>
        <a:ln w="9525" cap="flat" cmpd="sng" algn="ctr">
          <a:solidFill>
            <a:schemeClr val="accent1">
              <a:shade val="60000"/>
              <a:satMod val="300000"/>
            </a:schemeClr>
          </a:solidFill>
          <a:prstDash val="solid"/>
        </a:ln>
        <a:effectLst>
          <a:glow rad="63500">
            <a:schemeClr val="accent1">
              <a:tint val="30000"/>
              <a:shade val="95000"/>
              <a:satMod val="300000"/>
              <a:alpha val="50000"/>
            </a:schemeClr>
          </a:glow>
        </a:effectLst>
      </dsp:spPr>
      <dsp:style>
        <a:lnRef idx="1">
          <a:schemeClr val="accent1"/>
        </a:lnRef>
        <a:fillRef idx="2">
          <a:schemeClr val="accent1"/>
        </a:fillRef>
        <a:effectRef idx="1">
          <a:schemeClr val="accent1"/>
        </a:effectRef>
        <a:fontRef idx="minor">
          <a:schemeClr val="dk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t>Developer Productivity</a:t>
          </a:r>
          <a:endParaRPr lang="en-US" sz="1300" kern="1200" dirty="0"/>
        </a:p>
      </dsp:txBody>
      <dsp:txXfrm>
        <a:off x="518159" y="289560"/>
        <a:ext cx="1188720" cy="1188720"/>
      </dsp:txXfrm>
    </dsp:sp>
    <dsp:sp modelId="{BF2A6551-E5C6-4822-82ED-B3ABE9084271}">
      <dsp:nvSpPr>
        <dsp:cNvPr id="0" name=""/>
        <dsp:cNvSpPr/>
      </dsp:nvSpPr>
      <dsp:spPr>
        <a:xfrm>
          <a:off x="1798320" y="289560"/>
          <a:ext cx="1188720" cy="1188720"/>
        </a:xfrm>
        <a:prstGeom prst="roundRect">
          <a:avLst/>
        </a:prstGeom>
        <a:gradFill rotWithShape="1">
          <a:gsLst>
            <a:gs pos="0">
              <a:schemeClr val="accent1">
                <a:tint val="1000"/>
              </a:schemeClr>
            </a:gs>
            <a:gs pos="68000">
              <a:schemeClr val="accent1">
                <a:tint val="77000"/>
              </a:schemeClr>
            </a:gs>
            <a:gs pos="81000">
              <a:schemeClr val="accent1">
                <a:tint val="79000"/>
              </a:schemeClr>
            </a:gs>
            <a:gs pos="86000">
              <a:schemeClr val="accent1">
                <a:tint val="73000"/>
              </a:schemeClr>
            </a:gs>
            <a:gs pos="100000">
              <a:schemeClr val="accent1">
                <a:tint val="35000"/>
              </a:schemeClr>
            </a:gs>
          </a:gsLst>
          <a:lin ang="5400000" scaled="1"/>
        </a:gradFill>
        <a:ln w="9525" cap="flat" cmpd="sng" algn="ctr">
          <a:solidFill>
            <a:schemeClr val="accent1">
              <a:shade val="60000"/>
              <a:satMod val="300000"/>
            </a:schemeClr>
          </a:solidFill>
          <a:prstDash val="solid"/>
        </a:ln>
        <a:effectLst>
          <a:glow rad="63500">
            <a:schemeClr val="accent1">
              <a:tint val="30000"/>
              <a:shade val="95000"/>
              <a:satMod val="300000"/>
              <a:alpha val="50000"/>
            </a:schemeClr>
          </a:glow>
        </a:effectLst>
      </dsp:spPr>
      <dsp:style>
        <a:lnRef idx="1">
          <a:schemeClr val="accent1"/>
        </a:lnRef>
        <a:fillRef idx="2">
          <a:schemeClr val="accent1"/>
        </a:fillRef>
        <a:effectRef idx="1">
          <a:schemeClr val="accent1"/>
        </a:effectRef>
        <a:fontRef idx="minor">
          <a:schemeClr val="dk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t>Automated* Testing</a:t>
          </a:r>
          <a:endParaRPr lang="en-US" sz="1300" kern="1200" dirty="0"/>
        </a:p>
      </dsp:txBody>
      <dsp:txXfrm>
        <a:off x="1798320" y="289560"/>
        <a:ext cx="1188720" cy="1188720"/>
      </dsp:txXfrm>
    </dsp:sp>
    <dsp:sp modelId="{C0908E7C-7376-409D-9A5E-834617A73BE4}">
      <dsp:nvSpPr>
        <dsp:cNvPr id="0" name=""/>
        <dsp:cNvSpPr/>
      </dsp:nvSpPr>
      <dsp:spPr>
        <a:xfrm>
          <a:off x="518159" y="1569720"/>
          <a:ext cx="1188720" cy="1188720"/>
        </a:xfrm>
        <a:prstGeom prst="roundRect">
          <a:avLst/>
        </a:prstGeom>
        <a:gradFill rotWithShape="1">
          <a:gsLst>
            <a:gs pos="0">
              <a:schemeClr val="accent1">
                <a:tint val="1000"/>
              </a:schemeClr>
            </a:gs>
            <a:gs pos="68000">
              <a:schemeClr val="accent1">
                <a:tint val="77000"/>
              </a:schemeClr>
            </a:gs>
            <a:gs pos="81000">
              <a:schemeClr val="accent1">
                <a:tint val="79000"/>
              </a:schemeClr>
            </a:gs>
            <a:gs pos="86000">
              <a:schemeClr val="accent1">
                <a:tint val="73000"/>
              </a:schemeClr>
            </a:gs>
            <a:gs pos="100000">
              <a:schemeClr val="accent1">
                <a:tint val="35000"/>
              </a:schemeClr>
            </a:gs>
          </a:gsLst>
          <a:lin ang="5400000" scaled="1"/>
        </a:gradFill>
        <a:ln w="9525" cap="flat" cmpd="sng" algn="ctr">
          <a:solidFill>
            <a:schemeClr val="accent1">
              <a:shade val="60000"/>
              <a:satMod val="300000"/>
            </a:schemeClr>
          </a:solidFill>
          <a:prstDash val="solid"/>
        </a:ln>
        <a:effectLst>
          <a:glow rad="63500">
            <a:schemeClr val="accent1">
              <a:tint val="30000"/>
              <a:shade val="95000"/>
              <a:satMod val="300000"/>
              <a:alpha val="50000"/>
            </a:schemeClr>
          </a:glow>
        </a:effectLst>
      </dsp:spPr>
      <dsp:style>
        <a:lnRef idx="1">
          <a:schemeClr val="accent1"/>
        </a:lnRef>
        <a:fillRef idx="2">
          <a:schemeClr val="accent1"/>
        </a:fillRef>
        <a:effectRef idx="1">
          <a:schemeClr val="accent1"/>
        </a:effectRef>
        <a:fontRef idx="minor">
          <a:schemeClr val="dk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t>Web Content Management</a:t>
          </a:r>
          <a:endParaRPr lang="en-US" sz="1300" kern="1200" dirty="0"/>
        </a:p>
      </dsp:txBody>
      <dsp:txXfrm>
        <a:off x="518159" y="1569720"/>
        <a:ext cx="1188720" cy="1188720"/>
      </dsp:txXfrm>
    </dsp:sp>
    <dsp:sp modelId="{1E82152D-B808-42E7-A1D7-DB94444A9873}">
      <dsp:nvSpPr>
        <dsp:cNvPr id="0" name=""/>
        <dsp:cNvSpPr/>
      </dsp:nvSpPr>
      <dsp:spPr>
        <a:xfrm>
          <a:off x="1798320" y="1569720"/>
          <a:ext cx="1188720" cy="1188720"/>
        </a:xfrm>
        <a:prstGeom prst="roundRect">
          <a:avLst/>
        </a:prstGeom>
        <a:gradFill rotWithShape="1">
          <a:gsLst>
            <a:gs pos="0">
              <a:schemeClr val="accent1">
                <a:tint val="1000"/>
              </a:schemeClr>
            </a:gs>
            <a:gs pos="68000">
              <a:schemeClr val="accent1">
                <a:tint val="77000"/>
              </a:schemeClr>
            </a:gs>
            <a:gs pos="81000">
              <a:schemeClr val="accent1">
                <a:tint val="79000"/>
              </a:schemeClr>
            </a:gs>
            <a:gs pos="86000">
              <a:schemeClr val="accent1">
                <a:tint val="73000"/>
              </a:schemeClr>
            </a:gs>
            <a:gs pos="100000">
              <a:schemeClr val="accent1">
                <a:tint val="35000"/>
              </a:schemeClr>
            </a:gs>
          </a:gsLst>
          <a:lin ang="5400000" scaled="1"/>
        </a:gradFill>
        <a:ln w="9525" cap="flat" cmpd="sng" algn="ctr">
          <a:solidFill>
            <a:schemeClr val="accent1">
              <a:shade val="60000"/>
              <a:satMod val="300000"/>
            </a:schemeClr>
          </a:solidFill>
          <a:prstDash val="solid"/>
        </a:ln>
        <a:effectLst>
          <a:glow rad="63500">
            <a:schemeClr val="accent1">
              <a:tint val="30000"/>
              <a:shade val="95000"/>
              <a:satMod val="300000"/>
              <a:alpha val="50000"/>
            </a:schemeClr>
          </a:glow>
        </a:effectLst>
      </dsp:spPr>
      <dsp:style>
        <a:lnRef idx="1">
          <a:schemeClr val="accent1"/>
        </a:lnRef>
        <a:fillRef idx="2">
          <a:schemeClr val="accent1"/>
        </a:fillRef>
        <a:effectRef idx="1">
          <a:schemeClr val="accent1"/>
        </a:effectRef>
        <a:fontRef idx="minor">
          <a:schemeClr val="dk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t>Team Productivity</a:t>
          </a:r>
          <a:endParaRPr lang="en-US" sz="1300" kern="1200" dirty="0"/>
        </a:p>
      </dsp:txBody>
      <dsp:txXfrm>
        <a:off x="1798320" y="1569720"/>
        <a:ext cx="1188720" cy="1188720"/>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C705516-359F-4B68-AC0A-D93D19EC12ED}">
      <dsp:nvSpPr>
        <dsp:cNvPr id="0" name=""/>
        <dsp:cNvSpPr/>
      </dsp:nvSpPr>
      <dsp:spPr>
        <a:xfrm>
          <a:off x="2514585" y="483953"/>
          <a:ext cx="1622896" cy="811448"/>
        </a:xfrm>
        <a:prstGeom prst="roundRect">
          <a:avLst>
            <a:gd name="adj" fmla="val 10000"/>
          </a:avLst>
        </a:prstGeom>
        <a:gradFill rotWithShape="0">
          <a:gsLst>
            <a:gs pos="0">
              <a:schemeClr val="accent1">
                <a:hueOff val="0"/>
                <a:satOff val="0"/>
                <a:lumOff val="0"/>
                <a:alphaOff val="0"/>
                <a:tint val="1000"/>
              </a:schemeClr>
            </a:gs>
            <a:gs pos="68000">
              <a:schemeClr val="accent1">
                <a:hueOff val="0"/>
                <a:satOff val="0"/>
                <a:lumOff val="0"/>
                <a:alphaOff val="0"/>
                <a:tint val="77000"/>
              </a:schemeClr>
            </a:gs>
            <a:gs pos="81000">
              <a:schemeClr val="accent1">
                <a:hueOff val="0"/>
                <a:satOff val="0"/>
                <a:lumOff val="0"/>
                <a:alphaOff val="0"/>
                <a:tint val="79000"/>
              </a:schemeClr>
            </a:gs>
            <a:gs pos="86000">
              <a:schemeClr val="accent1">
                <a:hueOff val="0"/>
                <a:satOff val="0"/>
                <a:lumOff val="0"/>
                <a:alphaOff val="0"/>
                <a:tint val="73000"/>
              </a:schemeClr>
            </a:gs>
            <a:gs pos="100000">
              <a:schemeClr val="accent1">
                <a:hueOff val="0"/>
                <a:satOff val="0"/>
                <a:lumOff val="0"/>
                <a:alphaOff val="0"/>
                <a:tint val="35000"/>
              </a:schemeClr>
            </a:gs>
          </a:gsLst>
          <a:lin ang="5400000" scaled="1"/>
        </a:gradFill>
        <a:ln>
          <a:noFill/>
        </a:ln>
        <a:effectLst>
          <a:glow rad="63500">
            <a:schemeClr val="accent1">
              <a:hueOff val="0"/>
              <a:satOff val="0"/>
              <a:lumOff val="0"/>
              <a:alphaOff val="0"/>
              <a:tint val="30000"/>
              <a:shade val="95000"/>
              <a:satMod val="300000"/>
              <a:alpha val="50000"/>
            </a:schemeClr>
          </a:glo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kern="1200" dirty="0" smtClean="0"/>
            <a:t>Model</a:t>
          </a:r>
          <a:endParaRPr lang="en-US" sz="2200" kern="1200" dirty="0"/>
        </a:p>
      </dsp:txBody>
      <dsp:txXfrm>
        <a:off x="2514585" y="483953"/>
        <a:ext cx="1622896" cy="811448"/>
      </dsp:txXfrm>
    </dsp:sp>
    <dsp:sp modelId="{4B645644-7DDD-4A39-BEC7-340648EEE9F6}">
      <dsp:nvSpPr>
        <dsp:cNvPr id="0" name=""/>
        <dsp:cNvSpPr/>
      </dsp:nvSpPr>
      <dsp:spPr>
        <a:xfrm rot="5399938">
          <a:off x="3021253" y="1547775"/>
          <a:ext cx="609588" cy="284006"/>
        </a:xfrm>
        <a:prstGeom prst="leftRightArrow">
          <a:avLst>
            <a:gd name="adj1" fmla="val 60000"/>
            <a:gd name="adj2" fmla="val 50000"/>
          </a:avLst>
        </a:prstGeom>
        <a:gradFill rotWithShape="0">
          <a:gsLst>
            <a:gs pos="0">
              <a:schemeClr val="accent1">
                <a:tint val="60000"/>
                <a:hueOff val="0"/>
                <a:satOff val="0"/>
                <a:lumOff val="0"/>
                <a:alphaOff val="0"/>
                <a:tint val="1000"/>
              </a:schemeClr>
            </a:gs>
            <a:gs pos="68000">
              <a:schemeClr val="accent1">
                <a:tint val="60000"/>
                <a:hueOff val="0"/>
                <a:satOff val="0"/>
                <a:lumOff val="0"/>
                <a:alphaOff val="0"/>
                <a:tint val="77000"/>
              </a:schemeClr>
            </a:gs>
            <a:gs pos="81000">
              <a:schemeClr val="accent1">
                <a:tint val="60000"/>
                <a:hueOff val="0"/>
                <a:satOff val="0"/>
                <a:lumOff val="0"/>
                <a:alphaOff val="0"/>
                <a:tint val="79000"/>
              </a:schemeClr>
            </a:gs>
            <a:gs pos="86000">
              <a:schemeClr val="accent1">
                <a:tint val="60000"/>
                <a:hueOff val="0"/>
                <a:satOff val="0"/>
                <a:lumOff val="0"/>
                <a:alphaOff val="0"/>
                <a:tint val="73000"/>
              </a:schemeClr>
            </a:gs>
            <a:gs pos="100000">
              <a:schemeClr val="accent1">
                <a:tint val="60000"/>
                <a:hueOff val="0"/>
                <a:satOff val="0"/>
                <a:lumOff val="0"/>
                <a:alphaOff val="0"/>
                <a:tint val="35000"/>
              </a:schemeClr>
            </a:gs>
          </a:gsLst>
          <a:lin ang="5400000" scaled="1"/>
        </a:gradFill>
        <a:ln>
          <a:noFill/>
        </a:ln>
        <a:effectLst>
          <a:glow rad="63500">
            <a:schemeClr val="accent1">
              <a:tint val="60000"/>
              <a:hueOff val="0"/>
              <a:satOff val="0"/>
              <a:lumOff val="0"/>
              <a:alphaOff val="0"/>
              <a:tint val="30000"/>
              <a:shade val="95000"/>
              <a:satMod val="300000"/>
              <a:alpha val="50000"/>
            </a:schemeClr>
          </a:glo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en-US" sz="1200" kern="1200"/>
        </a:p>
      </dsp:txBody>
      <dsp:txXfrm rot="5399938">
        <a:off x="3021253" y="1547775"/>
        <a:ext cx="609588" cy="284006"/>
      </dsp:txXfrm>
    </dsp:sp>
    <dsp:sp modelId="{ABAD1154-2556-4C64-91B4-534EAE1558EC}">
      <dsp:nvSpPr>
        <dsp:cNvPr id="0" name=""/>
        <dsp:cNvSpPr/>
      </dsp:nvSpPr>
      <dsp:spPr>
        <a:xfrm>
          <a:off x="2514614" y="2084155"/>
          <a:ext cx="1622896" cy="811448"/>
        </a:xfrm>
        <a:prstGeom prst="roundRect">
          <a:avLst>
            <a:gd name="adj" fmla="val 10000"/>
          </a:avLst>
        </a:prstGeom>
        <a:gradFill rotWithShape="0">
          <a:gsLst>
            <a:gs pos="0">
              <a:schemeClr val="accent1">
                <a:hueOff val="0"/>
                <a:satOff val="0"/>
                <a:lumOff val="0"/>
                <a:alphaOff val="0"/>
                <a:tint val="1000"/>
              </a:schemeClr>
            </a:gs>
            <a:gs pos="68000">
              <a:schemeClr val="accent1">
                <a:hueOff val="0"/>
                <a:satOff val="0"/>
                <a:lumOff val="0"/>
                <a:alphaOff val="0"/>
                <a:tint val="77000"/>
              </a:schemeClr>
            </a:gs>
            <a:gs pos="81000">
              <a:schemeClr val="accent1">
                <a:hueOff val="0"/>
                <a:satOff val="0"/>
                <a:lumOff val="0"/>
                <a:alphaOff val="0"/>
                <a:tint val="79000"/>
              </a:schemeClr>
            </a:gs>
            <a:gs pos="86000">
              <a:schemeClr val="accent1">
                <a:hueOff val="0"/>
                <a:satOff val="0"/>
                <a:lumOff val="0"/>
                <a:alphaOff val="0"/>
                <a:tint val="73000"/>
              </a:schemeClr>
            </a:gs>
            <a:gs pos="100000">
              <a:schemeClr val="accent1">
                <a:hueOff val="0"/>
                <a:satOff val="0"/>
                <a:lumOff val="0"/>
                <a:alphaOff val="0"/>
                <a:tint val="35000"/>
              </a:schemeClr>
            </a:gs>
          </a:gsLst>
          <a:lin ang="5400000" scaled="1"/>
        </a:gradFill>
        <a:ln>
          <a:noFill/>
        </a:ln>
        <a:effectLst>
          <a:glow rad="63500">
            <a:schemeClr val="accent1">
              <a:hueOff val="0"/>
              <a:satOff val="0"/>
              <a:lumOff val="0"/>
              <a:alphaOff val="0"/>
              <a:tint val="30000"/>
              <a:shade val="95000"/>
              <a:satMod val="300000"/>
              <a:alpha val="50000"/>
            </a:schemeClr>
          </a:glo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kern="1200" dirty="0" smtClean="0"/>
            <a:t>ViewModel</a:t>
          </a:r>
          <a:endParaRPr lang="en-US" sz="2200" kern="1200" dirty="0"/>
        </a:p>
      </dsp:txBody>
      <dsp:txXfrm>
        <a:off x="2514614" y="2084155"/>
        <a:ext cx="1622896" cy="811448"/>
      </dsp:txXfrm>
    </dsp:sp>
    <dsp:sp modelId="{4C5D35FD-9F78-4ED7-9DFF-ADD9F53CF598}">
      <dsp:nvSpPr>
        <dsp:cNvPr id="0" name=""/>
        <dsp:cNvSpPr/>
      </dsp:nvSpPr>
      <dsp:spPr>
        <a:xfrm rot="5400027">
          <a:off x="3021261" y="3134593"/>
          <a:ext cx="609588" cy="284006"/>
        </a:xfrm>
        <a:prstGeom prst="leftRightArrow">
          <a:avLst>
            <a:gd name="adj1" fmla="val 60000"/>
            <a:gd name="adj2" fmla="val 50000"/>
          </a:avLst>
        </a:prstGeom>
        <a:gradFill rotWithShape="0">
          <a:gsLst>
            <a:gs pos="0">
              <a:schemeClr val="accent1">
                <a:tint val="60000"/>
                <a:hueOff val="0"/>
                <a:satOff val="0"/>
                <a:lumOff val="0"/>
                <a:alphaOff val="0"/>
                <a:tint val="1000"/>
              </a:schemeClr>
            </a:gs>
            <a:gs pos="68000">
              <a:schemeClr val="accent1">
                <a:tint val="60000"/>
                <a:hueOff val="0"/>
                <a:satOff val="0"/>
                <a:lumOff val="0"/>
                <a:alphaOff val="0"/>
                <a:tint val="77000"/>
              </a:schemeClr>
            </a:gs>
            <a:gs pos="81000">
              <a:schemeClr val="accent1">
                <a:tint val="60000"/>
                <a:hueOff val="0"/>
                <a:satOff val="0"/>
                <a:lumOff val="0"/>
                <a:alphaOff val="0"/>
                <a:tint val="79000"/>
              </a:schemeClr>
            </a:gs>
            <a:gs pos="86000">
              <a:schemeClr val="accent1">
                <a:tint val="60000"/>
                <a:hueOff val="0"/>
                <a:satOff val="0"/>
                <a:lumOff val="0"/>
                <a:alphaOff val="0"/>
                <a:tint val="73000"/>
              </a:schemeClr>
            </a:gs>
            <a:gs pos="100000">
              <a:schemeClr val="accent1">
                <a:tint val="60000"/>
                <a:hueOff val="0"/>
                <a:satOff val="0"/>
                <a:lumOff val="0"/>
                <a:alphaOff val="0"/>
                <a:tint val="35000"/>
              </a:schemeClr>
            </a:gs>
          </a:gsLst>
          <a:lin ang="5400000" scaled="1"/>
        </a:gradFill>
        <a:ln>
          <a:noFill/>
        </a:ln>
        <a:effectLst>
          <a:glow rad="63500">
            <a:schemeClr val="accent1">
              <a:tint val="60000"/>
              <a:hueOff val="0"/>
              <a:satOff val="0"/>
              <a:lumOff val="0"/>
              <a:alphaOff val="0"/>
              <a:tint val="30000"/>
              <a:shade val="95000"/>
              <a:satMod val="300000"/>
              <a:alpha val="50000"/>
            </a:schemeClr>
          </a:glo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en-US" sz="1200" kern="1200"/>
        </a:p>
      </dsp:txBody>
      <dsp:txXfrm rot="5400027">
        <a:off x="3021261" y="3134593"/>
        <a:ext cx="609588" cy="284006"/>
      </dsp:txXfrm>
    </dsp:sp>
    <dsp:sp modelId="{66E780BB-4811-4D58-9E2A-2193740C7D10}">
      <dsp:nvSpPr>
        <dsp:cNvPr id="0" name=""/>
        <dsp:cNvSpPr/>
      </dsp:nvSpPr>
      <dsp:spPr>
        <a:xfrm>
          <a:off x="2514601" y="3657589"/>
          <a:ext cx="1622896" cy="811448"/>
        </a:xfrm>
        <a:prstGeom prst="roundRect">
          <a:avLst>
            <a:gd name="adj" fmla="val 10000"/>
          </a:avLst>
        </a:prstGeom>
        <a:gradFill rotWithShape="0">
          <a:gsLst>
            <a:gs pos="0">
              <a:schemeClr val="accent1">
                <a:hueOff val="0"/>
                <a:satOff val="0"/>
                <a:lumOff val="0"/>
                <a:alphaOff val="0"/>
                <a:tint val="1000"/>
              </a:schemeClr>
            </a:gs>
            <a:gs pos="68000">
              <a:schemeClr val="accent1">
                <a:hueOff val="0"/>
                <a:satOff val="0"/>
                <a:lumOff val="0"/>
                <a:alphaOff val="0"/>
                <a:tint val="77000"/>
              </a:schemeClr>
            </a:gs>
            <a:gs pos="81000">
              <a:schemeClr val="accent1">
                <a:hueOff val="0"/>
                <a:satOff val="0"/>
                <a:lumOff val="0"/>
                <a:alphaOff val="0"/>
                <a:tint val="79000"/>
              </a:schemeClr>
            </a:gs>
            <a:gs pos="86000">
              <a:schemeClr val="accent1">
                <a:hueOff val="0"/>
                <a:satOff val="0"/>
                <a:lumOff val="0"/>
                <a:alphaOff val="0"/>
                <a:tint val="73000"/>
              </a:schemeClr>
            </a:gs>
            <a:gs pos="100000">
              <a:schemeClr val="accent1">
                <a:hueOff val="0"/>
                <a:satOff val="0"/>
                <a:lumOff val="0"/>
                <a:alphaOff val="0"/>
                <a:tint val="35000"/>
              </a:schemeClr>
            </a:gs>
          </a:gsLst>
          <a:lin ang="5400000" scaled="1"/>
        </a:gradFill>
        <a:ln>
          <a:noFill/>
        </a:ln>
        <a:effectLst>
          <a:glow rad="63500">
            <a:schemeClr val="accent1">
              <a:hueOff val="0"/>
              <a:satOff val="0"/>
              <a:lumOff val="0"/>
              <a:alphaOff val="0"/>
              <a:tint val="30000"/>
              <a:shade val="95000"/>
              <a:satMod val="300000"/>
              <a:alpha val="50000"/>
            </a:schemeClr>
          </a:glo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kern="1200" dirty="0" smtClean="0"/>
            <a:t>View</a:t>
          </a:r>
          <a:endParaRPr lang="en-US" sz="2200" kern="1200" dirty="0"/>
        </a:p>
      </dsp:txBody>
      <dsp:txXfrm>
        <a:off x="2514601" y="3657589"/>
        <a:ext cx="1622896" cy="811448"/>
      </dsp:txXfrm>
    </dsp:sp>
    <dsp:sp modelId="{7C78EE20-FAD1-4FE2-93D9-3C65597A0DC8}">
      <dsp:nvSpPr>
        <dsp:cNvPr id="0" name=""/>
        <dsp:cNvSpPr/>
      </dsp:nvSpPr>
      <dsp:spPr>
        <a:xfrm rot="16199982" flipH="1" flipV="1">
          <a:off x="3294245" y="3211631"/>
          <a:ext cx="69785" cy="47324"/>
        </a:xfrm>
        <a:prstGeom prst="rect">
          <a:avLst/>
        </a:prstGeom>
        <a:gradFill rotWithShape="0">
          <a:gsLst>
            <a:gs pos="0">
              <a:schemeClr val="accent1">
                <a:tint val="60000"/>
                <a:hueOff val="0"/>
                <a:satOff val="0"/>
                <a:lumOff val="0"/>
                <a:alphaOff val="0"/>
                <a:tint val="1000"/>
              </a:schemeClr>
            </a:gs>
            <a:gs pos="68000">
              <a:schemeClr val="accent1">
                <a:tint val="60000"/>
                <a:hueOff val="0"/>
                <a:satOff val="0"/>
                <a:lumOff val="0"/>
                <a:alphaOff val="0"/>
                <a:tint val="77000"/>
              </a:schemeClr>
            </a:gs>
            <a:gs pos="81000">
              <a:schemeClr val="accent1">
                <a:tint val="60000"/>
                <a:hueOff val="0"/>
                <a:satOff val="0"/>
                <a:lumOff val="0"/>
                <a:alphaOff val="0"/>
                <a:tint val="79000"/>
              </a:schemeClr>
            </a:gs>
            <a:gs pos="86000">
              <a:schemeClr val="accent1">
                <a:tint val="60000"/>
                <a:hueOff val="0"/>
                <a:satOff val="0"/>
                <a:lumOff val="0"/>
                <a:alphaOff val="0"/>
                <a:tint val="73000"/>
              </a:schemeClr>
            </a:gs>
            <a:gs pos="100000">
              <a:schemeClr val="accent1">
                <a:tint val="60000"/>
                <a:hueOff val="0"/>
                <a:satOff val="0"/>
                <a:lumOff val="0"/>
                <a:alphaOff val="0"/>
                <a:tint val="35000"/>
              </a:schemeClr>
            </a:gs>
          </a:gsLst>
          <a:lin ang="5400000" scaled="1"/>
        </a:gradFill>
        <a:ln>
          <a:noFill/>
        </a:ln>
        <a:effectLst>
          <a:glow rad="63500">
            <a:schemeClr val="accent1">
              <a:tint val="60000"/>
              <a:hueOff val="0"/>
              <a:satOff val="0"/>
              <a:lumOff val="0"/>
              <a:alphaOff val="0"/>
              <a:tint val="30000"/>
              <a:shade val="95000"/>
              <a:satMod val="300000"/>
              <a:alpha val="50000"/>
            </a:schemeClr>
          </a:glow>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222250">
            <a:lnSpc>
              <a:spcPct val="90000"/>
            </a:lnSpc>
            <a:spcBef>
              <a:spcPct val="0"/>
            </a:spcBef>
            <a:spcAft>
              <a:spcPct val="35000"/>
            </a:spcAft>
          </a:pPr>
          <a:endParaRPr lang="en-US" sz="500" kern="1200"/>
        </a:p>
      </dsp:txBody>
      <dsp:txXfrm rot="16199982" flipH="1" flipV="1">
        <a:off x="3294245" y="3211631"/>
        <a:ext cx="69785" cy="47324"/>
      </dsp:txXfrm>
    </dsp:sp>
  </dsp:spTree>
</dsp:drawing>
</file>

<file path=ppt/diagrams/layout1.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AAFD8C2-44BB-454A-96BF-2F7DAB51157D}" type="datetimeFigureOut">
              <a:rPr lang="en-US" smtClean="0"/>
              <a:pPr/>
              <a:t>9/21/2010</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E541727-B8FB-4CB6-9ADE-3AE0019C3CA4}"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r>
              <a:rPr lang="en-US" b="1" dirty="0" smtClean="0"/>
              <a:t>Silverlight Development Best Practices</a:t>
            </a:r>
            <a:r>
              <a:rPr lang="en-US" dirty="0" smtClean="0"/>
              <a:t/>
            </a:r>
            <a:br>
              <a:rPr lang="en-US" dirty="0" smtClean="0"/>
            </a:br>
            <a:r>
              <a:rPr lang="en-US" dirty="0" smtClean="0"/>
              <a:t>In this session, we will explore best practices of development with Silverlight.  This will include a look at the current toolset (VS2010/Blend) as well as the different options for architecture and data access (to MVVM or not to MVVM, WCF RIA Services or not, etc.), as well as how you can structure your application for intelligent reuse of styles and resources, making it easier to design a large-scale application with a unified look and feel.</a:t>
            </a:r>
            <a:endParaRPr lang="en-US" dirty="0"/>
          </a:p>
        </p:txBody>
      </p:sp>
      <p:sp>
        <p:nvSpPr>
          <p:cNvPr id="4" name="Slide Number Placeholder 3"/>
          <p:cNvSpPr>
            <a:spLocks noGrp="1"/>
          </p:cNvSpPr>
          <p:nvPr>
            <p:ph type="sldNum" sz="quarter" idx="10"/>
          </p:nvPr>
        </p:nvSpPr>
        <p:spPr/>
        <p:txBody>
          <a:bodyPr/>
          <a:lstStyle/>
          <a:p>
            <a:fld id="{FE541727-B8FB-4CB6-9ADE-3AE0019C3CA4}"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541727-B8FB-4CB6-9ADE-3AE0019C3CA4}"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541727-B8FB-4CB6-9ADE-3AE0019C3CA4}"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541727-B8FB-4CB6-9ADE-3AE0019C3CA4}" type="slidenum">
              <a:rPr lang="en-US" smtClean="0"/>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3564094"/>
            <a:ext cx="9144000" cy="158472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6" y="0"/>
            <a:ext cx="3038475" cy="51435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2503170"/>
            <a:ext cx="6480048" cy="172593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158609"/>
            <a:ext cx="6480048" cy="131445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75B7551E-42BD-49D3-B344-FA330B1A1F8B}" type="datetimeFigureOut">
              <a:rPr lang="en-US" smtClean="0"/>
              <a:pPr/>
              <a:t>9/21/2010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246EAF89-6710-4DB0-B4E3-5B97B555DA5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5B7551E-42BD-49D3-B344-FA330B1A1F8B}" type="datetimeFigureOut">
              <a:rPr lang="en-US" smtClean="0"/>
              <a:pPr/>
              <a:t>9/21/2010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6EAF89-6710-4DB0-B4E3-5B97B555DA5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05979"/>
            <a:ext cx="6019800" cy="438864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5B7551E-42BD-49D3-B344-FA330B1A1F8B}" type="datetimeFigureOut">
              <a:rPr lang="en-US" smtClean="0"/>
              <a:pPr/>
              <a:t>9/21/2010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6EAF89-6710-4DB0-B4E3-5B97B555DA5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5B7551E-42BD-49D3-B344-FA330B1A1F8B}" type="datetimeFigureOut">
              <a:rPr lang="en-US" smtClean="0"/>
              <a:pPr/>
              <a:t>9/21/2010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6EAF89-6710-4DB0-B4E3-5B97B555DA5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3564094"/>
            <a:ext cx="9144000" cy="158472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6" y="0"/>
            <a:ext cx="3038475" cy="51435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2687878"/>
            <a:ext cx="6629400" cy="1369772"/>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1864350"/>
            <a:ext cx="6629400" cy="800016"/>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5B7551E-42BD-49D3-B344-FA330B1A1F8B}" type="datetimeFigureOut">
              <a:rPr lang="en-US" smtClean="0"/>
              <a:pPr/>
              <a:t>9/21/2010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6EAF89-6710-4DB0-B4E3-5B97B555DA5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7467600" cy="85725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200151"/>
            <a:ext cx="3657600" cy="3394472"/>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200151"/>
            <a:ext cx="3657600" cy="3394472"/>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5B7551E-42BD-49D3-B344-FA330B1A1F8B}" type="datetimeFigureOut">
              <a:rPr lang="en-US" smtClean="0"/>
              <a:pPr/>
              <a:t>9/21/2010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6EAF89-6710-4DB0-B4E3-5B97B555DA5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4788"/>
            <a:ext cx="8229600" cy="85725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4114800"/>
            <a:ext cx="4040188" cy="62865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4114800"/>
            <a:ext cx="4041775" cy="62865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137685"/>
            <a:ext cx="4040188" cy="2956322"/>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6" y="1137685"/>
            <a:ext cx="4041775" cy="2956322"/>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5B7551E-42BD-49D3-B344-FA330B1A1F8B}" type="datetimeFigureOut">
              <a:rPr lang="en-US" smtClean="0"/>
              <a:pPr/>
              <a:t>9/21/2010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46EAF89-6710-4DB0-B4E3-5B97B555DA5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05740"/>
            <a:ext cx="7470648" cy="85725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75B7551E-42BD-49D3-B344-FA330B1A1F8B}" type="datetimeFigureOut">
              <a:rPr lang="en-US" smtClean="0"/>
              <a:pPr/>
              <a:t>9/21/2010</a:t>
            </a:fld>
            <a:endParaRPr lang="en-US"/>
          </a:p>
        </p:txBody>
      </p:sp>
      <p:sp>
        <p:nvSpPr>
          <p:cNvPr id="8" name="Slide Number Placeholder 7"/>
          <p:cNvSpPr>
            <a:spLocks noGrp="1"/>
          </p:cNvSpPr>
          <p:nvPr>
            <p:ph type="sldNum" sz="quarter" idx="11"/>
          </p:nvPr>
        </p:nvSpPr>
        <p:spPr/>
        <p:txBody>
          <a:bodyPr/>
          <a:lstStyle/>
          <a:p>
            <a:fld id="{246EAF89-6710-4DB0-B4E3-5B97B555DA5D}" type="slidenum">
              <a:rPr lang="en-US" smtClean="0"/>
              <a:pPr/>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B7551E-42BD-49D3-B344-FA330B1A1F8B}" type="datetimeFigureOut">
              <a:rPr lang="en-US" smtClean="0"/>
              <a:pPr/>
              <a:t>9/21/2010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46EAF89-6710-4DB0-B4E3-5B97B555DA5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889146"/>
            <a:ext cx="3200400" cy="547688"/>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60818"/>
            <a:ext cx="2743200" cy="6858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485900"/>
            <a:ext cx="7086600" cy="28575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5B7551E-42BD-49D3-B344-FA330B1A1F8B}" type="datetimeFigureOut">
              <a:rPr lang="en-US" smtClean="0"/>
              <a:pPr/>
              <a:t>9/21/2010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156448" y="4816548"/>
            <a:ext cx="762000" cy="273844"/>
          </a:xfrm>
        </p:spPr>
        <p:txBody>
          <a:bodyPr/>
          <a:lstStyle/>
          <a:p>
            <a:fld id="{246EAF89-6710-4DB0-B4E3-5B97B555DA5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279282"/>
            <a:ext cx="3053868" cy="940356"/>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764930"/>
            <a:ext cx="4114800" cy="30861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249074"/>
            <a:ext cx="3053866" cy="199761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4816548"/>
            <a:ext cx="2133600" cy="273844"/>
          </a:xfrm>
        </p:spPr>
        <p:txBody>
          <a:bodyPr/>
          <a:lstStyle/>
          <a:p>
            <a:fld id="{75B7551E-42BD-49D3-B344-FA330B1A1F8B}" type="datetimeFigureOut">
              <a:rPr lang="en-US" smtClean="0"/>
              <a:pPr/>
              <a:t>9/21/2010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6EAF89-6710-4DB0-B4E3-5B97B555DA5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3564094"/>
            <a:ext cx="9144000" cy="158472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51435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05979"/>
            <a:ext cx="7467600" cy="85725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200151"/>
            <a:ext cx="7467600" cy="339447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4816548"/>
            <a:ext cx="2133600" cy="273844"/>
          </a:xfrm>
          <a:prstGeom prst="rect">
            <a:avLst/>
          </a:prstGeom>
        </p:spPr>
        <p:txBody>
          <a:bodyPr vert="horz" bIns="0" anchor="b"/>
          <a:lstStyle>
            <a:lvl1pPr algn="l" eaLnBrk="1" latinLnBrk="0" hangingPunct="1">
              <a:defRPr kumimoji="0" sz="1000">
                <a:solidFill>
                  <a:schemeClr val="tx2">
                    <a:shade val="50000"/>
                  </a:schemeClr>
                </a:solidFill>
              </a:defRPr>
            </a:lvl1pPr>
          </a:lstStyle>
          <a:p>
            <a:fld id="{75B7551E-42BD-49D3-B344-FA330B1A1F8B}" type="datetimeFigureOut">
              <a:rPr lang="en-US" smtClean="0"/>
              <a:pPr/>
              <a:t>9/21/2010</a:t>
            </a:fld>
            <a:endParaRPr lang="en-US"/>
          </a:p>
        </p:txBody>
      </p:sp>
      <p:sp>
        <p:nvSpPr>
          <p:cNvPr id="22" name="Footer Placeholder 21"/>
          <p:cNvSpPr>
            <a:spLocks noGrp="1"/>
          </p:cNvSpPr>
          <p:nvPr>
            <p:ph type="ftr" sz="quarter" idx="3"/>
          </p:nvPr>
        </p:nvSpPr>
        <p:spPr>
          <a:xfrm>
            <a:off x="3124200" y="4816548"/>
            <a:ext cx="2895600" cy="273844"/>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US"/>
          </a:p>
        </p:txBody>
      </p:sp>
      <p:sp>
        <p:nvSpPr>
          <p:cNvPr id="18" name="Slide Number Placeholder 17"/>
          <p:cNvSpPr>
            <a:spLocks noGrp="1"/>
          </p:cNvSpPr>
          <p:nvPr>
            <p:ph type="sldNum" sz="quarter" idx="4"/>
          </p:nvPr>
        </p:nvSpPr>
        <p:spPr>
          <a:xfrm>
            <a:off x="8153400" y="4816548"/>
            <a:ext cx="762000" cy="273844"/>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246EAF89-6710-4DB0-B4E3-5B97B555DA5D}"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hyperlink" Target="http://www.techdays.ca/"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Layout" Target="../diagrams/layout1.xml"/><Relationship Id="rId7" Type="http://schemas.openxmlformats.org/officeDocument/2006/relationships/image" Target="../media/image5.jpe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 Id="rId9" Type="http://schemas.openxmlformats.org/officeDocument/2006/relationships/image" Target="../media/image6.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Silverlight Development</a:t>
            </a:r>
            <a:br>
              <a:rPr lang="en-US" dirty="0" smtClean="0"/>
            </a:br>
            <a:r>
              <a:rPr lang="en-US" dirty="0" smtClean="0"/>
              <a:t>Best Practices</a:t>
            </a:r>
            <a:endParaRPr lang="en-US" dirty="0"/>
          </a:p>
        </p:txBody>
      </p:sp>
      <p:sp>
        <p:nvSpPr>
          <p:cNvPr id="3" name="Subtitle 2"/>
          <p:cNvSpPr>
            <a:spLocks noGrp="1"/>
          </p:cNvSpPr>
          <p:nvPr>
            <p:ph type="subTitle" idx="1"/>
          </p:nvPr>
        </p:nvSpPr>
        <p:spPr/>
        <p:txBody>
          <a:bodyPr>
            <a:normAutofit/>
          </a:bodyPr>
          <a:lstStyle/>
          <a:p>
            <a:r>
              <a:rPr lang="en-US" dirty="0" smtClean="0"/>
              <a:t>Evan Hutnick</a:t>
            </a:r>
          </a:p>
          <a:p>
            <a:r>
              <a:rPr lang="en-US" dirty="0" smtClean="0"/>
              <a:t>Evan.Hutnick@Telerik.com</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Data Access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Javascript bridge to DOM</a:t>
            </a:r>
          </a:p>
          <a:p>
            <a:r>
              <a:rPr lang="en-US" dirty="0" smtClean="0"/>
              <a:t>Socket Connection</a:t>
            </a:r>
          </a:p>
          <a:p>
            <a:pPr lvl="1"/>
            <a:r>
              <a:rPr lang="en-US" dirty="0" smtClean="0"/>
              <a:t>Proxy generation</a:t>
            </a:r>
          </a:p>
          <a:p>
            <a:pPr lvl="1"/>
            <a:r>
              <a:rPr lang="en-US" dirty="0" smtClean="0"/>
              <a:t>Client-Server contract</a:t>
            </a:r>
          </a:p>
          <a:p>
            <a:r>
              <a:rPr lang="en-US" dirty="0" smtClean="0"/>
              <a:t>WCF Services</a:t>
            </a:r>
          </a:p>
          <a:p>
            <a:pPr lvl="1"/>
            <a:r>
              <a:rPr lang="en-US" dirty="0" smtClean="0"/>
              <a:t>No, not full WCF Services</a:t>
            </a:r>
          </a:p>
          <a:p>
            <a:r>
              <a:rPr lang="en-US" dirty="0" smtClean="0"/>
              <a:t>WCF RIA Services</a:t>
            </a:r>
          </a:p>
          <a:p>
            <a:pPr lvl="1"/>
            <a:r>
              <a:rPr lang="en-US" dirty="0" smtClean="0"/>
              <a:t>Easier client/server interaction</a:t>
            </a:r>
          </a:p>
          <a:p>
            <a:pPr lvl="1"/>
            <a:r>
              <a:rPr lang="en-US" dirty="0" smtClean="0"/>
              <a:t>DomainDataSource</a:t>
            </a:r>
          </a:p>
          <a:p>
            <a:pPr lvl="1"/>
            <a:r>
              <a:rPr lang="en-US" dirty="0" smtClean="0"/>
              <a:t>Validation model built-in</a:t>
            </a:r>
            <a:endParaRPr lang="en-US" dirty="0"/>
          </a:p>
        </p:txBody>
      </p:sp>
      <p:pic>
        <p:nvPicPr>
          <p:cNvPr id="104451" name="Picture 3"/>
          <p:cNvPicPr>
            <a:picLocks noChangeAspect="1" noChangeArrowheads="1"/>
          </p:cNvPicPr>
          <p:nvPr/>
        </p:nvPicPr>
        <p:blipFill>
          <a:blip r:embed="rId2" cstate="print"/>
          <a:srcRect/>
          <a:stretch>
            <a:fillRect/>
          </a:stretch>
        </p:blipFill>
        <p:spPr bwMode="auto">
          <a:xfrm>
            <a:off x="5013159" y="742951"/>
            <a:ext cx="3846678" cy="2438399"/>
          </a:xfrm>
          <a:prstGeom prst="rect">
            <a:avLst/>
          </a:prstGeom>
          <a:noFill/>
          <a:ln w="28575">
            <a:solidFill>
              <a:schemeClr val="accent1"/>
            </a:solidFill>
            <a:miter lim="800000"/>
            <a:headEnd/>
            <a:tailEnd/>
          </a:ln>
          <a:effectLst>
            <a:outerShdw blurRad="50800" dist="38100" dir="2700000" algn="tl" rotWithShape="0">
              <a:prstClr val="black">
                <a:alpha val="40000"/>
              </a:prstClr>
            </a:outerShdw>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Styles and Resources</a:t>
            </a:r>
            <a:endParaRPr lang="en-US" dirty="0"/>
          </a:p>
        </p:txBody>
      </p:sp>
      <p:sp>
        <p:nvSpPr>
          <p:cNvPr id="3" name="Content Placeholder 2"/>
          <p:cNvSpPr>
            <a:spLocks noGrp="1"/>
          </p:cNvSpPr>
          <p:nvPr>
            <p:ph idx="1"/>
          </p:nvPr>
        </p:nvSpPr>
        <p:spPr/>
        <p:txBody>
          <a:bodyPr>
            <a:normAutofit lnSpcReduction="10000"/>
          </a:bodyPr>
          <a:lstStyle/>
          <a:p>
            <a:r>
              <a:rPr lang="en-US" dirty="0" smtClean="0"/>
              <a:t>Where we can store resources</a:t>
            </a:r>
          </a:p>
          <a:p>
            <a:pPr lvl="1"/>
            <a:r>
              <a:rPr lang="en-US" dirty="0" smtClean="0"/>
              <a:t>*</a:t>
            </a:r>
            <a:r>
              <a:rPr lang="en-US" dirty="0" err="1" smtClean="0"/>
              <a:t>Control.Resources</a:t>
            </a:r>
            <a:endParaRPr lang="en-US" dirty="0" smtClean="0"/>
          </a:p>
          <a:p>
            <a:pPr lvl="1"/>
            <a:r>
              <a:rPr lang="en-US" dirty="0" err="1" smtClean="0"/>
              <a:t>UserControl.Resources</a:t>
            </a:r>
            <a:endParaRPr lang="en-US" dirty="0" smtClean="0"/>
          </a:p>
          <a:p>
            <a:pPr lvl="1"/>
            <a:r>
              <a:rPr lang="en-US" dirty="0" err="1" smtClean="0"/>
              <a:t>App.Xaml</a:t>
            </a:r>
            <a:endParaRPr lang="en-US" dirty="0" smtClean="0"/>
          </a:p>
          <a:p>
            <a:pPr lvl="1"/>
            <a:r>
              <a:rPr lang="en-US" dirty="0" smtClean="0"/>
              <a:t>Resource Dictionaries</a:t>
            </a:r>
          </a:p>
          <a:p>
            <a:r>
              <a:rPr lang="en-US" dirty="0" smtClean="0"/>
              <a:t>When to re-use, when not to</a:t>
            </a:r>
          </a:p>
          <a:p>
            <a:r>
              <a:rPr lang="en-US" dirty="0" smtClean="0"/>
              <a:t>Implicit styling</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430" name="Picture 6" descr="http://www.cclco.com/images/architect.png"/>
          <p:cNvPicPr>
            <a:picLocks noChangeAspect="1" noChangeArrowheads="1"/>
          </p:cNvPicPr>
          <p:nvPr/>
        </p:nvPicPr>
        <p:blipFill>
          <a:blip r:embed="rId2" cstate="print"/>
          <a:srcRect/>
          <a:stretch>
            <a:fillRect/>
          </a:stretch>
        </p:blipFill>
        <p:spPr bwMode="auto">
          <a:xfrm>
            <a:off x="7086600" y="514350"/>
            <a:ext cx="1756220" cy="2087563"/>
          </a:xfrm>
          <a:prstGeom prst="rect">
            <a:avLst/>
          </a:prstGeom>
          <a:noFill/>
        </p:spPr>
      </p:pic>
      <p:sp>
        <p:nvSpPr>
          <p:cNvPr id="2" name="Title 1"/>
          <p:cNvSpPr>
            <a:spLocks noGrp="1"/>
          </p:cNvSpPr>
          <p:nvPr>
            <p:ph type="title"/>
          </p:nvPr>
        </p:nvSpPr>
        <p:spPr/>
        <p:txBody>
          <a:bodyPr>
            <a:normAutofit/>
          </a:bodyPr>
          <a:lstStyle/>
          <a:p>
            <a:r>
              <a:rPr lang="en-US" dirty="0" smtClean="0"/>
              <a:t>Project Architecture</a:t>
            </a:r>
            <a:endParaRPr lang="en-US" dirty="0"/>
          </a:p>
        </p:txBody>
      </p:sp>
      <p:sp>
        <p:nvSpPr>
          <p:cNvPr id="3" name="Content Placeholder 2"/>
          <p:cNvSpPr>
            <a:spLocks noGrp="1"/>
          </p:cNvSpPr>
          <p:nvPr>
            <p:ph idx="1"/>
          </p:nvPr>
        </p:nvSpPr>
        <p:spPr>
          <a:xfrm>
            <a:off x="304800" y="1200150"/>
            <a:ext cx="7467600" cy="3394472"/>
          </a:xfrm>
        </p:spPr>
        <p:txBody>
          <a:bodyPr>
            <a:normAutofit fontScale="92500" lnSpcReduction="20000"/>
          </a:bodyPr>
          <a:lstStyle/>
          <a:p>
            <a:r>
              <a:rPr lang="en-US" dirty="0" smtClean="0"/>
              <a:t>Ways to structure your project:</a:t>
            </a:r>
          </a:p>
          <a:p>
            <a:pPr lvl="1"/>
            <a:r>
              <a:rPr lang="en-US" dirty="0" smtClean="0"/>
              <a:t>Single application</a:t>
            </a:r>
          </a:p>
          <a:p>
            <a:pPr lvl="2"/>
            <a:r>
              <a:rPr lang="en-US" dirty="0" smtClean="0"/>
              <a:t>Everything is in one place</a:t>
            </a:r>
          </a:p>
          <a:p>
            <a:pPr lvl="2"/>
            <a:r>
              <a:rPr lang="en-US" dirty="0" smtClean="0"/>
              <a:t>Single </a:t>
            </a:r>
            <a:r>
              <a:rPr lang="en-US" dirty="0" err="1" smtClean="0"/>
              <a:t>App.Xaml</a:t>
            </a:r>
            <a:r>
              <a:rPr lang="en-US" dirty="0" smtClean="0"/>
              <a:t> for application-wide styles*</a:t>
            </a:r>
          </a:p>
          <a:p>
            <a:pPr lvl="2"/>
            <a:r>
              <a:rPr lang="en-US" dirty="0" smtClean="0"/>
              <a:t>Everything references everything else, all you need is the right </a:t>
            </a:r>
            <a:r>
              <a:rPr lang="en-US" dirty="0" err="1" smtClean="0"/>
              <a:t>usings</a:t>
            </a:r>
            <a:r>
              <a:rPr lang="en-US" dirty="0" smtClean="0"/>
              <a:t> / namespace declarations</a:t>
            </a:r>
          </a:p>
          <a:p>
            <a:pPr lvl="1"/>
            <a:r>
              <a:rPr lang="en-US" dirty="0" smtClean="0"/>
              <a:t>Modular application</a:t>
            </a:r>
          </a:p>
          <a:p>
            <a:pPr lvl="2"/>
            <a:r>
              <a:rPr lang="en-US" dirty="0" smtClean="0"/>
              <a:t>Separate ‘modules’ for different sections of the application</a:t>
            </a:r>
          </a:p>
          <a:p>
            <a:pPr lvl="2"/>
            <a:r>
              <a:rPr lang="en-US" dirty="0" smtClean="0"/>
              <a:t>Separation of concerns… under one solution</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Project Architecture (p2)</a:t>
            </a:r>
            <a:endParaRPr lang="en-US" dirty="0"/>
          </a:p>
        </p:txBody>
      </p:sp>
      <p:sp>
        <p:nvSpPr>
          <p:cNvPr id="3" name="Content Placeholder 2"/>
          <p:cNvSpPr>
            <a:spLocks noGrp="1"/>
          </p:cNvSpPr>
          <p:nvPr>
            <p:ph idx="1"/>
          </p:nvPr>
        </p:nvSpPr>
        <p:spPr/>
        <p:txBody>
          <a:bodyPr>
            <a:normAutofit fontScale="92500" lnSpcReduction="10000"/>
          </a:bodyPr>
          <a:lstStyle/>
          <a:p>
            <a:pPr lvl="2"/>
            <a:r>
              <a:rPr lang="en-US" dirty="0" smtClean="0"/>
              <a:t>Still able to reference items from modules</a:t>
            </a:r>
          </a:p>
          <a:p>
            <a:pPr lvl="2"/>
            <a:r>
              <a:rPr lang="en-US" dirty="0" smtClean="0"/>
              <a:t>Semi-loosely coupled</a:t>
            </a:r>
          </a:p>
          <a:p>
            <a:pPr lvl="2"/>
            <a:r>
              <a:rPr lang="en-US" dirty="0" smtClean="0"/>
              <a:t>Reference dictionaries to clean up styling</a:t>
            </a:r>
          </a:p>
          <a:p>
            <a:pPr lvl="1"/>
            <a:r>
              <a:rPr lang="en-US" dirty="0" smtClean="0"/>
              <a:t>MVVM	</a:t>
            </a:r>
          </a:p>
          <a:p>
            <a:pPr lvl="2"/>
            <a:r>
              <a:rPr lang="en-US" dirty="0" smtClean="0"/>
              <a:t>Holy grail of SL/WPF development?</a:t>
            </a:r>
          </a:p>
          <a:p>
            <a:pPr lvl="2"/>
            <a:r>
              <a:rPr lang="en-US" dirty="0" smtClean="0"/>
              <a:t>Very loosely coupled, encourages modular development best practices</a:t>
            </a:r>
          </a:p>
          <a:p>
            <a:pPr lvl="2"/>
            <a:r>
              <a:rPr lang="en-US" dirty="0" smtClean="0"/>
              <a:t>Viewmodel vs. code-behind</a:t>
            </a:r>
          </a:p>
          <a:p>
            <a:pPr lvl="2"/>
            <a:r>
              <a:rPr lang="en-US" dirty="0" smtClean="0"/>
              <a:t>Extra frameworks required</a:t>
            </a:r>
            <a:endParaRPr lang="en-US" dirty="0"/>
          </a:p>
        </p:txBody>
      </p:sp>
      <p:graphicFrame>
        <p:nvGraphicFramePr>
          <p:cNvPr id="4" name="Diagram 3"/>
          <p:cNvGraphicFramePr/>
          <p:nvPr/>
        </p:nvGraphicFramePr>
        <p:xfrm>
          <a:off x="4495800" y="209550"/>
          <a:ext cx="43053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Putting It All Together</a:t>
            </a:r>
            <a:endParaRPr lang="en-US" dirty="0"/>
          </a:p>
        </p:txBody>
      </p:sp>
      <p:sp>
        <p:nvSpPr>
          <p:cNvPr id="3" name="Content Placeholder 2"/>
          <p:cNvSpPr>
            <a:spLocks noGrp="1"/>
          </p:cNvSpPr>
          <p:nvPr>
            <p:ph idx="1"/>
          </p:nvPr>
        </p:nvSpPr>
        <p:spPr/>
        <p:txBody>
          <a:bodyPr/>
          <a:lstStyle/>
          <a:p>
            <a:pPr>
              <a:buNone/>
            </a:pPr>
            <a:r>
              <a:rPr lang="en-US" dirty="0" smtClean="0"/>
              <a:t>Understanding the </a:t>
            </a:r>
            <a:r>
              <a:rPr lang="en-US" dirty="0" smtClean="0">
                <a:solidFill>
                  <a:srgbClr val="FFFF00"/>
                </a:solidFill>
              </a:rPr>
              <a:t>tools</a:t>
            </a:r>
            <a:r>
              <a:rPr lang="en-US" dirty="0" smtClean="0"/>
              <a:t>, the </a:t>
            </a:r>
            <a:r>
              <a:rPr lang="en-US" dirty="0" smtClean="0">
                <a:solidFill>
                  <a:srgbClr val="FFFF00"/>
                </a:solidFill>
              </a:rPr>
              <a:t>framework</a:t>
            </a:r>
            <a:r>
              <a:rPr lang="en-US" dirty="0" smtClean="0"/>
              <a:t>, and the </a:t>
            </a:r>
            <a:r>
              <a:rPr lang="en-US" dirty="0" smtClean="0">
                <a:solidFill>
                  <a:srgbClr val="FFFF00"/>
                </a:solidFill>
              </a:rPr>
              <a:t>development options </a:t>
            </a:r>
            <a:r>
              <a:rPr lang="en-US" dirty="0" smtClean="0"/>
              <a:t>that we have available is what dictates a </a:t>
            </a:r>
          </a:p>
          <a:p>
            <a:pPr>
              <a:buNone/>
            </a:pPr>
            <a:r>
              <a:rPr lang="en-US" dirty="0" smtClean="0"/>
              <a:t>	</a:t>
            </a:r>
            <a:r>
              <a:rPr lang="en-US" dirty="0" smtClean="0">
                <a:solidFill>
                  <a:srgbClr val="00B050"/>
                </a:solidFill>
              </a:rPr>
              <a:t>well defined</a:t>
            </a:r>
            <a:r>
              <a:rPr lang="en-US" dirty="0" smtClean="0"/>
              <a:t>, </a:t>
            </a:r>
            <a:r>
              <a:rPr lang="en-US" dirty="0" smtClean="0">
                <a:solidFill>
                  <a:srgbClr val="00B050"/>
                </a:solidFill>
              </a:rPr>
              <a:t>well developed</a:t>
            </a:r>
            <a:r>
              <a:rPr lang="en-US" dirty="0" smtClean="0"/>
              <a:t>, </a:t>
            </a:r>
          </a:p>
          <a:p>
            <a:pPr>
              <a:buNone/>
            </a:pPr>
            <a:r>
              <a:rPr lang="en-US" dirty="0" smtClean="0"/>
              <a:t>	and </a:t>
            </a:r>
            <a:r>
              <a:rPr lang="en-US" dirty="0" smtClean="0">
                <a:solidFill>
                  <a:srgbClr val="00B050"/>
                </a:solidFill>
              </a:rPr>
              <a:t>maintainable application</a:t>
            </a:r>
            <a:r>
              <a:rPr lang="en-US" dirty="0" smtClean="0"/>
              <a:t>.</a:t>
            </a:r>
            <a:endParaRPr lang="en-US" dirty="0"/>
          </a:p>
        </p:txBody>
      </p:sp>
      <p:pic>
        <p:nvPicPr>
          <p:cNvPr id="100353" name="Picture 1"/>
          <p:cNvPicPr>
            <a:picLocks noChangeAspect="1" noChangeArrowheads="1"/>
          </p:cNvPicPr>
          <p:nvPr/>
        </p:nvPicPr>
        <p:blipFill>
          <a:blip r:embed="rId2" cstate="print"/>
          <a:srcRect/>
          <a:stretch>
            <a:fillRect/>
          </a:stretch>
        </p:blipFill>
        <p:spPr bwMode="auto">
          <a:xfrm>
            <a:off x="6124034" y="2767013"/>
            <a:ext cx="2791366" cy="209073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Wrap-up</a:t>
            </a:r>
            <a:endParaRPr lang="en-US" dirty="0"/>
          </a:p>
        </p:txBody>
      </p:sp>
      <p:sp>
        <p:nvSpPr>
          <p:cNvPr id="3" name="Content Placeholder 2"/>
          <p:cNvSpPr>
            <a:spLocks noGrp="1"/>
          </p:cNvSpPr>
          <p:nvPr>
            <p:ph idx="1"/>
          </p:nvPr>
        </p:nvSpPr>
        <p:spPr>
          <a:xfrm>
            <a:off x="457200" y="1200151"/>
            <a:ext cx="8153400" cy="3394472"/>
          </a:xfrm>
        </p:spPr>
        <p:txBody>
          <a:bodyPr>
            <a:normAutofit fontScale="77500" lnSpcReduction="20000"/>
          </a:bodyPr>
          <a:lstStyle/>
          <a:p>
            <a:r>
              <a:rPr lang="en-US" dirty="0" smtClean="0"/>
              <a:t>Make everything you can re-usable (core object oriented idea here)</a:t>
            </a:r>
          </a:p>
          <a:p>
            <a:r>
              <a:rPr lang="en-US" dirty="0" smtClean="0"/>
              <a:t>Know the benefits of the layout system as well as which panel you need for the job</a:t>
            </a:r>
          </a:p>
          <a:p>
            <a:r>
              <a:rPr lang="en-US" dirty="0" smtClean="0"/>
              <a:t>Make it Blend – your designer will thank you</a:t>
            </a:r>
          </a:p>
          <a:p>
            <a:r>
              <a:rPr lang="en-US" dirty="0" smtClean="0"/>
              <a:t>Understand databinding – your application architecture will thank you</a:t>
            </a:r>
          </a:p>
          <a:p>
            <a:r>
              <a:rPr lang="en-US" dirty="0" smtClean="0"/>
              <a:t>Know when to utilize *</a:t>
            </a:r>
            <a:r>
              <a:rPr lang="en-US" dirty="0" err="1" smtClean="0"/>
              <a:t>Control.Resources</a:t>
            </a:r>
            <a:r>
              <a:rPr lang="en-US" dirty="0" smtClean="0"/>
              <a:t>, </a:t>
            </a:r>
            <a:r>
              <a:rPr lang="en-US" dirty="0" err="1" smtClean="0"/>
              <a:t>App.Xaml</a:t>
            </a:r>
            <a:r>
              <a:rPr lang="en-US" dirty="0" smtClean="0"/>
              <a:t>, and Resource Dictionaries</a:t>
            </a:r>
          </a:p>
          <a:p>
            <a:r>
              <a:rPr lang="en-US" dirty="0" smtClean="0"/>
              <a:t>And then some helpful resources…</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Names to Know</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Pete Brown</a:t>
            </a:r>
          </a:p>
          <a:p>
            <a:r>
              <a:rPr lang="en-US" dirty="0" smtClean="0"/>
              <a:t>John Papa</a:t>
            </a:r>
          </a:p>
          <a:p>
            <a:r>
              <a:rPr lang="en-US" dirty="0" smtClean="0"/>
              <a:t>Gill Cleeren</a:t>
            </a:r>
          </a:p>
          <a:p>
            <a:r>
              <a:rPr lang="en-US" dirty="0" smtClean="0"/>
              <a:t>Laurent Duveau</a:t>
            </a:r>
          </a:p>
          <a:p>
            <a:r>
              <a:rPr lang="en-US" dirty="0" smtClean="0"/>
              <a:t>Shawn Wildermuth</a:t>
            </a:r>
          </a:p>
          <a:p>
            <a:r>
              <a:rPr lang="en-US" dirty="0" err="1" smtClean="0"/>
              <a:t>Wynapse</a:t>
            </a:r>
            <a:r>
              <a:rPr lang="en-US" dirty="0" smtClean="0"/>
              <a:t> (Google it, you’ll find Dave </a:t>
            </a:r>
            <a:r>
              <a:rPr lang="en-US" dirty="0" smtClean="0">
                <a:sym typeface="Wingdings" pitchFamily="2" charset="2"/>
              </a:rPr>
              <a:t>)</a:t>
            </a:r>
          </a:p>
          <a:p>
            <a:r>
              <a:rPr lang="en-US" dirty="0" smtClean="0">
                <a:sym typeface="Wingdings" pitchFamily="2" charset="2"/>
              </a:rPr>
              <a:t>Emil Stoychev (Silverlightshow.net)</a:t>
            </a: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6019800" y="209550"/>
            <a:ext cx="2667000" cy="120015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2" name="Title 1"/>
          <p:cNvSpPr>
            <a:spLocks noGrp="1"/>
          </p:cNvSpPr>
          <p:nvPr>
            <p:ph type="title"/>
          </p:nvPr>
        </p:nvSpPr>
        <p:spPr/>
        <p:txBody>
          <a:bodyPr/>
          <a:lstStyle/>
          <a:p>
            <a:r>
              <a:rPr lang="en-US" dirty="0" err="1" smtClean="0"/>
              <a:t>TechDays</a:t>
            </a:r>
            <a:r>
              <a:rPr lang="en-US" dirty="0" smtClean="0"/>
              <a:t> Canada</a:t>
            </a:r>
            <a:endParaRPr lang="en-US" dirty="0"/>
          </a:p>
        </p:txBody>
      </p:sp>
      <p:sp>
        <p:nvSpPr>
          <p:cNvPr id="3" name="Content Placeholder 2"/>
          <p:cNvSpPr>
            <a:spLocks noGrp="1"/>
          </p:cNvSpPr>
          <p:nvPr>
            <p:ph idx="1"/>
          </p:nvPr>
        </p:nvSpPr>
        <p:spPr>
          <a:xfrm>
            <a:off x="457200" y="1200151"/>
            <a:ext cx="8153400" cy="3394472"/>
          </a:xfrm>
        </p:spPr>
        <p:txBody>
          <a:bodyPr>
            <a:normAutofit fontScale="92500" lnSpcReduction="20000"/>
          </a:bodyPr>
          <a:lstStyle/>
          <a:p>
            <a:r>
              <a:rPr lang="en-US" dirty="0" smtClean="0"/>
              <a:t>Awesome lineup of speakers</a:t>
            </a:r>
          </a:p>
          <a:p>
            <a:pPr lvl="1"/>
            <a:r>
              <a:rPr lang="en-US" dirty="0" smtClean="0"/>
              <a:t>I’ll be in Edmonton, Ottawa, and Calgary </a:t>
            </a:r>
            <a:r>
              <a:rPr lang="en-US" dirty="0" smtClean="0">
                <a:sym typeface="Wingdings" pitchFamily="2" charset="2"/>
              </a:rPr>
              <a:t></a:t>
            </a:r>
          </a:p>
          <a:p>
            <a:r>
              <a:rPr lang="en-US" dirty="0" smtClean="0">
                <a:sym typeface="Wingdings" pitchFamily="2" charset="2"/>
              </a:rPr>
              <a:t>Free TechNet Subscription</a:t>
            </a:r>
          </a:p>
          <a:p>
            <a:r>
              <a:rPr lang="en-US" dirty="0" smtClean="0">
                <a:sym typeface="Wingdings" pitchFamily="2" charset="2"/>
              </a:rPr>
              <a:t>Free Telerik RadControls for Silverlight Developer License</a:t>
            </a:r>
          </a:p>
          <a:p>
            <a:r>
              <a:rPr lang="en-US" dirty="0" smtClean="0">
                <a:sym typeface="Wingdings" pitchFamily="2" charset="2"/>
              </a:rPr>
              <a:t>Early-bird pricing still available for most cities!</a:t>
            </a:r>
          </a:p>
          <a:p>
            <a:pPr>
              <a:buNone/>
            </a:pPr>
            <a:r>
              <a:rPr lang="en-US" dirty="0" smtClean="0">
                <a:sym typeface="Wingdings" pitchFamily="2" charset="2"/>
              </a:rPr>
              <a:t/>
            </a:r>
            <a:br>
              <a:rPr lang="en-US" dirty="0" smtClean="0">
                <a:sym typeface="Wingdings" pitchFamily="2" charset="2"/>
              </a:rPr>
            </a:br>
            <a:r>
              <a:rPr lang="en-US" dirty="0" smtClean="0">
                <a:solidFill>
                  <a:srgbClr val="00B0F0"/>
                </a:solidFill>
                <a:sym typeface="Wingdings" pitchFamily="2" charset="2"/>
              </a:rPr>
              <a:t>http://www.techdays.ca</a:t>
            </a:r>
            <a:endParaRPr lang="en-US" dirty="0">
              <a:solidFill>
                <a:srgbClr val="00B0F0"/>
              </a:solidFill>
            </a:endParaRPr>
          </a:p>
        </p:txBody>
      </p:sp>
      <p:pic>
        <p:nvPicPr>
          <p:cNvPr id="24580" name="Picture 4" descr="Tech•Days 2010 – Microsoft Canada Conferences">
            <a:hlinkClick r:id="rId2"/>
          </p:cNvPr>
          <p:cNvPicPr>
            <a:picLocks noChangeAspect="1" noChangeArrowheads="1"/>
          </p:cNvPicPr>
          <p:nvPr/>
        </p:nvPicPr>
        <p:blipFill>
          <a:blip r:embed="rId3" cstate="print"/>
          <a:srcRect/>
          <a:stretch>
            <a:fillRect/>
          </a:stretch>
        </p:blipFill>
        <p:spPr bwMode="auto">
          <a:xfrm>
            <a:off x="6305550" y="390525"/>
            <a:ext cx="2095500" cy="838200"/>
          </a:xfrm>
          <a:prstGeom prst="rect">
            <a:avLst/>
          </a:prstGeo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9064" y="1962150"/>
            <a:ext cx="8181536" cy="1725930"/>
          </a:xfrm>
        </p:spPr>
        <p:txBody>
          <a:bodyPr/>
          <a:lstStyle/>
          <a:p>
            <a:pPr algn="ctr"/>
            <a:r>
              <a:rPr lang="en-US" dirty="0" smtClean="0"/>
              <a:t>Thanks!</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Session Roadmap</a:t>
            </a:r>
            <a:endParaRPr lang="en-US" dirty="0"/>
          </a:p>
        </p:txBody>
      </p:sp>
      <p:sp>
        <p:nvSpPr>
          <p:cNvPr id="3" name="Content Placeholder 2"/>
          <p:cNvSpPr>
            <a:spLocks noGrp="1"/>
          </p:cNvSpPr>
          <p:nvPr>
            <p:ph idx="1"/>
          </p:nvPr>
        </p:nvSpPr>
        <p:spPr>
          <a:xfrm>
            <a:off x="457200" y="1200150"/>
            <a:ext cx="8229600" cy="3600450"/>
          </a:xfrm>
        </p:spPr>
        <p:txBody>
          <a:bodyPr>
            <a:normAutofit fontScale="77500" lnSpcReduction="20000"/>
          </a:bodyPr>
          <a:lstStyle/>
          <a:p>
            <a:r>
              <a:rPr lang="en-US" dirty="0" smtClean="0"/>
              <a:t>Introduction</a:t>
            </a:r>
          </a:p>
          <a:p>
            <a:r>
              <a:rPr lang="en-US" dirty="0" smtClean="0"/>
              <a:t>Silverlight Foundation</a:t>
            </a:r>
          </a:p>
          <a:p>
            <a:r>
              <a:rPr lang="en-US" dirty="0" smtClean="0"/>
              <a:t>The Tools of Silverlight</a:t>
            </a:r>
          </a:p>
          <a:p>
            <a:r>
              <a:rPr lang="en-US" dirty="0" smtClean="0"/>
              <a:t>Layout</a:t>
            </a:r>
          </a:p>
          <a:p>
            <a:r>
              <a:rPr lang="en-US" dirty="0" smtClean="0"/>
              <a:t>Databinding</a:t>
            </a:r>
          </a:p>
          <a:p>
            <a:r>
              <a:rPr lang="en-US" dirty="0" smtClean="0"/>
              <a:t>Data Access</a:t>
            </a:r>
          </a:p>
          <a:p>
            <a:r>
              <a:rPr lang="en-US" dirty="0" smtClean="0"/>
              <a:t>Styles and Resources</a:t>
            </a:r>
          </a:p>
          <a:p>
            <a:r>
              <a:rPr lang="en-US" dirty="0" smtClean="0"/>
              <a:t>Project Architecture</a:t>
            </a:r>
          </a:p>
          <a:p>
            <a:r>
              <a:rPr lang="en-US" dirty="0" smtClean="0"/>
              <a:t>Putting this all together</a:t>
            </a:r>
          </a:p>
          <a:p>
            <a:r>
              <a:rPr lang="en-US" dirty="0" smtClean="0"/>
              <a:t>Wrap-up</a:t>
            </a:r>
            <a:endParaRPr lang="en-US" dirty="0"/>
          </a:p>
        </p:txBody>
      </p:sp>
      <p:pic>
        <p:nvPicPr>
          <p:cNvPr id="111618" name="Picture 2" descr="http://www.shindigz.com/images/itm_img/zb4s04g.jpg"/>
          <p:cNvPicPr>
            <a:picLocks noChangeAspect="1" noChangeArrowheads="1"/>
          </p:cNvPicPr>
          <p:nvPr/>
        </p:nvPicPr>
        <p:blipFill>
          <a:blip r:embed="rId3" cstate="print"/>
          <a:srcRect/>
          <a:stretch>
            <a:fillRect/>
          </a:stretch>
        </p:blipFill>
        <p:spPr bwMode="auto">
          <a:xfrm>
            <a:off x="5181600" y="1504950"/>
            <a:ext cx="3195682" cy="2667000"/>
          </a:xfrm>
          <a:prstGeom prst="rect">
            <a:avLst/>
          </a:prstGeom>
          <a:noFill/>
          <a:effectLst>
            <a:outerShdw blurRad="50800" dist="38100" dir="2700000" algn="tl" rotWithShape="0">
              <a:prstClr val="black">
                <a:alpha val="40000"/>
              </a:prstClr>
            </a:outerShdw>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Introductions</a:t>
            </a:r>
            <a:endParaRPr lang="en-US" dirty="0"/>
          </a:p>
        </p:txBody>
      </p:sp>
      <p:sp>
        <p:nvSpPr>
          <p:cNvPr id="3" name="Content Placeholder 2"/>
          <p:cNvSpPr>
            <a:spLocks noGrp="1"/>
          </p:cNvSpPr>
          <p:nvPr>
            <p:ph idx="1"/>
          </p:nvPr>
        </p:nvSpPr>
        <p:spPr>
          <a:xfrm>
            <a:off x="457200" y="1123950"/>
            <a:ext cx="7467600" cy="3810000"/>
          </a:xfrm>
        </p:spPr>
        <p:txBody>
          <a:bodyPr>
            <a:normAutofit lnSpcReduction="10000"/>
          </a:bodyPr>
          <a:lstStyle/>
          <a:p>
            <a:pPr>
              <a:defRPr/>
            </a:pPr>
            <a:r>
              <a:rPr lang="en-US" b="1" dirty="0" smtClean="0"/>
              <a:t>Who am I?</a:t>
            </a:r>
          </a:p>
          <a:p>
            <a:pPr lvl="1">
              <a:defRPr/>
            </a:pPr>
            <a:r>
              <a:rPr lang="en-US" dirty="0" smtClean="0"/>
              <a:t>Evan Hutnick</a:t>
            </a:r>
          </a:p>
          <a:p>
            <a:pPr lvl="1">
              <a:defRPr/>
            </a:pPr>
            <a:r>
              <a:rPr lang="en-US" dirty="0" smtClean="0"/>
              <a:t>Developer Evangelist for SL/WPF @ Telerik</a:t>
            </a:r>
          </a:p>
          <a:p>
            <a:pPr lvl="1">
              <a:defRPr/>
            </a:pPr>
            <a:r>
              <a:rPr lang="en-US" dirty="0" smtClean="0"/>
              <a:t>XAML Geek</a:t>
            </a:r>
          </a:p>
          <a:p>
            <a:pPr lvl="2">
              <a:defRPr/>
            </a:pPr>
            <a:r>
              <a:rPr lang="en-US" dirty="0" smtClean="0"/>
              <a:t>WP7 Geek {</a:t>
            </a:r>
            <a:r>
              <a:rPr lang="en-US" dirty="0" err="1" smtClean="0"/>
              <a:t>BasedOn</a:t>
            </a:r>
            <a:r>
              <a:rPr lang="en-US" dirty="0" smtClean="0"/>
              <a:t> </a:t>
            </a:r>
            <a:r>
              <a:rPr lang="en-US" dirty="0" err="1" smtClean="0"/>
              <a:t>XamlGeekStatus</a:t>
            </a:r>
            <a:r>
              <a:rPr lang="en-US" dirty="0" smtClean="0"/>
              <a:t>}</a:t>
            </a:r>
          </a:p>
          <a:p>
            <a:pPr lvl="0">
              <a:buNone/>
              <a:defRPr/>
            </a:pPr>
            <a:endParaRPr lang="en-US" dirty="0" smtClean="0"/>
          </a:p>
          <a:p>
            <a:pPr lvl="0">
              <a:buNone/>
              <a:defRPr/>
            </a:pPr>
            <a:r>
              <a:rPr lang="en-US" dirty="0" smtClean="0"/>
              <a:t/>
            </a:r>
            <a:br>
              <a:rPr lang="en-US" dirty="0" smtClean="0"/>
            </a:br>
            <a:endParaRPr lang="en-US" dirty="0" smtClean="0"/>
          </a:p>
          <a:p>
            <a:pPr lvl="0">
              <a:buNone/>
              <a:defRPr/>
            </a:pPr>
            <a:endParaRPr lang="en-US" dirty="0" smtClean="0"/>
          </a:p>
          <a:p>
            <a:endParaRPr lang="en-US" dirty="0"/>
          </a:p>
        </p:txBody>
      </p:sp>
      <p:sp>
        <p:nvSpPr>
          <p:cNvPr id="4" name="Title 1"/>
          <p:cNvSpPr txBox="1">
            <a:spLocks/>
          </p:cNvSpPr>
          <p:nvPr/>
        </p:nvSpPr>
        <p:spPr>
          <a:xfrm>
            <a:off x="457200" y="205979"/>
            <a:ext cx="7467600" cy="857250"/>
          </a:xfrm>
          <a:prstGeom prst="rect">
            <a:avLst/>
          </a:prstGeom>
        </p:spPr>
        <p:txBody>
          <a:bodyPr vert="horz" lIns="45720" rIns="45720"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sz="4600" b="0" i="0" u="none" strike="noStrike" kern="1200" cap="none" spc="0" normalizeH="0" baseline="0" noProof="0" dirty="0">
              <a:ln>
                <a:noFill/>
              </a:ln>
              <a:solidFill>
                <a:schemeClr val="tx1"/>
              </a:solidFill>
              <a:effectLst/>
              <a:uLnTx/>
              <a:uFillTx/>
              <a:latin typeface="+mj-lt"/>
              <a:ea typeface="+mj-ea"/>
              <a:cs typeface="+mj-cs"/>
            </a:endParaRPr>
          </a:p>
        </p:txBody>
      </p:sp>
      <p:sp>
        <p:nvSpPr>
          <p:cNvPr id="5" name="Content Placeholder 2"/>
          <p:cNvSpPr txBox="1">
            <a:spLocks/>
          </p:cNvSpPr>
          <p:nvPr/>
        </p:nvSpPr>
        <p:spPr>
          <a:xfrm>
            <a:off x="0" y="1333500"/>
            <a:ext cx="8839200" cy="3810000"/>
          </a:xfrm>
          <a:prstGeom prst="rect">
            <a:avLst/>
          </a:prstGeom>
        </p:spPr>
        <p:txBody>
          <a:bodyPr vert="horz">
            <a:normAutofit/>
          </a:bodyPr>
          <a:lstStyle/>
          <a:p>
            <a:pPr marL="420624" marR="0" lvl="0" indent="-384048" algn="l" defTabSz="914400" rtl="0"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en-US" sz="3000" b="0" i="0" u="none" strike="noStrike" kern="1200" cap="none" spc="0" normalizeH="0" baseline="0" noProof="0" dirty="0">
              <a:ln>
                <a:noFill/>
              </a:ln>
              <a:solidFill>
                <a:schemeClr val="tx1"/>
              </a:solidFill>
              <a:effectLst/>
              <a:uLnTx/>
              <a:uFillTx/>
              <a:latin typeface="+mn-lt"/>
              <a:ea typeface="+mn-ea"/>
              <a:cs typeface="+mn-cs"/>
            </a:endParaRPr>
          </a:p>
        </p:txBody>
      </p:sp>
      <p:pic>
        <p:nvPicPr>
          <p:cNvPr id="6" name="Picture 1"/>
          <p:cNvPicPr>
            <a:picLocks noChangeAspect="1" noChangeArrowheads="1"/>
          </p:cNvPicPr>
          <p:nvPr/>
        </p:nvPicPr>
        <p:blipFill>
          <a:blip r:embed="rId2" cstate="print"/>
          <a:srcRect/>
          <a:stretch>
            <a:fillRect/>
          </a:stretch>
        </p:blipFill>
        <p:spPr bwMode="auto">
          <a:xfrm>
            <a:off x="4876800" y="542925"/>
            <a:ext cx="4076700" cy="809625"/>
          </a:xfrm>
          <a:prstGeom prst="roundRect">
            <a:avLst>
              <a:gd name="adj" fmla="val 8594"/>
            </a:avLst>
          </a:prstGeom>
          <a:solidFill>
            <a:srgbClr val="FFFFFF">
              <a:shade val="85000"/>
            </a:srgbClr>
          </a:solidFill>
          <a:ln>
            <a:noFill/>
          </a:ln>
          <a:effectLst/>
        </p:spPr>
      </p:pic>
      <p:pic>
        <p:nvPicPr>
          <p:cNvPr id="7" name="Picture 6" descr="Twitter_256x256.png"/>
          <p:cNvPicPr>
            <a:picLocks noChangeAspect="1"/>
          </p:cNvPicPr>
          <p:nvPr/>
        </p:nvPicPr>
        <p:blipFill>
          <a:blip r:embed="rId3" cstate="print"/>
          <a:stretch>
            <a:fillRect/>
          </a:stretch>
        </p:blipFill>
        <p:spPr>
          <a:xfrm>
            <a:off x="839436" y="3562350"/>
            <a:ext cx="457200" cy="457200"/>
          </a:xfrm>
          <a:prstGeom prst="rect">
            <a:avLst/>
          </a:prstGeom>
        </p:spPr>
      </p:pic>
      <p:pic>
        <p:nvPicPr>
          <p:cNvPr id="8" name="Picture 7" descr="bloglogo.png"/>
          <p:cNvPicPr>
            <a:picLocks noChangeAspect="1"/>
          </p:cNvPicPr>
          <p:nvPr/>
        </p:nvPicPr>
        <p:blipFill>
          <a:blip r:embed="rId4" cstate="print"/>
          <a:stretch>
            <a:fillRect/>
          </a:stretch>
        </p:blipFill>
        <p:spPr>
          <a:xfrm>
            <a:off x="838200" y="4088055"/>
            <a:ext cx="459672" cy="457200"/>
          </a:xfrm>
          <a:prstGeom prst="rect">
            <a:avLst/>
          </a:prstGeom>
        </p:spPr>
      </p:pic>
      <p:sp>
        <p:nvSpPr>
          <p:cNvPr id="9" name="TextBox 8"/>
          <p:cNvSpPr txBox="1"/>
          <p:nvPr/>
        </p:nvSpPr>
        <p:spPr>
          <a:xfrm>
            <a:off x="1371600" y="3590895"/>
            <a:ext cx="2971800" cy="400110"/>
          </a:xfrm>
          <a:prstGeom prst="rect">
            <a:avLst/>
          </a:prstGeom>
          <a:noFill/>
        </p:spPr>
        <p:txBody>
          <a:bodyPr wrap="square" rtlCol="0">
            <a:spAutoFit/>
          </a:bodyPr>
          <a:lstStyle/>
          <a:p>
            <a:r>
              <a:rPr lang="en-US" sz="2000" dirty="0" smtClean="0">
                <a:solidFill>
                  <a:srgbClr val="00B0F0"/>
                </a:solidFill>
              </a:rPr>
              <a:t>@</a:t>
            </a:r>
            <a:r>
              <a:rPr lang="en-US" sz="2000" dirty="0" err="1" smtClean="0">
                <a:solidFill>
                  <a:srgbClr val="00B0F0"/>
                </a:solidFill>
              </a:rPr>
              <a:t>EvanHutnick</a:t>
            </a:r>
            <a:endParaRPr lang="en-US" sz="2000" dirty="0">
              <a:solidFill>
                <a:srgbClr val="00B0F0"/>
              </a:solidFill>
            </a:endParaRPr>
          </a:p>
        </p:txBody>
      </p:sp>
      <p:sp>
        <p:nvSpPr>
          <p:cNvPr id="10" name="TextBox 9"/>
          <p:cNvSpPr txBox="1"/>
          <p:nvPr/>
        </p:nvSpPr>
        <p:spPr>
          <a:xfrm>
            <a:off x="1371600" y="4116600"/>
            <a:ext cx="4267200" cy="400110"/>
          </a:xfrm>
          <a:prstGeom prst="rect">
            <a:avLst/>
          </a:prstGeom>
          <a:noFill/>
        </p:spPr>
        <p:txBody>
          <a:bodyPr wrap="square" rtlCol="0">
            <a:spAutoFit/>
          </a:bodyPr>
          <a:lstStyle/>
          <a:p>
            <a:r>
              <a:rPr lang="en-US" sz="2000" dirty="0" smtClean="0">
                <a:solidFill>
                  <a:srgbClr val="00B0F0"/>
                </a:solidFill>
              </a:rPr>
              <a:t>http://blogs.telerik.com/evanhutnick</a:t>
            </a:r>
            <a:endParaRPr lang="en-US" sz="2000" dirty="0">
              <a:solidFill>
                <a:srgbClr val="00B0F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Introductions</a:t>
            </a:r>
            <a:endParaRPr lang="en-US" dirty="0"/>
          </a:p>
        </p:txBody>
      </p:sp>
      <p:sp>
        <p:nvSpPr>
          <p:cNvPr id="3" name="Content Placeholder 2"/>
          <p:cNvSpPr>
            <a:spLocks noGrp="1"/>
          </p:cNvSpPr>
          <p:nvPr>
            <p:ph idx="1"/>
          </p:nvPr>
        </p:nvSpPr>
        <p:spPr>
          <a:xfrm>
            <a:off x="228600" y="1200151"/>
            <a:ext cx="7696200" cy="3394472"/>
          </a:xfrm>
        </p:spPr>
        <p:txBody>
          <a:bodyPr/>
          <a:lstStyle/>
          <a:p>
            <a:r>
              <a:rPr lang="en-US" dirty="0" smtClean="0"/>
              <a:t>Telerik</a:t>
            </a:r>
          </a:p>
          <a:p>
            <a:pPr lvl="1"/>
            <a:r>
              <a:rPr lang="en-US" dirty="0" smtClean="0"/>
              <a:t>Started in 2002 with 1 control</a:t>
            </a:r>
          </a:p>
          <a:p>
            <a:pPr lvl="1"/>
            <a:r>
              <a:rPr lang="en-US" dirty="0" smtClean="0"/>
              <a:t>Began with UI, now a </a:t>
            </a:r>
            <a:r>
              <a:rPr lang="en-US" dirty="0" err="1" smtClean="0"/>
              <a:t>.Net</a:t>
            </a:r>
            <a:r>
              <a:rPr lang="en-US" dirty="0" smtClean="0"/>
              <a:t/>
            </a:r>
            <a:br>
              <a:rPr lang="en-US" dirty="0" smtClean="0"/>
            </a:br>
            <a:r>
              <a:rPr lang="en-US" dirty="0" smtClean="0"/>
              <a:t>‘Toolbox’ vendor</a:t>
            </a:r>
          </a:p>
          <a:p>
            <a:pPr lvl="1"/>
            <a:r>
              <a:rPr lang="en-US" dirty="0" smtClean="0"/>
              <a:t>Providing tools for end-to-end</a:t>
            </a:r>
            <a:br>
              <a:rPr lang="en-US" dirty="0" smtClean="0"/>
            </a:br>
            <a:r>
              <a:rPr lang="en-US" dirty="0" smtClean="0"/>
              <a:t>development of projects</a:t>
            </a:r>
          </a:p>
          <a:p>
            <a:pPr lvl="1"/>
            <a:endParaRPr lang="en-US" dirty="0"/>
          </a:p>
        </p:txBody>
      </p:sp>
      <p:graphicFrame>
        <p:nvGraphicFramePr>
          <p:cNvPr id="5" name="Diagram 4"/>
          <p:cNvGraphicFramePr/>
          <p:nvPr/>
        </p:nvGraphicFramePr>
        <p:xfrm>
          <a:off x="5457825" y="1885950"/>
          <a:ext cx="3505200" cy="304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descr="telerikLogo-web-450x180px.jpg"/>
          <p:cNvPicPr>
            <a:picLocks noChangeAspect="1"/>
          </p:cNvPicPr>
          <p:nvPr/>
        </p:nvPicPr>
        <p:blipFill>
          <a:blip r:embed="rId7" cstate="print"/>
          <a:stretch>
            <a:fillRect/>
          </a:stretch>
        </p:blipFill>
        <p:spPr>
          <a:xfrm>
            <a:off x="5495925" y="285750"/>
            <a:ext cx="3429000" cy="1371600"/>
          </a:xfrm>
          <a:prstGeom prst="roundRect">
            <a:avLst>
              <a:gd name="adj" fmla="val 8594"/>
            </a:avLst>
          </a:prstGeom>
          <a:solidFill>
            <a:srgbClr val="FFFFFF">
              <a:shade val="85000"/>
            </a:srgbClr>
          </a:solidFill>
          <a:ln w="12700">
            <a:solidFill>
              <a:schemeClr val="accent1"/>
            </a:solidFill>
          </a:ln>
          <a:effectLst>
            <a:glow rad="101600">
              <a:schemeClr val="accent2">
                <a:satMod val="175000"/>
                <a:alpha val="40000"/>
              </a:schemeClr>
            </a:glow>
          </a:effectLst>
        </p:spPr>
      </p:pic>
      <p:pic>
        <p:nvPicPr>
          <p:cNvPr id="7" name="Picture 6" descr="Twitter_256x256.png"/>
          <p:cNvPicPr>
            <a:picLocks noChangeAspect="1"/>
          </p:cNvPicPr>
          <p:nvPr/>
        </p:nvPicPr>
        <p:blipFill>
          <a:blip r:embed="rId8" cstate="print"/>
          <a:stretch>
            <a:fillRect/>
          </a:stretch>
        </p:blipFill>
        <p:spPr>
          <a:xfrm>
            <a:off x="609600" y="4034939"/>
            <a:ext cx="457200" cy="457200"/>
          </a:xfrm>
          <a:prstGeom prst="rect">
            <a:avLst/>
          </a:prstGeom>
        </p:spPr>
      </p:pic>
      <p:pic>
        <p:nvPicPr>
          <p:cNvPr id="23554" name="Picture 2" descr="http://www.textually.org/tv/archives/2010/06/07/facebook-logo.png"/>
          <p:cNvPicPr>
            <a:picLocks noChangeAspect="1" noChangeArrowheads="1"/>
          </p:cNvPicPr>
          <p:nvPr/>
        </p:nvPicPr>
        <p:blipFill>
          <a:blip r:embed="rId9" cstate="print"/>
          <a:srcRect/>
          <a:stretch>
            <a:fillRect/>
          </a:stretch>
        </p:blipFill>
        <p:spPr bwMode="auto">
          <a:xfrm>
            <a:off x="609600" y="4552950"/>
            <a:ext cx="457200" cy="457200"/>
          </a:xfrm>
          <a:prstGeom prst="rect">
            <a:avLst/>
          </a:prstGeom>
          <a:noFill/>
        </p:spPr>
      </p:pic>
      <p:sp>
        <p:nvSpPr>
          <p:cNvPr id="14" name="TextBox 13"/>
          <p:cNvSpPr txBox="1"/>
          <p:nvPr/>
        </p:nvSpPr>
        <p:spPr>
          <a:xfrm>
            <a:off x="1219200" y="4063484"/>
            <a:ext cx="2971800" cy="400110"/>
          </a:xfrm>
          <a:prstGeom prst="rect">
            <a:avLst/>
          </a:prstGeom>
          <a:noFill/>
        </p:spPr>
        <p:txBody>
          <a:bodyPr wrap="square" rtlCol="0">
            <a:spAutoFit/>
          </a:bodyPr>
          <a:lstStyle/>
          <a:p>
            <a:r>
              <a:rPr lang="en-US" sz="2000" dirty="0" smtClean="0">
                <a:solidFill>
                  <a:srgbClr val="00B0F0"/>
                </a:solidFill>
              </a:rPr>
              <a:t>@Telerik</a:t>
            </a:r>
            <a:endParaRPr lang="en-US" sz="2000" dirty="0">
              <a:solidFill>
                <a:srgbClr val="00B0F0"/>
              </a:solidFill>
            </a:endParaRPr>
          </a:p>
        </p:txBody>
      </p:sp>
      <p:sp>
        <p:nvSpPr>
          <p:cNvPr id="15" name="TextBox 14"/>
          <p:cNvSpPr txBox="1"/>
          <p:nvPr/>
        </p:nvSpPr>
        <p:spPr>
          <a:xfrm>
            <a:off x="1219200" y="4581495"/>
            <a:ext cx="4267200" cy="400110"/>
          </a:xfrm>
          <a:prstGeom prst="rect">
            <a:avLst/>
          </a:prstGeom>
          <a:noFill/>
        </p:spPr>
        <p:txBody>
          <a:bodyPr wrap="square" rtlCol="0">
            <a:spAutoFit/>
          </a:bodyPr>
          <a:lstStyle/>
          <a:p>
            <a:r>
              <a:rPr lang="en-US" sz="2000" dirty="0" smtClean="0">
                <a:solidFill>
                  <a:srgbClr val="00B0F0"/>
                </a:solidFill>
              </a:rPr>
              <a:t>http://www.facebook.com/Telerik</a:t>
            </a:r>
            <a:endParaRPr lang="en-US" sz="2000" dirty="0">
              <a:solidFill>
                <a:srgbClr val="00B0F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Silverlight Foundation</a:t>
            </a:r>
            <a:endParaRPr lang="en-US" dirty="0"/>
          </a:p>
        </p:txBody>
      </p:sp>
      <p:sp>
        <p:nvSpPr>
          <p:cNvPr id="5" name="Text Placeholder 4"/>
          <p:cNvSpPr>
            <a:spLocks noGrp="1"/>
          </p:cNvSpPr>
          <p:nvPr>
            <p:ph type="body" idx="1"/>
          </p:nvPr>
        </p:nvSpPr>
        <p:spPr>
          <a:xfrm>
            <a:off x="457200" y="1123950"/>
            <a:ext cx="4040188" cy="628650"/>
          </a:xfrm>
        </p:spPr>
        <p:txBody>
          <a:bodyPr>
            <a:normAutofit/>
          </a:bodyPr>
          <a:lstStyle/>
          <a:p>
            <a:r>
              <a:rPr lang="en-US" dirty="0" smtClean="0"/>
              <a:t>What we’re used to:</a:t>
            </a:r>
            <a:endParaRPr lang="en-US" dirty="0"/>
          </a:p>
        </p:txBody>
      </p:sp>
      <p:sp>
        <p:nvSpPr>
          <p:cNvPr id="7" name="Text Placeholder 6"/>
          <p:cNvSpPr>
            <a:spLocks noGrp="1"/>
          </p:cNvSpPr>
          <p:nvPr>
            <p:ph type="body" sz="half" idx="3"/>
          </p:nvPr>
        </p:nvSpPr>
        <p:spPr>
          <a:xfrm>
            <a:off x="4645026" y="1123950"/>
            <a:ext cx="4041775" cy="628650"/>
          </a:xfrm>
        </p:spPr>
        <p:txBody>
          <a:bodyPr>
            <a:normAutofit/>
          </a:bodyPr>
          <a:lstStyle/>
          <a:p>
            <a:r>
              <a:rPr lang="en-US" dirty="0" smtClean="0"/>
              <a:t>What is new:</a:t>
            </a:r>
            <a:endParaRPr lang="en-US" dirty="0"/>
          </a:p>
        </p:txBody>
      </p:sp>
      <p:sp>
        <p:nvSpPr>
          <p:cNvPr id="6" name="Content Placeholder 5"/>
          <p:cNvSpPr>
            <a:spLocks noGrp="1"/>
          </p:cNvSpPr>
          <p:nvPr>
            <p:ph sz="quarter" idx="2"/>
          </p:nvPr>
        </p:nvSpPr>
        <p:spPr>
          <a:xfrm>
            <a:off x="457200" y="1581150"/>
            <a:ext cx="4040188" cy="2956322"/>
          </a:xfrm>
        </p:spPr>
        <p:txBody>
          <a:bodyPr>
            <a:normAutofit/>
          </a:bodyPr>
          <a:lstStyle/>
          <a:p>
            <a:r>
              <a:rPr lang="en-US" dirty="0" smtClean="0"/>
              <a:t>UI Designer</a:t>
            </a:r>
          </a:p>
          <a:p>
            <a:r>
              <a:rPr lang="en-US" dirty="0" smtClean="0"/>
              <a:t>Events and code-behind</a:t>
            </a:r>
          </a:p>
          <a:p>
            <a:r>
              <a:rPr lang="en-US" dirty="0" smtClean="0"/>
              <a:t>Basic controls (text block, textbox, etc.)</a:t>
            </a:r>
          </a:p>
          <a:p>
            <a:r>
              <a:rPr lang="en-US" dirty="0" smtClean="0"/>
              <a:t>Layout mechanism</a:t>
            </a:r>
          </a:p>
          <a:p>
            <a:r>
              <a:rPr lang="en-US" dirty="0" smtClean="0"/>
              <a:t>Custom control development*</a:t>
            </a:r>
            <a:endParaRPr lang="en-US" dirty="0"/>
          </a:p>
        </p:txBody>
      </p:sp>
      <p:sp>
        <p:nvSpPr>
          <p:cNvPr id="8" name="Content Placeholder 7"/>
          <p:cNvSpPr>
            <a:spLocks noGrp="1"/>
          </p:cNvSpPr>
          <p:nvPr>
            <p:ph sz="quarter" idx="4"/>
          </p:nvPr>
        </p:nvSpPr>
        <p:spPr>
          <a:xfrm>
            <a:off x="4645026" y="1581150"/>
            <a:ext cx="4041775" cy="2956322"/>
          </a:xfrm>
        </p:spPr>
        <p:txBody>
          <a:bodyPr>
            <a:normAutofit fontScale="92500"/>
          </a:bodyPr>
          <a:lstStyle/>
          <a:p>
            <a:r>
              <a:rPr lang="en-US" dirty="0" smtClean="0"/>
              <a:t>Rich binding infrastructure</a:t>
            </a:r>
          </a:p>
          <a:p>
            <a:r>
              <a:rPr lang="en-US" dirty="0" smtClean="0"/>
              <a:t>Fast iterations in SL versions*</a:t>
            </a:r>
          </a:p>
          <a:p>
            <a:r>
              <a:rPr lang="en-US" dirty="0" smtClean="0"/>
              <a:t>Data templates</a:t>
            </a:r>
          </a:p>
          <a:p>
            <a:r>
              <a:rPr lang="en-US" dirty="0" smtClean="0"/>
              <a:t>“</a:t>
            </a:r>
            <a:r>
              <a:rPr lang="en-US" dirty="0" err="1" smtClean="0"/>
              <a:t>Lookless</a:t>
            </a:r>
            <a:r>
              <a:rPr lang="en-US" dirty="0" smtClean="0"/>
              <a:t>” controls</a:t>
            </a:r>
          </a:p>
          <a:p>
            <a:r>
              <a:rPr lang="en-US" dirty="0" smtClean="0"/>
              <a:t>Webcam/Microphone API, drop target, </a:t>
            </a:r>
            <a:r>
              <a:rPr lang="en-US" dirty="0" err="1" smtClean="0"/>
              <a:t>interop</a:t>
            </a:r>
            <a:r>
              <a:rPr lang="en-US" dirty="0" smtClean="0"/>
              <a:t>…</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www.mobilebits.de/Blog/image.axd?picture=2010%2F1%2Fvs2010_logo.jpg"/>
          <p:cNvPicPr>
            <a:picLocks noChangeAspect="1" noChangeArrowheads="1"/>
          </p:cNvPicPr>
          <p:nvPr/>
        </p:nvPicPr>
        <p:blipFill>
          <a:blip r:embed="rId2" cstate="print"/>
          <a:srcRect/>
          <a:stretch>
            <a:fillRect/>
          </a:stretch>
        </p:blipFill>
        <p:spPr bwMode="auto">
          <a:xfrm>
            <a:off x="6019800" y="2647950"/>
            <a:ext cx="2857500" cy="120729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Title 1"/>
          <p:cNvSpPr>
            <a:spLocks noGrp="1"/>
          </p:cNvSpPr>
          <p:nvPr>
            <p:ph type="title"/>
          </p:nvPr>
        </p:nvSpPr>
        <p:spPr/>
        <p:txBody>
          <a:bodyPr>
            <a:normAutofit/>
          </a:bodyPr>
          <a:lstStyle/>
          <a:p>
            <a:r>
              <a:rPr lang="en-US" dirty="0" smtClean="0"/>
              <a:t>The Tools of Silverlight</a:t>
            </a:r>
            <a:endParaRPr lang="en-US" dirty="0"/>
          </a:p>
        </p:txBody>
      </p:sp>
      <p:sp>
        <p:nvSpPr>
          <p:cNvPr id="5" name="Content Placeholder 4"/>
          <p:cNvSpPr>
            <a:spLocks noGrp="1"/>
          </p:cNvSpPr>
          <p:nvPr>
            <p:ph idx="1"/>
          </p:nvPr>
        </p:nvSpPr>
        <p:spPr/>
        <p:txBody>
          <a:bodyPr>
            <a:normAutofit fontScale="92500" lnSpcReduction="10000"/>
          </a:bodyPr>
          <a:lstStyle/>
          <a:p>
            <a:r>
              <a:rPr lang="en-US" dirty="0" smtClean="0"/>
              <a:t>Visual Studio </a:t>
            </a:r>
            <a:r>
              <a:rPr lang="en-US" strike="sngStrike" dirty="0" smtClean="0"/>
              <a:t>2008</a:t>
            </a:r>
            <a:r>
              <a:rPr lang="en-US" dirty="0" smtClean="0"/>
              <a:t> 2010</a:t>
            </a:r>
          </a:p>
          <a:p>
            <a:pPr lvl="1"/>
            <a:r>
              <a:rPr lang="en-US" dirty="0" smtClean="0"/>
              <a:t>Visual Designer (not just visual </a:t>
            </a:r>
            <a:br>
              <a:rPr lang="en-US" dirty="0" smtClean="0"/>
            </a:br>
            <a:r>
              <a:rPr lang="en-US" dirty="0" smtClean="0"/>
              <a:t>representation)</a:t>
            </a:r>
          </a:p>
          <a:p>
            <a:pPr lvl="1"/>
            <a:r>
              <a:rPr lang="en-US" dirty="0" smtClean="0"/>
              <a:t>Document Outline</a:t>
            </a:r>
          </a:p>
          <a:p>
            <a:pPr lvl="1"/>
            <a:r>
              <a:rPr lang="en-US" dirty="0" err="1" smtClean="0"/>
              <a:t>DataContext</a:t>
            </a:r>
            <a:r>
              <a:rPr lang="en-US" dirty="0" smtClean="0"/>
              <a:t> Window</a:t>
            </a:r>
          </a:p>
          <a:p>
            <a:pPr lvl="1"/>
            <a:r>
              <a:rPr lang="en-US" dirty="0" smtClean="0"/>
              <a:t>Data Sources Window</a:t>
            </a:r>
          </a:p>
          <a:p>
            <a:pPr lvl="1"/>
            <a:r>
              <a:rPr lang="en-US" dirty="0" smtClean="0"/>
              <a:t>Drag and drop databinding </a:t>
            </a:r>
            <a:br>
              <a:rPr lang="en-US" dirty="0" smtClean="0"/>
            </a:br>
            <a:r>
              <a:rPr lang="en-US" dirty="0" smtClean="0"/>
              <a:t>(think WCF </a:t>
            </a:r>
            <a:r>
              <a:rPr lang="en-US" dirty="0" err="1" smtClean="0"/>
              <a:t>Ria</a:t>
            </a:r>
            <a:r>
              <a:rPr lang="en-US" dirty="0" smtClean="0"/>
              <a:t> Services here)</a:t>
            </a:r>
          </a:p>
          <a:p>
            <a:pPr lvl="1"/>
            <a:endParaRPr lang="en-US" dirty="0" smtClean="0"/>
          </a:p>
          <a:p>
            <a:pPr lvl="1"/>
            <a:endParaRPr lang="en-US" dirty="0" smtClean="0"/>
          </a:p>
          <a:p>
            <a:pPr lvl="1"/>
            <a:endParaRPr lang="en-US" dirty="0"/>
          </a:p>
        </p:txBody>
      </p:sp>
      <p:grpSp>
        <p:nvGrpSpPr>
          <p:cNvPr id="9" name="Group 8"/>
          <p:cNvGrpSpPr/>
          <p:nvPr/>
        </p:nvGrpSpPr>
        <p:grpSpPr>
          <a:xfrm>
            <a:off x="6248400" y="1123950"/>
            <a:ext cx="2514600" cy="1219200"/>
            <a:chOff x="6248400" y="1123950"/>
            <a:chExt cx="2514600" cy="1219200"/>
          </a:xfrm>
        </p:grpSpPr>
        <p:sp>
          <p:nvSpPr>
            <p:cNvPr id="7" name="Rounded Rectangular Callout 6"/>
            <p:cNvSpPr/>
            <p:nvPr/>
          </p:nvSpPr>
          <p:spPr>
            <a:xfrm>
              <a:off x="6248400" y="1123950"/>
              <a:ext cx="2514600" cy="1219200"/>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6477000" y="1428750"/>
              <a:ext cx="2133600" cy="646331"/>
            </a:xfrm>
            <a:prstGeom prst="rect">
              <a:avLst/>
            </a:prstGeom>
            <a:noFill/>
          </p:spPr>
          <p:txBody>
            <a:bodyPr wrap="square" rtlCol="0">
              <a:spAutoFit/>
            </a:bodyPr>
            <a:lstStyle/>
            <a:p>
              <a:r>
                <a:rPr lang="en-US" dirty="0" smtClean="0"/>
                <a:t>I’m really ready for Silverlight now!</a:t>
              </a:r>
              <a:endParaRPr lang="en-US" dirty="0"/>
            </a:p>
          </p:txBody>
        </p:sp>
      </p:gr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cstate="print"/>
          <a:srcRect/>
          <a:stretch>
            <a:fillRect/>
          </a:stretch>
        </p:blipFill>
        <p:spPr bwMode="auto">
          <a:xfrm>
            <a:off x="6896100" y="1000125"/>
            <a:ext cx="1943100" cy="172402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Title 1"/>
          <p:cNvSpPr>
            <a:spLocks noGrp="1"/>
          </p:cNvSpPr>
          <p:nvPr>
            <p:ph type="title"/>
          </p:nvPr>
        </p:nvSpPr>
        <p:spPr/>
        <p:txBody>
          <a:bodyPr>
            <a:normAutofit fontScale="90000"/>
          </a:bodyPr>
          <a:lstStyle/>
          <a:p>
            <a:r>
              <a:rPr lang="en-US" dirty="0" smtClean="0"/>
              <a:t>The Tools of Silverlight (Part 2)</a:t>
            </a:r>
            <a:endParaRPr lang="en-US" dirty="0"/>
          </a:p>
        </p:txBody>
      </p:sp>
      <p:sp>
        <p:nvSpPr>
          <p:cNvPr id="5" name="Content Placeholder 4"/>
          <p:cNvSpPr>
            <a:spLocks noGrp="1"/>
          </p:cNvSpPr>
          <p:nvPr>
            <p:ph idx="1"/>
          </p:nvPr>
        </p:nvSpPr>
        <p:spPr>
          <a:xfrm>
            <a:off x="457200" y="1200150"/>
            <a:ext cx="8229600" cy="3771900"/>
          </a:xfrm>
        </p:spPr>
        <p:txBody>
          <a:bodyPr>
            <a:normAutofit fontScale="92500" lnSpcReduction="10000"/>
          </a:bodyPr>
          <a:lstStyle/>
          <a:p>
            <a:r>
              <a:rPr lang="en-US" dirty="0" smtClean="0"/>
              <a:t>Expression Blend</a:t>
            </a:r>
          </a:p>
          <a:p>
            <a:pPr lvl="1"/>
            <a:r>
              <a:rPr lang="en-US" dirty="0" smtClean="0"/>
              <a:t>Visual Designer</a:t>
            </a:r>
          </a:p>
          <a:p>
            <a:pPr lvl="1"/>
            <a:r>
              <a:rPr lang="en-US" dirty="0" smtClean="0"/>
              <a:t>Animation/storyboarding support</a:t>
            </a:r>
          </a:p>
          <a:p>
            <a:pPr lvl="1"/>
            <a:r>
              <a:rPr lang="en-US" dirty="0" smtClean="0"/>
              <a:t>Drag and drop enhanced (think Behaviors)</a:t>
            </a:r>
          </a:p>
          <a:p>
            <a:r>
              <a:rPr lang="en-US" dirty="0" smtClean="0"/>
              <a:t>Expression Design</a:t>
            </a:r>
          </a:p>
          <a:p>
            <a:pPr lvl="1"/>
            <a:r>
              <a:rPr lang="en-US" dirty="0" smtClean="0"/>
              <a:t>Xaml designer</a:t>
            </a:r>
          </a:p>
          <a:p>
            <a:pPr lvl="1"/>
            <a:r>
              <a:rPr lang="en-US" dirty="0" smtClean="0"/>
              <a:t>Exports in a format usable by Blend/VS</a:t>
            </a:r>
          </a:p>
          <a:p>
            <a:pPr lvl="1"/>
            <a:r>
              <a:rPr lang="en-US" dirty="0" smtClean="0"/>
              <a:t>Great stepping stone for Illustrator/</a:t>
            </a:r>
            <a:br>
              <a:rPr lang="en-US" dirty="0" smtClean="0"/>
            </a:br>
            <a:r>
              <a:rPr lang="en-US" dirty="0" smtClean="0"/>
              <a:t>Photoshop expatriates</a:t>
            </a:r>
          </a:p>
          <a:p>
            <a:pPr lvl="1"/>
            <a:endParaRPr lang="en-US" dirty="0"/>
          </a:p>
        </p:txBody>
      </p:sp>
      <p:pic>
        <p:nvPicPr>
          <p:cNvPr id="1026" name="Picture 2"/>
          <p:cNvPicPr>
            <a:picLocks noChangeAspect="1" noChangeArrowheads="1"/>
          </p:cNvPicPr>
          <p:nvPr/>
        </p:nvPicPr>
        <p:blipFill>
          <a:blip r:embed="rId3" cstate="print"/>
          <a:srcRect/>
          <a:stretch>
            <a:fillRect/>
          </a:stretch>
        </p:blipFill>
        <p:spPr bwMode="auto">
          <a:xfrm>
            <a:off x="6877050" y="3093244"/>
            <a:ext cx="1962150" cy="176450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Layout</a:t>
            </a:r>
            <a:endParaRPr lang="en-US" dirty="0"/>
          </a:p>
        </p:txBody>
      </p:sp>
      <p:sp>
        <p:nvSpPr>
          <p:cNvPr id="3" name="Content Placeholder 2"/>
          <p:cNvSpPr>
            <a:spLocks noGrp="1"/>
          </p:cNvSpPr>
          <p:nvPr>
            <p:ph idx="1"/>
          </p:nvPr>
        </p:nvSpPr>
        <p:spPr>
          <a:xfrm>
            <a:off x="304800" y="1200151"/>
            <a:ext cx="7620000" cy="3394472"/>
          </a:xfrm>
        </p:spPr>
        <p:txBody>
          <a:bodyPr>
            <a:normAutofit fontScale="92500" lnSpcReduction="20000"/>
          </a:bodyPr>
          <a:lstStyle/>
          <a:p>
            <a:r>
              <a:rPr lang="en-US" dirty="0" smtClean="0"/>
              <a:t>Three main options:</a:t>
            </a:r>
          </a:p>
          <a:p>
            <a:pPr lvl="1"/>
            <a:r>
              <a:rPr lang="en-US" dirty="0" smtClean="0"/>
              <a:t>Canvas</a:t>
            </a:r>
          </a:p>
          <a:p>
            <a:pPr lvl="1"/>
            <a:r>
              <a:rPr lang="en-US" dirty="0" smtClean="0"/>
              <a:t>StackPanel</a:t>
            </a:r>
          </a:p>
          <a:p>
            <a:pPr lvl="1"/>
            <a:r>
              <a:rPr lang="en-US" dirty="0" smtClean="0"/>
              <a:t>Grid</a:t>
            </a:r>
          </a:p>
          <a:p>
            <a:r>
              <a:rPr lang="en-US" dirty="0" smtClean="0"/>
              <a:t>What are the benefits of each?</a:t>
            </a:r>
          </a:p>
          <a:p>
            <a:r>
              <a:rPr lang="en-US" dirty="0" smtClean="0"/>
              <a:t>When should I use panel X?</a:t>
            </a:r>
          </a:p>
          <a:p>
            <a:r>
              <a:rPr lang="en-US" dirty="0" smtClean="0"/>
              <a:t>What about the Border?  Doesn’t that contain content?</a:t>
            </a:r>
          </a:p>
        </p:txBody>
      </p:sp>
      <p:pic>
        <p:nvPicPr>
          <p:cNvPr id="1026" name="Picture 2" descr="http://silverlight.net/blogs/jesseliberty/iStock_Parts_XSmall_762780A1.jpg"/>
          <p:cNvPicPr>
            <a:picLocks noChangeAspect="1" noChangeArrowheads="1"/>
          </p:cNvPicPr>
          <p:nvPr/>
        </p:nvPicPr>
        <p:blipFill>
          <a:blip r:embed="rId2" cstate="print"/>
          <a:srcRect/>
          <a:stretch>
            <a:fillRect/>
          </a:stretch>
        </p:blipFill>
        <p:spPr bwMode="auto">
          <a:xfrm>
            <a:off x="5808080" y="438150"/>
            <a:ext cx="2840620" cy="2362200"/>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Databinding</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 </a:t>
            </a:r>
            <a:r>
              <a:rPr lang="en-US" dirty="0" err="1" smtClean="0"/>
              <a:t>DataContext</a:t>
            </a:r>
            <a:endParaRPr lang="en-US" dirty="0" smtClean="0"/>
          </a:p>
          <a:p>
            <a:r>
              <a:rPr lang="en-US" dirty="0" smtClean="0"/>
              <a:t>{Binding …}</a:t>
            </a:r>
          </a:p>
          <a:p>
            <a:pPr lvl="1"/>
            <a:r>
              <a:rPr lang="en-US" dirty="0" smtClean="0"/>
              <a:t>With </a:t>
            </a:r>
            <a:r>
              <a:rPr lang="en-US" dirty="0" err="1" smtClean="0"/>
              <a:t>ElementName</a:t>
            </a:r>
            <a:endParaRPr lang="en-US" dirty="0" smtClean="0"/>
          </a:p>
          <a:p>
            <a:pPr lvl="1"/>
            <a:r>
              <a:rPr lang="en-US" dirty="0" smtClean="0"/>
              <a:t>With Path</a:t>
            </a:r>
          </a:p>
          <a:p>
            <a:pPr lvl="1"/>
            <a:r>
              <a:rPr lang="en-US" dirty="0" smtClean="0"/>
              <a:t>With Converter</a:t>
            </a:r>
          </a:p>
          <a:p>
            <a:pPr lvl="1"/>
            <a:r>
              <a:rPr lang="en-US" dirty="0" smtClean="0"/>
              <a:t>With </a:t>
            </a:r>
            <a:r>
              <a:rPr lang="en-US" dirty="0" err="1" smtClean="0"/>
              <a:t>BindingBase</a:t>
            </a:r>
            <a:endParaRPr lang="en-US" dirty="0" smtClean="0"/>
          </a:p>
          <a:p>
            <a:r>
              <a:rPr lang="en-US" dirty="0" smtClean="0"/>
              <a:t>What this lets us do (hint, it rhymes with </a:t>
            </a:r>
            <a:r>
              <a:rPr lang="en-US" dirty="0" err="1" smtClean="0"/>
              <a:t>Emvee</a:t>
            </a:r>
            <a:r>
              <a:rPr lang="en-US" dirty="0"/>
              <a:t> </a:t>
            </a:r>
            <a:r>
              <a:rPr lang="en-US" dirty="0" err="1" smtClean="0"/>
              <a:t>Vee’em</a:t>
            </a:r>
            <a:r>
              <a:rPr lang="en-US" dirty="0" smtClean="0"/>
              <a:t>)</a:t>
            </a:r>
            <a:endParaRPr lang="en-US" dirty="0"/>
          </a:p>
        </p:txBody>
      </p:sp>
      <p:pic>
        <p:nvPicPr>
          <p:cNvPr id="105474" name="Picture 2" descr="Explain Binding Details"/>
          <p:cNvPicPr>
            <a:picLocks noChangeAspect="1" noChangeArrowheads="1"/>
          </p:cNvPicPr>
          <p:nvPr/>
        </p:nvPicPr>
        <p:blipFill>
          <a:blip r:embed="rId2" cstate="print"/>
          <a:srcRect/>
          <a:stretch>
            <a:fillRect/>
          </a:stretch>
        </p:blipFill>
        <p:spPr bwMode="auto">
          <a:xfrm>
            <a:off x="4800600" y="1276350"/>
            <a:ext cx="3887788" cy="1624013"/>
          </a:xfrm>
          <a:prstGeom prst="rect">
            <a:avLst/>
          </a:prstGeom>
          <a:ln w="28575" cap="sq">
            <a:solidFill>
              <a:schemeClr val="accent1"/>
            </a:solidFill>
            <a:prstDash val="solid"/>
            <a:miter lim="800000"/>
          </a:ln>
          <a:effectLst>
            <a:outerShdw blurRad="50800" dist="38100" dir="2700000" algn="tl" rotWithShape="0">
              <a:prstClr val="black">
                <a:alpha val="40000"/>
              </a:prstClr>
            </a:outerShdw>
          </a:effec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27927</TotalTime>
  <Words>553</Words>
  <Application>Microsoft Office PowerPoint</Application>
  <PresentationFormat>On-screen Show (16:9)</PresentationFormat>
  <Paragraphs>154</Paragraphs>
  <Slides>18</Slides>
  <Notes>4</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Technic</vt:lpstr>
      <vt:lpstr>Silverlight Development Best Practices</vt:lpstr>
      <vt:lpstr>Session Roadmap</vt:lpstr>
      <vt:lpstr>Introductions</vt:lpstr>
      <vt:lpstr>Introductions</vt:lpstr>
      <vt:lpstr>Silverlight Foundation</vt:lpstr>
      <vt:lpstr>The Tools of Silverlight</vt:lpstr>
      <vt:lpstr>The Tools of Silverlight (Part 2)</vt:lpstr>
      <vt:lpstr>Layout</vt:lpstr>
      <vt:lpstr>Databinding</vt:lpstr>
      <vt:lpstr>Data Access</vt:lpstr>
      <vt:lpstr>Styles and Resources</vt:lpstr>
      <vt:lpstr>Project Architecture</vt:lpstr>
      <vt:lpstr>Project Architecture (p2)</vt:lpstr>
      <vt:lpstr>Putting It All Together</vt:lpstr>
      <vt:lpstr>Wrap-up</vt:lpstr>
      <vt:lpstr>Names to Know</vt:lpstr>
      <vt:lpstr>TechDays Canada</vt:lpstr>
      <vt:lpstr>Thanks!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Silverlight Development Best Practices</dc:title>
  <dc:creator>Evan</dc:creator>
  <cp:lastModifiedBy>Evan</cp:lastModifiedBy>
  <cp:revision>492</cp:revision>
  <dcterms:created xsi:type="dcterms:W3CDTF">2010-08-19T13:27:53Z</dcterms:created>
  <dcterms:modified xsi:type="dcterms:W3CDTF">2010-09-21T13:09:29Z</dcterms:modified>
</cp:coreProperties>
</file>