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65" r:id="rId2"/>
    <p:sldId id="269" r:id="rId3"/>
    <p:sldId id="270" r:id="rId4"/>
    <p:sldId id="271" r:id="rId5"/>
    <p:sldId id="273" r:id="rId6"/>
    <p:sldId id="278" r:id="rId7"/>
    <p:sldId id="274" r:id="rId8"/>
    <p:sldId id="275" r:id="rId9"/>
    <p:sldId id="276" r:id="rId10"/>
    <p:sldId id="27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B3D"/>
    <a:srgbClr val="14B37D"/>
    <a:srgbClr val="144F7D"/>
    <a:srgbClr val="F3F4F4"/>
    <a:srgbClr val="F3F4E0"/>
    <a:srgbClr val="D7F0E0"/>
    <a:srgbClr val="37B662"/>
    <a:srgbClr val="8D9398"/>
    <a:srgbClr val="C0DCA2"/>
    <a:srgbClr val="D5E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7" autoAdjust="0"/>
    <p:restoredTop sz="97310" autoAdjust="0"/>
  </p:normalViewPr>
  <p:slideViewPr>
    <p:cSldViewPr>
      <p:cViewPr varScale="1">
        <p:scale>
          <a:sx n="105" d="100"/>
          <a:sy n="105" d="100"/>
        </p:scale>
        <p:origin x="1020" y="78"/>
      </p:cViewPr>
      <p:guideLst>
        <p:guide orient="horz" pos="323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350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DA6B2-69F6-46E7-8C22-53CF0AD17FDB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1425-8C41-4079-B7B7-8DED8073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1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A2C59-648E-4FD6-BC5C-944E4E32AF98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EE40B-208E-4E0C-B92A-F5692044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1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2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6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  - demo </a:t>
            </a:r>
            <a:r>
              <a:rPr lang="en-US" dirty="0" err="1" smtClean="0"/>
              <a:t>qsf</a:t>
            </a:r>
            <a:r>
              <a:rPr lang="en-US" dirty="0" smtClean="0"/>
              <a:t> and then</a:t>
            </a:r>
            <a:r>
              <a:rPr lang="en-US" baseline="0" dirty="0" smtClean="0"/>
              <a:t> drop in a grid from scratch and modify the grid to show </a:t>
            </a:r>
            <a:r>
              <a:rPr lang="en-US" baseline="0" smtClean="0"/>
              <a:t>column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30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  - demo </a:t>
            </a:r>
            <a:r>
              <a:rPr lang="en-US" dirty="0" err="1" smtClean="0"/>
              <a:t>qsf</a:t>
            </a:r>
            <a:r>
              <a:rPr lang="en-US" dirty="0" smtClean="0"/>
              <a:t> and then</a:t>
            </a:r>
            <a:r>
              <a:rPr lang="en-US" baseline="0" dirty="0" smtClean="0"/>
              <a:t> drop in a grid from scratch and modify the grid to show </a:t>
            </a:r>
            <a:r>
              <a:rPr lang="en-US" baseline="0" smtClean="0"/>
              <a:t>column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7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0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 Wrap-Up: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Don’t forget that you get both and much more with DevCraft Complete for a deeply discounted price. You can also upgrade to DevCraft Ultimate to add all of the features included with Complete plus additional support and maintenance options.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7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1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 hasCustomPrompt="1"/>
          </p:nvPr>
        </p:nvSpPr>
        <p:spPr>
          <a:xfrm>
            <a:off x="399096" y="2038350"/>
            <a:ext cx="7101716" cy="152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6" y="4462464"/>
            <a:ext cx="979374" cy="33666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705600" y="666750"/>
            <a:ext cx="2057400" cy="92914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Today’s session will be recorded and available 24/7 on http://tv.telerik.com</a:t>
            </a:r>
            <a:endParaRPr lang="en-US" sz="1200" b="1" dirty="0"/>
          </a:p>
        </p:txBody>
      </p:sp>
      <p:pic>
        <p:nvPicPr>
          <p:cNvPr id="9" name="Picture 2" descr="http://www.deviantart.com/download/86810717/Camstudio_Record_Button_Icon_by_HereticP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95201"/>
            <a:ext cx="401394" cy="40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22" y="90815"/>
            <a:ext cx="155448" cy="1554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34200" y="40857"/>
            <a:ext cx="1441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73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facebook.com/</a:t>
            </a:r>
            <a:r>
              <a:rPr lang="en-US" sz="1000" dirty="0" err="1" smtClean="0">
                <a:solidFill>
                  <a:srgbClr val="373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telerik</a:t>
            </a:r>
            <a:endParaRPr lang="en-US" sz="1000" dirty="0">
              <a:solidFill>
                <a:srgbClr val="373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90" y="94862"/>
            <a:ext cx="155448" cy="1554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65398" y="49475"/>
            <a:ext cx="720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73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@</a:t>
            </a:r>
            <a:r>
              <a:rPr lang="en-US" sz="1000" dirty="0" err="1" smtClean="0">
                <a:solidFill>
                  <a:srgbClr val="373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telerik</a:t>
            </a:r>
            <a:endParaRPr lang="en-US" sz="1000" dirty="0">
              <a:solidFill>
                <a:srgbClr val="373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80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6"/>
          <p:cNvSpPr>
            <a:spLocks noGrp="1"/>
          </p:cNvSpPr>
          <p:nvPr>
            <p:ph sz="quarter" idx="16" hasCustomPrompt="1"/>
          </p:nvPr>
        </p:nvSpPr>
        <p:spPr>
          <a:xfrm>
            <a:off x="381000" y="201090"/>
            <a:ext cx="6629400" cy="7704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500"/>
              </a:lnSpc>
              <a:buNone/>
              <a:defRPr sz="36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" y="4650276"/>
            <a:ext cx="812698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68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6"/>
          <p:cNvSpPr>
            <a:spLocks noGrp="1"/>
          </p:cNvSpPr>
          <p:nvPr>
            <p:ph sz="quarter" idx="16" hasCustomPrompt="1"/>
          </p:nvPr>
        </p:nvSpPr>
        <p:spPr>
          <a:xfrm>
            <a:off x="381000" y="201090"/>
            <a:ext cx="6629400" cy="7704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500"/>
              </a:lnSpc>
              <a:buNone/>
              <a:defRPr sz="36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6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6"/>
          <p:cNvSpPr>
            <a:spLocks noGrp="1"/>
          </p:cNvSpPr>
          <p:nvPr>
            <p:ph sz="quarter" idx="16" hasCustomPrompt="1"/>
          </p:nvPr>
        </p:nvSpPr>
        <p:spPr>
          <a:xfrm>
            <a:off x="381000" y="201090"/>
            <a:ext cx="6629401" cy="7704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500"/>
              </a:lnSpc>
              <a:buNone/>
              <a:defRPr sz="36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" y="4650276"/>
            <a:ext cx="812698" cy="279365"/>
          </a:xfrm>
          <a:prstGeom prst="rect">
            <a:avLst/>
          </a:prstGeom>
        </p:spPr>
      </p:pic>
      <p:sp>
        <p:nvSpPr>
          <p:cNvPr id="16" name="Content Placeholder 26"/>
          <p:cNvSpPr>
            <a:spLocks noGrp="1"/>
          </p:cNvSpPr>
          <p:nvPr>
            <p:ph sz="quarter" idx="17" hasCustomPrompt="1"/>
          </p:nvPr>
        </p:nvSpPr>
        <p:spPr>
          <a:xfrm>
            <a:off x="381000" y="1123951"/>
            <a:ext cx="8305800" cy="3805690"/>
          </a:xfrm>
          <a:prstGeom prst="rect">
            <a:avLst/>
          </a:prstGeom>
        </p:spPr>
        <p:txBody>
          <a:bodyPr anchor="t"/>
          <a:lstStyle>
            <a:lvl1pPr marL="457200" indent="-457200">
              <a:lnSpc>
                <a:spcPts val="3500"/>
              </a:lnSpc>
              <a:buClr>
                <a:srgbClr val="00B050"/>
              </a:buClr>
              <a:buFont typeface="Wingdings" pitchFamily="2" charset="2"/>
              <a:buChar char="§"/>
              <a:defRPr sz="28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000">
                <a:solidFill>
                  <a:srgbClr val="37B662"/>
                </a:solidFill>
              </a:defRPr>
            </a:lvl2pPr>
            <a:lvl3pPr>
              <a:defRPr sz="1800">
                <a:solidFill>
                  <a:srgbClr val="37B662"/>
                </a:solidFill>
              </a:defRPr>
            </a:lvl3pPr>
            <a:lvl4pPr>
              <a:defRPr sz="1600">
                <a:solidFill>
                  <a:srgbClr val="37B662"/>
                </a:solidFill>
              </a:defRPr>
            </a:lvl4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Foo</a:t>
            </a:r>
          </a:p>
          <a:p>
            <a:pPr lvl="2"/>
            <a:r>
              <a:rPr lang="en-US" dirty="0" smtClean="0"/>
              <a:t>Bar</a:t>
            </a:r>
          </a:p>
          <a:p>
            <a:pPr lvl="3"/>
            <a:r>
              <a:rPr lang="en-US" dirty="0" smtClean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34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6"/>
          <p:cNvSpPr>
            <a:spLocks noGrp="1"/>
          </p:cNvSpPr>
          <p:nvPr>
            <p:ph sz="quarter" idx="16" hasCustomPrompt="1"/>
          </p:nvPr>
        </p:nvSpPr>
        <p:spPr>
          <a:xfrm>
            <a:off x="381000" y="201090"/>
            <a:ext cx="6629399" cy="7704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500"/>
              </a:lnSpc>
              <a:buNone/>
              <a:defRPr sz="36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" y="4650276"/>
            <a:ext cx="812698" cy="279365"/>
          </a:xfrm>
          <a:prstGeom prst="rect">
            <a:avLst/>
          </a:prstGeom>
        </p:spPr>
      </p:pic>
      <p:sp>
        <p:nvSpPr>
          <p:cNvPr id="16" name="Content Placeholder 26"/>
          <p:cNvSpPr>
            <a:spLocks noGrp="1"/>
          </p:cNvSpPr>
          <p:nvPr>
            <p:ph sz="quarter" idx="17" hasCustomPrompt="1"/>
          </p:nvPr>
        </p:nvSpPr>
        <p:spPr>
          <a:xfrm>
            <a:off x="381000" y="1123951"/>
            <a:ext cx="8305800" cy="380569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5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" y="4650276"/>
            <a:ext cx="812698" cy="279365"/>
          </a:xfrm>
          <a:prstGeom prst="rect">
            <a:avLst/>
          </a:prstGeom>
        </p:spPr>
      </p:pic>
      <p:sp>
        <p:nvSpPr>
          <p:cNvPr id="29" name="Content Placeholder 26"/>
          <p:cNvSpPr>
            <a:spLocks noGrp="1"/>
          </p:cNvSpPr>
          <p:nvPr>
            <p:ph sz="quarter" idx="16" hasCustomPrompt="1"/>
          </p:nvPr>
        </p:nvSpPr>
        <p:spPr>
          <a:xfrm>
            <a:off x="381000" y="201090"/>
            <a:ext cx="6629399" cy="7704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500"/>
              </a:lnSpc>
              <a:buNone/>
              <a:defRPr sz="36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0" name="Content Placeholder 25"/>
          <p:cNvSpPr>
            <a:spLocks noGrp="1"/>
          </p:cNvSpPr>
          <p:nvPr>
            <p:ph sz="quarter" idx="13" hasCustomPrompt="1"/>
          </p:nvPr>
        </p:nvSpPr>
        <p:spPr>
          <a:xfrm>
            <a:off x="381000" y="1123950"/>
            <a:ext cx="3886200" cy="304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73B3D"/>
              </a:buClr>
              <a:buSzPct val="75000"/>
              <a:buFont typeface="Arial" pitchFamily="34" charset="0"/>
              <a:buNone/>
              <a:defRPr sz="15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Title 1</a:t>
            </a:r>
          </a:p>
        </p:txBody>
      </p:sp>
      <p:sp>
        <p:nvSpPr>
          <p:cNvPr id="31" name="Content Placeholder 25"/>
          <p:cNvSpPr>
            <a:spLocks noGrp="1"/>
          </p:cNvSpPr>
          <p:nvPr>
            <p:ph sz="quarter" idx="18" hasCustomPrompt="1"/>
          </p:nvPr>
        </p:nvSpPr>
        <p:spPr>
          <a:xfrm>
            <a:off x="381000" y="1504950"/>
            <a:ext cx="3886200" cy="2971800"/>
          </a:xfrm>
          <a:prstGeom prst="rect">
            <a:avLst/>
          </a:prstGeom>
        </p:spPr>
        <p:txBody>
          <a:bodyPr/>
          <a:lstStyle>
            <a:lvl1pPr marL="3175" indent="0">
              <a:buClr>
                <a:srgbClr val="373B3D"/>
              </a:buClr>
              <a:buSzPct val="75000"/>
              <a:buFont typeface="Arial" pitchFamily="34" charset="0"/>
              <a:buNone/>
              <a:defRPr sz="9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Text Box 1</a:t>
            </a:r>
          </a:p>
        </p:txBody>
      </p:sp>
      <p:sp>
        <p:nvSpPr>
          <p:cNvPr id="34" name="Content Placeholder 25"/>
          <p:cNvSpPr>
            <a:spLocks noGrp="1"/>
          </p:cNvSpPr>
          <p:nvPr>
            <p:ph sz="quarter" idx="19" hasCustomPrompt="1"/>
          </p:nvPr>
        </p:nvSpPr>
        <p:spPr>
          <a:xfrm>
            <a:off x="4343400" y="1123950"/>
            <a:ext cx="4114800" cy="304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73B3D"/>
              </a:buClr>
              <a:buSzPct val="75000"/>
              <a:buFont typeface="Arial" pitchFamily="34" charset="0"/>
              <a:buNone/>
              <a:defRPr sz="15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Title 2</a:t>
            </a:r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0" hasCustomPrompt="1"/>
          </p:nvPr>
        </p:nvSpPr>
        <p:spPr>
          <a:xfrm>
            <a:off x="4343400" y="1504950"/>
            <a:ext cx="4114800" cy="2971800"/>
          </a:xfrm>
          <a:prstGeom prst="rect">
            <a:avLst/>
          </a:prstGeom>
        </p:spPr>
        <p:txBody>
          <a:bodyPr/>
          <a:lstStyle>
            <a:lvl1pPr marL="3175" indent="0">
              <a:buClr>
                <a:srgbClr val="373B3D"/>
              </a:buClr>
              <a:buSzPct val="75000"/>
              <a:buFont typeface="Arial" pitchFamily="34" charset="0"/>
              <a:buNone/>
              <a:defRPr sz="9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Text Box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" y="4650276"/>
            <a:ext cx="812698" cy="2793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" y="4650276"/>
            <a:ext cx="812698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5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nd Co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" y="4650276"/>
            <a:ext cx="812698" cy="279365"/>
          </a:xfrm>
          <a:prstGeom prst="rect">
            <a:avLst/>
          </a:prstGeom>
        </p:spPr>
      </p:pic>
      <p:sp>
        <p:nvSpPr>
          <p:cNvPr id="29" name="Content Placeholder 26"/>
          <p:cNvSpPr>
            <a:spLocks noGrp="1"/>
          </p:cNvSpPr>
          <p:nvPr>
            <p:ph sz="quarter" idx="16" hasCustomPrompt="1"/>
          </p:nvPr>
        </p:nvSpPr>
        <p:spPr>
          <a:xfrm>
            <a:off x="381000" y="201090"/>
            <a:ext cx="6629399" cy="7704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500"/>
              </a:lnSpc>
              <a:buNone/>
              <a:defRPr sz="36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1" name="Content Placeholder 25"/>
          <p:cNvSpPr>
            <a:spLocks noGrp="1"/>
          </p:cNvSpPr>
          <p:nvPr>
            <p:ph sz="quarter" idx="18" hasCustomPrompt="1"/>
          </p:nvPr>
        </p:nvSpPr>
        <p:spPr>
          <a:xfrm>
            <a:off x="381000" y="1123805"/>
            <a:ext cx="2895600" cy="3352945"/>
          </a:xfrm>
          <a:prstGeom prst="rect">
            <a:avLst/>
          </a:prstGeom>
        </p:spPr>
        <p:txBody>
          <a:bodyPr/>
          <a:lstStyle>
            <a:lvl1pPr marL="3175" indent="0">
              <a:buClr>
                <a:srgbClr val="373B3D"/>
              </a:buClr>
              <a:buSzPct val="75000"/>
              <a:buFont typeface="Arial" pitchFamily="34" charset="0"/>
              <a:buNone/>
              <a:defRPr sz="9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Text Box 1</a:t>
            </a:r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0" hasCustomPrompt="1"/>
          </p:nvPr>
        </p:nvSpPr>
        <p:spPr>
          <a:xfrm>
            <a:off x="3352800" y="1123805"/>
            <a:ext cx="5638800" cy="3352945"/>
          </a:xfrm>
          <a:prstGeom prst="rect">
            <a:avLst/>
          </a:prstGeom>
          <a:noFill/>
        </p:spPr>
        <p:txBody>
          <a:bodyPr/>
          <a:lstStyle>
            <a:lvl1pPr marL="3175" indent="0">
              <a:buClr>
                <a:srgbClr val="373B3D"/>
              </a:buClr>
              <a:buSzPct val="75000"/>
              <a:buFont typeface="Arial" pitchFamily="34" charset="0"/>
              <a:buNone/>
              <a:defRPr sz="9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Text Box 2</a:t>
            </a:r>
          </a:p>
        </p:txBody>
      </p:sp>
    </p:spTree>
    <p:extLst>
      <p:ext uri="{BB962C8B-B14F-4D97-AF65-F5344CB8AC3E}">
        <p14:creationId xmlns:p14="http://schemas.microsoft.com/office/powerpoint/2010/main" val="119506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6"/>
          <p:cNvSpPr>
            <a:spLocks noGrp="1"/>
          </p:cNvSpPr>
          <p:nvPr>
            <p:ph sz="quarter" idx="13" hasCustomPrompt="1"/>
          </p:nvPr>
        </p:nvSpPr>
        <p:spPr>
          <a:xfrm>
            <a:off x="609600" y="2038350"/>
            <a:ext cx="8077200" cy="154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6" y="4462464"/>
            <a:ext cx="979374" cy="3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3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" y="4650276"/>
            <a:ext cx="812698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7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41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7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0" kern="1200" cap="none" spc="0">
          <a:ln w="18415" cmpd="sng">
            <a:noFill/>
            <a:prstDash val="solid"/>
          </a:ln>
          <a:solidFill>
            <a:srgbClr val="A4E416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4E416"/>
        </a:buClr>
        <a:buFont typeface="Wingdings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What's New in Q2 2013</a:t>
            </a:r>
          </a:p>
          <a:p>
            <a:r>
              <a:rPr lang="en-US" smtClean="0"/>
              <a:t>for ASP.NET AJAX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720778"/>
            <a:ext cx="1209041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575566"/>
              </p:ext>
            </p:extLst>
          </p:nvPr>
        </p:nvGraphicFramePr>
        <p:xfrm>
          <a:off x="1146018" y="3181350"/>
          <a:ext cx="6172200" cy="7315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831021"/>
                <a:gridCol w="2341179"/>
              </a:tblGrid>
              <a:tr h="188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Twitter</a:t>
                      </a:r>
                      <a:endParaRPr lang="en-US" dirty="0"/>
                    </a:p>
                  </a:txBody>
                  <a:tcPr/>
                </a:tc>
              </a:tr>
              <a:tr h="191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fritz@telerik.com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@csharpfritz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143000" y="1504950"/>
            <a:ext cx="6019800" cy="7620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B050"/>
                </a:solidFill>
              </a:rPr>
              <a:t>Download </a:t>
            </a:r>
            <a:r>
              <a:rPr lang="en-US" sz="1600" dirty="0" smtClean="0">
                <a:solidFill>
                  <a:srgbClr val="00B050"/>
                </a:solidFill>
              </a:rPr>
              <a:t>RadControls for </a:t>
            </a:r>
            <a:r>
              <a:rPr lang="en-US" sz="1600" dirty="0" smtClean="0">
                <a:solidFill>
                  <a:srgbClr val="00B050"/>
                </a:solidFill>
              </a:rPr>
              <a:t>AJAX at</a:t>
            </a:r>
            <a:endParaRPr lang="en-US" sz="16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http</a:t>
            </a:r>
            <a:r>
              <a:rPr lang="en-US" sz="1400" b="1" dirty="0">
                <a:solidFill>
                  <a:schemeClr val="tx1"/>
                </a:solidFill>
              </a:rPr>
              <a:t>://</a:t>
            </a:r>
            <a:r>
              <a:rPr lang="en-US" sz="1400" b="1" dirty="0" smtClean="0">
                <a:solidFill>
                  <a:schemeClr val="tx1"/>
                </a:solidFill>
              </a:rPr>
              <a:t>www.telerik.com/ajax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B050"/>
                </a:solidFill>
              </a:rPr>
              <a:t>Provide Feedback – Request New Features and New Controls at</a:t>
            </a:r>
            <a:r>
              <a:rPr lang="en-US" sz="1600" dirty="0" smtClean="0">
                <a:solidFill>
                  <a:srgbClr val="00B05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tx1"/>
                </a:solidFill>
              </a:rPr>
              <a:t>http://www.telerik.com/feedback</a:t>
            </a:r>
            <a:endParaRPr lang="en-US" sz="1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1371600" y="209550"/>
            <a:ext cx="7275225" cy="1143000"/>
          </a:xfrm>
        </p:spPr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Schedule 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141734"/>
              </p:ext>
            </p:extLst>
          </p:nvPr>
        </p:nvGraphicFramePr>
        <p:xfrm>
          <a:off x="457200" y="895350"/>
          <a:ext cx="8077200" cy="3962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58758"/>
                <a:gridCol w="6518442"/>
              </a:tblGrid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June 17th – Monday </a:t>
                      </a:r>
                    </a:p>
                    <a:p>
                      <a:pPr algn="l"/>
                      <a:r>
                        <a:rPr lang="en-US" sz="100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11:00am EDT</a:t>
                      </a:r>
                    </a:p>
                  </a:txBody>
                  <a:tcPr marL="41829" marR="4182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What’s New &amp; Awesome in </a:t>
                      </a:r>
                      <a:r>
                        <a:rPr lang="en-US" sz="1600" b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XAML</a:t>
                      </a:r>
                      <a:r>
                        <a:rPr lang="en-US" sz="14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 Q2 2013</a:t>
                      </a:r>
                      <a:endParaRPr lang="en-US" sz="1400" b="0" dirty="0">
                        <a:ln>
                          <a:noFill/>
                        </a:ln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>
                    <a:noFill/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June 17th – Monday </a:t>
                      </a:r>
                    </a:p>
                    <a:p>
                      <a:pPr algn="l"/>
                      <a:r>
                        <a:rPr lang="en-US" sz="1000" kern="120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12:00pm EDT</a:t>
                      </a:r>
                    </a:p>
                  </a:txBody>
                  <a:tcPr marL="41829" marR="41829"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What’s New &amp; Awesome in </a:t>
                      </a:r>
                      <a:r>
                        <a:rPr lang="en-US" sz="16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WinForms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Q2 2013</a:t>
                      </a:r>
                      <a:endParaRPr lang="en-US" sz="1400" b="0" dirty="0">
                        <a:ln>
                          <a:noFill/>
                        </a:ln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/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June 18th – Tuesday</a:t>
                      </a:r>
                    </a:p>
                    <a:p>
                      <a:pPr algn="l"/>
                      <a:r>
                        <a:rPr lang="en-US" sz="10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11:00am EDT</a:t>
                      </a:r>
                    </a:p>
                  </a:txBody>
                  <a:tcPr marL="41829" marR="41829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What’s New &amp; Awesome in </a:t>
                      </a:r>
                      <a:r>
                        <a:rPr lang="en-US" sz="16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ASP.NET AJAX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Q2 2013 </a:t>
                      </a:r>
                    </a:p>
                  </a:txBody>
                  <a:tcPr marL="41829" marR="41829">
                    <a:noFill/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June 18th – Tuesday</a:t>
                      </a:r>
                    </a:p>
                    <a:p>
                      <a:pPr algn="l"/>
                      <a:r>
                        <a:rPr lang="en-US" sz="10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12:30am EDT</a:t>
                      </a:r>
                    </a:p>
                  </a:txBody>
                  <a:tcPr marL="41829" marR="418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Manage your RadControls projects more effectively with </a:t>
                      </a:r>
                      <a:r>
                        <a:rPr lang="en-US" sz="16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Telerik TeamPulse</a:t>
                      </a:r>
                    </a:p>
                  </a:txBody>
                  <a:tcPr marL="41829" marR="41829"/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June 19th – Wednesday</a:t>
                      </a:r>
                    </a:p>
                    <a:p>
                      <a:pPr algn="l"/>
                      <a:r>
                        <a:rPr lang="en-US" sz="10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11:00am EDT</a:t>
                      </a:r>
                    </a:p>
                  </a:txBody>
                  <a:tcPr marL="41829" marR="4182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What’s New &amp; Awesome in </a:t>
                      </a:r>
                      <a:r>
                        <a:rPr lang="en-US" sz="1600" b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Windows8 XAML</a:t>
                      </a:r>
                      <a:r>
                        <a:rPr lang="en-US" sz="14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 &amp; </a:t>
                      </a:r>
                      <a:r>
                        <a:rPr lang="en-US" sz="1600" b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Windows Phone </a:t>
                      </a:r>
                      <a:r>
                        <a:rPr lang="en-US" sz="14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Q2 2013</a:t>
                      </a:r>
                      <a:endParaRPr lang="en-US" sz="1400" b="0" dirty="0">
                        <a:ln>
                          <a:noFill/>
                        </a:ln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>
                    <a:noFill/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June 19th – Wednesday</a:t>
                      </a:r>
                    </a:p>
                    <a:p>
                      <a:pPr algn="l"/>
                      <a:r>
                        <a:rPr lang="en-US" sz="10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12:00pm EDT</a:t>
                      </a:r>
                    </a:p>
                  </a:txBody>
                  <a:tcPr marL="41829" marR="41829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What’s New &amp; Awesome in </a:t>
                      </a:r>
                      <a:r>
                        <a:rPr lang="en-US" sz="1600" b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Windows8 HTML</a:t>
                      </a:r>
                      <a:r>
                        <a:rPr lang="en-US" sz="14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 Q2 2013</a:t>
                      </a:r>
                      <a:endParaRPr lang="en-US" sz="1400" b="0" dirty="0">
                        <a:ln>
                          <a:noFill/>
                        </a:ln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/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June 19th – Wednesday</a:t>
                      </a:r>
                    </a:p>
                    <a:p>
                      <a:pPr algn="l"/>
                      <a:r>
                        <a:rPr lang="en-US" sz="10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1:00pm EDT</a:t>
                      </a:r>
                    </a:p>
                  </a:txBody>
                  <a:tcPr marL="41829" marR="4182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What’s New &amp; Awesome in </a:t>
                      </a:r>
                      <a:r>
                        <a:rPr lang="en-US" sz="1600" b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Telerik Reporting</a:t>
                      </a:r>
                      <a:r>
                        <a:rPr lang="en-US" sz="14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 and </a:t>
                      </a:r>
                      <a:r>
                        <a:rPr lang="en-US" sz="1600" b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OpenAccess ORM</a:t>
                      </a:r>
                      <a:r>
                        <a:rPr lang="en-US" sz="14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 Q2 2013</a:t>
                      </a:r>
                      <a:endParaRPr lang="en-US" sz="1400" b="0" dirty="0">
                        <a:ln>
                          <a:noFill/>
                        </a:ln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>
                    <a:noFill/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June 20th – Thursday</a:t>
                      </a:r>
                    </a:p>
                    <a:p>
                      <a:pPr algn="l"/>
                      <a:r>
                        <a:rPr lang="en-US" sz="10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11:00am EDT</a:t>
                      </a:r>
                    </a:p>
                  </a:txBody>
                  <a:tcPr marL="41829" marR="41829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Meet the Next Generation of </a:t>
                      </a:r>
                      <a:r>
                        <a:rPr lang="en-US" sz="1600" b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Kendo UI Complete for ASP.NET MVC Extensions</a:t>
                      </a:r>
                      <a:endParaRPr lang="en-US" sz="1400" b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/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June 20th – Thursday</a:t>
                      </a:r>
                    </a:p>
                    <a:p>
                      <a:pPr algn="l"/>
                      <a:r>
                        <a:rPr lang="en-US" sz="10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12:00pm EDT</a:t>
                      </a:r>
                    </a:p>
                  </a:txBody>
                  <a:tcPr marL="41829" marR="4182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What’s New &amp; Awesome in </a:t>
                      </a:r>
                      <a:r>
                        <a:rPr lang="en-US" sz="1600" b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Visual Studio Productivity Tools</a:t>
                      </a:r>
                      <a:r>
                        <a:rPr lang="en-US" sz="14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 Q2 2013</a:t>
                      </a:r>
                      <a:endParaRPr lang="en-US" sz="1400" b="0" dirty="0">
                        <a:ln>
                          <a:noFill/>
                        </a:ln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>
                    <a:noFill/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June 21st – Friday</a:t>
                      </a:r>
                    </a:p>
                    <a:p>
                      <a:pPr algn="l"/>
                      <a:r>
                        <a:rPr lang="en-US" sz="10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1:00pm EDT</a:t>
                      </a:r>
                    </a:p>
                  </a:txBody>
                  <a:tcPr marL="41829" marR="41829">
                    <a:lnB w="12700" cap="flat" cmpd="sng" algn="ctr">
                      <a:solidFill>
                        <a:srgbClr val="F3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Automating HTML5 and AJAX UI Tests with the </a:t>
                      </a:r>
                      <a:r>
                        <a:rPr lang="en-US" sz="1600" b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Telerik Testing Framework</a:t>
                      </a:r>
                      <a:endParaRPr lang="en-US" sz="1400" b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>
                    <a:lnB w="12700" cap="flat" cmpd="sng" algn="ctr">
                      <a:solidFill>
                        <a:srgbClr val="F3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2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Roadmap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Introduction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Live Coding Demos: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dirty="0" smtClean="0"/>
              <a:t>New Control – </a:t>
            </a:r>
            <a:r>
              <a:rPr lang="en-US" dirty="0" err="1" smtClean="0"/>
              <a:t>RadTileList</a:t>
            </a:r>
            <a:endParaRPr lang="en-US" dirty="0" smtClean="0"/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dirty="0" smtClean="0"/>
              <a:t>Eagerly Awaited Features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Review New Features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A Peek at the Q3 Roadmap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Question and Answer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8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1962150"/>
            <a:ext cx="4343400" cy="2286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Jeffrey T. Fritz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ASPInsider</a:t>
            </a:r>
            <a:r>
              <a:rPr lang="en-US" sz="1800" dirty="0" smtClean="0">
                <a:solidFill>
                  <a:schemeClr val="tx1"/>
                </a:solidFill>
              </a:rPr>
              <a:t>, INETA Speaker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ASP.Net </a:t>
            </a:r>
            <a:r>
              <a:rPr lang="en-US" sz="1800" dirty="0" smtClean="0">
                <a:solidFill>
                  <a:schemeClr val="tx1"/>
                </a:solidFill>
              </a:rPr>
              <a:t>Developer Evangelist, Telerik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Email:</a:t>
            </a:r>
            <a:r>
              <a:rPr lang="en-US" sz="1200" dirty="0" smtClean="0">
                <a:solidFill>
                  <a:schemeClr val="tx1"/>
                </a:solidFill>
              </a:rPr>
              <a:t>  </a:t>
            </a:r>
            <a:r>
              <a:rPr lang="en-US" sz="1200" dirty="0" smtClean="0">
                <a:solidFill>
                  <a:schemeClr val="tx1"/>
                </a:solidFill>
              </a:rPr>
              <a:t>fritz</a:t>
            </a:r>
            <a:r>
              <a:rPr lang="en-US" sz="1200" dirty="0" smtClean="0">
                <a:solidFill>
                  <a:schemeClr val="tx1"/>
                </a:solidFill>
              </a:rPr>
              <a:t>@telerik.com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Twitter: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@cshar</a:t>
            </a:r>
            <a:r>
              <a:rPr lang="en-US" sz="1200" dirty="0" smtClean="0">
                <a:solidFill>
                  <a:schemeClr val="tx1"/>
                </a:solidFill>
              </a:rPr>
              <a:t>pfritz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Blog: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http://</a:t>
            </a:r>
            <a:r>
              <a:rPr lang="en-US" sz="1200" dirty="0" smtClean="0">
                <a:solidFill>
                  <a:schemeClr val="tx1"/>
                </a:solidFill>
              </a:rPr>
              <a:t>www.csharpfritz.com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Blog: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http</a:t>
            </a:r>
            <a:r>
              <a:rPr lang="en-US" sz="1200" dirty="0">
                <a:solidFill>
                  <a:schemeClr val="tx1"/>
                </a:solidFill>
              </a:rPr>
              <a:t>://</a:t>
            </a:r>
            <a:r>
              <a:rPr lang="en-US" sz="1200" dirty="0" smtClean="0">
                <a:solidFill>
                  <a:schemeClr val="tx1"/>
                </a:solidFill>
              </a:rPr>
              <a:t>blogs.telerik.com/jefffritz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81150"/>
            <a:ext cx="34099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Q3 Roadmap Preview</a:t>
            </a:r>
            <a:endParaRPr lang="en-US" dirty="0"/>
          </a:p>
        </p:txBody>
      </p:sp>
      <p:pic>
        <p:nvPicPr>
          <p:cNvPr id="1026" name="Picture 2" descr="http://www.telerik.com/libraries/radcontrols_for_asp_net_ajax/ajax-whatsnew-roadmap_q32013.sf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09" y="14287"/>
            <a:ext cx="41910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504950"/>
            <a:ext cx="80010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2 NEW Highly Requested Components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Cloud Upload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Media Player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Lightweight Rendering for </a:t>
            </a:r>
            <a:r>
              <a:rPr lang="en-US" dirty="0" err="1" smtClean="0"/>
              <a:t>RadMenu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 smtClean="0"/>
              <a:t>HtmlChart</a:t>
            </a:r>
            <a:r>
              <a:rPr lang="en-US" dirty="0" smtClean="0"/>
              <a:t> New Features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Sparkline chart type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Zoom and Pan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 smtClean="0"/>
              <a:t>RadScheduler</a:t>
            </a:r>
            <a:r>
              <a:rPr lang="en-US" dirty="0" smtClean="0"/>
              <a:t> Agenda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2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Telerik </a:t>
            </a:r>
            <a:endParaRPr lang="en-US" sz="36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http://www.telerik.com/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Documentation / Demos / Forums, etc.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</a:rPr>
              <a:t>www.telerik.com/ajax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http://demos.telerik.com/aspnet-ajax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The DevCraft Collection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Packed with 11 great products, i</a:t>
            </a:r>
            <a:r>
              <a:rPr lang="en-US" dirty="0" smtClean="0">
                <a:solidFill>
                  <a:srgbClr val="37B662"/>
                </a:solidFill>
              </a:rPr>
              <a:t>ncluding: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7B662"/>
                </a:solidFill>
              </a:rPr>
              <a:t>RadControls for </a:t>
            </a:r>
            <a:r>
              <a:rPr lang="en-US" dirty="0" smtClean="0">
                <a:solidFill>
                  <a:srgbClr val="37B662"/>
                </a:solidFill>
              </a:rPr>
              <a:t>AJAX</a:t>
            </a:r>
            <a:endParaRPr lang="en-US" dirty="0" smtClean="0">
              <a:solidFill>
                <a:srgbClr val="37B662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37B662"/>
                </a:solidFill>
              </a:rPr>
              <a:t>JustCode</a:t>
            </a:r>
            <a:endParaRPr lang="en-US" dirty="0" smtClean="0">
              <a:solidFill>
                <a:srgbClr val="37B66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DevCraft</a:t>
            </a:r>
            <a:r>
              <a:rPr lang="en-US" dirty="0" smtClean="0"/>
              <a:t> costs less than buying individually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37B6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Delivering More Than 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.Q2">
  <a:themeElements>
    <a:clrScheme name="Custom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000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lerik_fonts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3.Q2" id="{39EF062E-0423-4D05-88E1-3F58596443BB}" vid="{28DA79FF-03DF-41F0-833D-B32F674739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2013.Q2</Template>
  <TotalTime>1937</TotalTime>
  <Words>427</Words>
  <Application>Microsoft Office PowerPoint</Application>
  <PresentationFormat>On-screen Show (16:9)</PresentationFormat>
  <Paragraphs>96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Wingdings</vt:lpstr>
      <vt:lpstr>2013.Q2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Anglin</dc:creator>
  <cp:lastModifiedBy>Jeffrey T. Fritz</cp:lastModifiedBy>
  <cp:revision>175</cp:revision>
  <dcterms:created xsi:type="dcterms:W3CDTF">2010-03-05T17:51:20Z</dcterms:created>
  <dcterms:modified xsi:type="dcterms:W3CDTF">2013-06-18T13:00:48Z</dcterms:modified>
</cp:coreProperties>
</file>