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7" r:id="rId1"/>
  </p:sldMasterIdLst>
  <p:notesMasterIdLst>
    <p:notesMasterId r:id="rId12"/>
  </p:notesMasterIdLst>
  <p:handoutMasterIdLst>
    <p:handoutMasterId r:id="rId13"/>
  </p:handoutMasterIdLst>
  <p:sldIdLst>
    <p:sldId id="265" r:id="rId2"/>
    <p:sldId id="269" r:id="rId3"/>
    <p:sldId id="270" r:id="rId4"/>
    <p:sldId id="271" r:id="rId5"/>
    <p:sldId id="273" r:id="rId6"/>
    <p:sldId id="278" r:id="rId7"/>
    <p:sldId id="274" r:id="rId8"/>
    <p:sldId id="275" r:id="rId9"/>
    <p:sldId id="276" r:id="rId10"/>
    <p:sldId id="277" r:id="rId1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39">
          <p15:clr>
            <a:srgbClr val="A4A3A4"/>
          </p15:clr>
        </p15:guide>
        <p15:guide id="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B3D"/>
    <a:srgbClr val="14B37D"/>
    <a:srgbClr val="144F7D"/>
    <a:srgbClr val="F3F4F4"/>
    <a:srgbClr val="F3F4E0"/>
    <a:srgbClr val="D7F0E0"/>
    <a:srgbClr val="37B662"/>
    <a:srgbClr val="8D9398"/>
    <a:srgbClr val="C0DCA2"/>
    <a:srgbClr val="D5E6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17" autoAdjust="0"/>
    <p:restoredTop sz="97310" autoAdjust="0"/>
  </p:normalViewPr>
  <p:slideViewPr>
    <p:cSldViewPr>
      <p:cViewPr varScale="1">
        <p:scale>
          <a:sx n="105" d="100"/>
          <a:sy n="105" d="100"/>
        </p:scale>
        <p:origin x="1020" y="78"/>
      </p:cViewPr>
      <p:guideLst>
        <p:guide orient="horz" pos="3239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02" d="100"/>
          <a:sy n="102" d="100"/>
        </p:scale>
        <p:origin x="3504" y="7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5DA6B2-69F6-46E7-8C22-53CF0AD17FDB}" type="datetimeFigureOut">
              <a:rPr lang="en-US" smtClean="0"/>
              <a:t>6/18/2013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261425-8C41-4079-B7B7-8DED80730C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931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CA2C59-648E-4FD6-BC5C-944E4E32AF98}" type="datetimeFigureOut">
              <a:rPr lang="en-US" smtClean="0"/>
              <a:t>6/18/2013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EEE40B-208E-4E0C-B92A-F56920440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310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Phil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3288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Phil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366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Jesse  - demo </a:t>
            </a:r>
            <a:r>
              <a:rPr lang="en-US" dirty="0" err="1" smtClean="0"/>
              <a:t>qsf</a:t>
            </a:r>
            <a:r>
              <a:rPr lang="en-US" dirty="0" smtClean="0"/>
              <a:t> and then</a:t>
            </a:r>
            <a:r>
              <a:rPr lang="en-US" baseline="0" dirty="0" smtClean="0"/>
              <a:t> drop in a grid from scratch and modify the grid to show </a:t>
            </a:r>
            <a:r>
              <a:rPr lang="en-US" baseline="0" smtClean="0"/>
              <a:t>column control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2301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Jesse  - demo </a:t>
            </a:r>
            <a:r>
              <a:rPr lang="en-US" dirty="0" err="1" smtClean="0"/>
              <a:t>qsf</a:t>
            </a:r>
            <a:r>
              <a:rPr lang="en-US" dirty="0" smtClean="0"/>
              <a:t> and then</a:t>
            </a:r>
            <a:r>
              <a:rPr lang="en-US" baseline="0" dirty="0" smtClean="0"/>
              <a:t> drop in a grid from scratch and modify the grid to show </a:t>
            </a:r>
            <a:r>
              <a:rPr lang="en-US" baseline="0" smtClean="0"/>
              <a:t>column control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6716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Phil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5905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Story Wrap-Up: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Don’t forget that you get both and much more with DevCraft Complete for a deeply discounted price. You can also upgrade to DevCraft Ultimate to add all of the features included with Complete plus additional support and maintenance options.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7774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Phil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EE40B-208E-4E0C-B92A-F56920440B8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914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ontent Placeholder 26"/>
          <p:cNvSpPr>
            <a:spLocks noGrp="1"/>
          </p:cNvSpPr>
          <p:nvPr>
            <p:ph sz="quarter" idx="13" hasCustomPrompt="1"/>
          </p:nvPr>
        </p:nvSpPr>
        <p:spPr>
          <a:xfrm>
            <a:off x="399096" y="2038350"/>
            <a:ext cx="7101716" cy="1524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200">
                <a:solidFill>
                  <a:srgbClr val="37B662"/>
                </a:solidFill>
                <a:latin typeface="Segoe UI Light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 lvl="0"/>
            <a:r>
              <a:rPr lang="en-US" dirty="0" smtClean="0"/>
              <a:t>Title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96" y="4462464"/>
            <a:ext cx="979374" cy="33666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705600" y="666750"/>
            <a:ext cx="2057400" cy="929148"/>
          </a:xfrm>
          <a:prstGeom prst="roundRect">
            <a:avLst/>
          </a:prstGeom>
          <a:solidFill>
            <a:schemeClr val="tx2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Today’s session will be recorded and available 24/7 on http://tv.telerik.com</a:t>
            </a:r>
            <a:endParaRPr lang="en-US" sz="1200" b="1" dirty="0"/>
          </a:p>
        </p:txBody>
      </p:sp>
      <p:pic>
        <p:nvPicPr>
          <p:cNvPr id="9" name="Picture 2" descr="http://www.deviantart.com/download/86810717/Camstudio_Record_Button_Icon_by_HereticPi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395201"/>
            <a:ext cx="401394" cy="401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122" y="90815"/>
            <a:ext cx="155448" cy="15544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934200" y="40857"/>
            <a:ext cx="1441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373B3D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facebook.com/</a:t>
            </a:r>
            <a:r>
              <a:rPr lang="en-US" sz="1000" dirty="0" err="1" smtClean="0">
                <a:solidFill>
                  <a:srgbClr val="373B3D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telerik</a:t>
            </a:r>
            <a:endParaRPr lang="en-US" sz="1000" dirty="0">
              <a:solidFill>
                <a:srgbClr val="373B3D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5790" y="94862"/>
            <a:ext cx="155448" cy="15544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465398" y="49475"/>
            <a:ext cx="7207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373B3D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@</a:t>
            </a:r>
            <a:r>
              <a:rPr lang="en-US" sz="1000" dirty="0" err="1" smtClean="0">
                <a:solidFill>
                  <a:srgbClr val="373B3D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telerik</a:t>
            </a:r>
            <a:endParaRPr lang="en-US" sz="1000" dirty="0">
              <a:solidFill>
                <a:srgbClr val="373B3D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8086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26"/>
          <p:cNvSpPr>
            <a:spLocks noGrp="1"/>
          </p:cNvSpPr>
          <p:nvPr>
            <p:ph sz="quarter" idx="16" hasCustomPrompt="1"/>
          </p:nvPr>
        </p:nvSpPr>
        <p:spPr>
          <a:xfrm>
            <a:off x="381000" y="201090"/>
            <a:ext cx="6629400" cy="77046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ts val="3500"/>
              </a:lnSpc>
              <a:buNone/>
              <a:defRPr sz="3600">
                <a:solidFill>
                  <a:srgbClr val="37B662"/>
                </a:solidFill>
                <a:latin typeface="Segoe UI Light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 lvl="0"/>
            <a:r>
              <a:rPr lang="en-US" dirty="0" smtClean="0"/>
              <a:t>Title</a:t>
            </a:r>
            <a:endParaRPr lang="en-US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41" y="4650276"/>
            <a:ext cx="812698" cy="27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268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26"/>
          <p:cNvSpPr>
            <a:spLocks noGrp="1"/>
          </p:cNvSpPr>
          <p:nvPr>
            <p:ph sz="quarter" idx="16" hasCustomPrompt="1"/>
          </p:nvPr>
        </p:nvSpPr>
        <p:spPr>
          <a:xfrm>
            <a:off x="381000" y="201090"/>
            <a:ext cx="6629400" cy="77046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ts val="3500"/>
              </a:lnSpc>
              <a:buNone/>
              <a:defRPr sz="3600">
                <a:solidFill>
                  <a:srgbClr val="37B662"/>
                </a:solidFill>
                <a:latin typeface="Segoe UI Light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 lvl="0"/>
            <a:r>
              <a:rPr lang="en-US" dirty="0" smtClean="0"/>
              <a:t>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4690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26"/>
          <p:cNvSpPr>
            <a:spLocks noGrp="1"/>
          </p:cNvSpPr>
          <p:nvPr>
            <p:ph sz="quarter" idx="16" hasCustomPrompt="1"/>
          </p:nvPr>
        </p:nvSpPr>
        <p:spPr>
          <a:xfrm>
            <a:off x="381000" y="201090"/>
            <a:ext cx="6629401" cy="77046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ts val="3500"/>
              </a:lnSpc>
              <a:buNone/>
              <a:defRPr sz="3600">
                <a:solidFill>
                  <a:srgbClr val="37B662"/>
                </a:solidFill>
                <a:latin typeface="Segoe UI Light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 lvl="0"/>
            <a:r>
              <a:rPr lang="en-US" dirty="0" smtClean="0"/>
              <a:t>Title</a:t>
            </a:r>
            <a:endParaRPr lang="en-US" dirty="0"/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41" y="4650276"/>
            <a:ext cx="812698" cy="279365"/>
          </a:xfrm>
          <a:prstGeom prst="rect">
            <a:avLst/>
          </a:prstGeom>
        </p:spPr>
      </p:pic>
      <p:sp>
        <p:nvSpPr>
          <p:cNvPr id="16" name="Content Placeholder 26"/>
          <p:cNvSpPr>
            <a:spLocks noGrp="1"/>
          </p:cNvSpPr>
          <p:nvPr>
            <p:ph sz="quarter" idx="17" hasCustomPrompt="1"/>
          </p:nvPr>
        </p:nvSpPr>
        <p:spPr>
          <a:xfrm>
            <a:off x="381000" y="1123951"/>
            <a:ext cx="8305800" cy="3805690"/>
          </a:xfrm>
          <a:prstGeom prst="rect">
            <a:avLst/>
          </a:prstGeom>
        </p:spPr>
        <p:txBody>
          <a:bodyPr anchor="t"/>
          <a:lstStyle>
            <a:lvl1pPr marL="457200" indent="-457200">
              <a:lnSpc>
                <a:spcPts val="3500"/>
              </a:lnSpc>
              <a:buClr>
                <a:srgbClr val="00B050"/>
              </a:buClr>
              <a:buFont typeface="Wingdings" pitchFamily="2" charset="2"/>
              <a:buChar char="§"/>
              <a:defRPr sz="2800">
                <a:solidFill>
                  <a:srgbClr val="37B662"/>
                </a:solidFill>
                <a:latin typeface="Segoe UI Light" pitchFamily="34" charset="0"/>
                <a:ea typeface="Segoe UI" pitchFamily="34" charset="0"/>
                <a:cs typeface="Segoe UI" pitchFamily="34" charset="0"/>
              </a:defRPr>
            </a:lvl1pPr>
            <a:lvl2pPr>
              <a:defRPr sz="2000">
                <a:solidFill>
                  <a:srgbClr val="37B662"/>
                </a:solidFill>
              </a:defRPr>
            </a:lvl2pPr>
            <a:lvl3pPr>
              <a:defRPr sz="1800">
                <a:solidFill>
                  <a:srgbClr val="37B662"/>
                </a:solidFill>
              </a:defRPr>
            </a:lvl3pPr>
            <a:lvl4pPr>
              <a:defRPr sz="1600">
                <a:solidFill>
                  <a:srgbClr val="37B662"/>
                </a:solidFill>
              </a:defRPr>
            </a:lvl4pPr>
          </a:lstStyle>
          <a:p>
            <a:pPr lvl="0"/>
            <a:r>
              <a:rPr lang="en-US" dirty="0" smtClean="0"/>
              <a:t>Content</a:t>
            </a:r>
          </a:p>
          <a:p>
            <a:pPr lvl="1"/>
            <a:r>
              <a:rPr lang="en-US" dirty="0" smtClean="0"/>
              <a:t>Foo</a:t>
            </a:r>
          </a:p>
          <a:p>
            <a:pPr lvl="2"/>
            <a:r>
              <a:rPr lang="en-US" dirty="0" smtClean="0"/>
              <a:t>Bar</a:t>
            </a:r>
          </a:p>
          <a:p>
            <a:pPr lvl="3"/>
            <a:r>
              <a:rPr lang="en-US" dirty="0" smtClean="0"/>
              <a:t>Test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2345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26"/>
          <p:cNvSpPr>
            <a:spLocks noGrp="1"/>
          </p:cNvSpPr>
          <p:nvPr>
            <p:ph sz="quarter" idx="16" hasCustomPrompt="1"/>
          </p:nvPr>
        </p:nvSpPr>
        <p:spPr>
          <a:xfrm>
            <a:off x="381000" y="201090"/>
            <a:ext cx="6629399" cy="77046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ts val="3500"/>
              </a:lnSpc>
              <a:buNone/>
              <a:defRPr sz="3600">
                <a:solidFill>
                  <a:srgbClr val="37B662"/>
                </a:solidFill>
                <a:latin typeface="Segoe UI Light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 lvl="0"/>
            <a:r>
              <a:rPr lang="en-US" dirty="0" smtClean="0"/>
              <a:t>Title</a:t>
            </a:r>
            <a:endParaRPr lang="en-US" dirty="0"/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41" y="4650276"/>
            <a:ext cx="812698" cy="279365"/>
          </a:xfrm>
          <a:prstGeom prst="rect">
            <a:avLst/>
          </a:prstGeom>
        </p:spPr>
      </p:pic>
      <p:sp>
        <p:nvSpPr>
          <p:cNvPr id="16" name="Content Placeholder 26"/>
          <p:cNvSpPr>
            <a:spLocks noGrp="1"/>
          </p:cNvSpPr>
          <p:nvPr>
            <p:ph sz="quarter" idx="17" hasCustomPrompt="1"/>
          </p:nvPr>
        </p:nvSpPr>
        <p:spPr>
          <a:xfrm>
            <a:off x="381000" y="1123951"/>
            <a:ext cx="8305800" cy="380569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rgbClr val="37B662"/>
                </a:solidFill>
                <a:latin typeface="Segoe UI Light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 lvl="0"/>
            <a:r>
              <a:rPr lang="en-US" dirty="0" smtClean="0"/>
              <a:t>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1357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41" y="4650276"/>
            <a:ext cx="812698" cy="279365"/>
          </a:xfrm>
          <a:prstGeom prst="rect">
            <a:avLst/>
          </a:prstGeom>
        </p:spPr>
      </p:pic>
      <p:sp>
        <p:nvSpPr>
          <p:cNvPr id="29" name="Content Placeholder 26"/>
          <p:cNvSpPr>
            <a:spLocks noGrp="1"/>
          </p:cNvSpPr>
          <p:nvPr>
            <p:ph sz="quarter" idx="16" hasCustomPrompt="1"/>
          </p:nvPr>
        </p:nvSpPr>
        <p:spPr>
          <a:xfrm>
            <a:off x="381000" y="201090"/>
            <a:ext cx="6629399" cy="77046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ts val="3500"/>
              </a:lnSpc>
              <a:buNone/>
              <a:defRPr sz="3600">
                <a:solidFill>
                  <a:srgbClr val="37B662"/>
                </a:solidFill>
                <a:latin typeface="Segoe UI Light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 lvl="0"/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0" name="Content Placeholder 25"/>
          <p:cNvSpPr>
            <a:spLocks noGrp="1"/>
          </p:cNvSpPr>
          <p:nvPr>
            <p:ph sz="quarter" idx="13" hasCustomPrompt="1"/>
          </p:nvPr>
        </p:nvSpPr>
        <p:spPr>
          <a:xfrm>
            <a:off x="381000" y="1123950"/>
            <a:ext cx="3886200" cy="304800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373B3D"/>
              </a:buClr>
              <a:buSzPct val="75000"/>
              <a:buFont typeface="Arial" pitchFamily="34" charset="0"/>
              <a:buNone/>
              <a:defRPr sz="1500">
                <a:solidFill>
                  <a:srgbClr val="373B3D"/>
                </a:solidFill>
                <a:latin typeface="+mj-lt"/>
                <a:ea typeface="Segoe UI" pitchFamily="34" charset="0"/>
                <a:cs typeface="Segoe UI" pitchFamily="34" charset="0"/>
              </a:defRPr>
            </a:lvl1pPr>
            <a:lvl2pPr>
              <a:defRPr sz="1800">
                <a:solidFill>
                  <a:srgbClr val="373B3D"/>
                </a:solidFill>
                <a:latin typeface="+mn-lt"/>
              </a:defRPr>
            </a:lvl2pPr>
            <a:lvl3pPr>
              <a:defRPr sz="1800">
                <a:solidFill>
                  <a:srgbClr val="373B3D"/>
                </a:solidFill>
                <a:latin typeface="+mn-lt"/>
              </a:defRPr>
            </a:lvl3pPr>
            <a:lvl4pPr>
              <a:defRPr sz="1800">
                <a:solidFill>
                  <a:srgbClr val="373B3D"/>
                </a:solidFill>
                <a:latin typeface="+mn-lt"/>
              </a:defRPr>
            </a:lvl4pPr>
            <a:lvl5pPr>
              <a:defRPr sz="1800">
                <a:solidFill>
                  <a:srgbClr val="373B3D"/>
                </a:solidFill>
                <a:latin typeface="+mn-lt"/>
              </a:defRPr>
            </a:lvl5pPr>
          </a:lstStyle>
          <a:p>
            <a:pPr lvl="0"/>
            <a:r>
              <a:rPr lang="en-US" dirty="0" smtClean="0"/>
              <a:t>Title 1</a:t>
            </a:r>
          </a:p>
        </p:txBody>
      </p:sp>
      <p:sp>
        <p:nvSpPr>
          <p:cNvPr id="31" name="Content Placeholder 25"/>
          <p:cNvSpPr>
            <a:spLocks noGrp="1"/>
          </p:cNvSpPr>
          <p:nvPr>
            <p:ph sz="quarter" idx="18" hasCustomPrompt="1"/>
          </p:nvPr>
        </p:nvSpPr>
        <p:spPr>
          <a:xfrm>
            <a:off x="381000" y="1504950"/>
            <a:ext cx="3886200" cy="2971800"/>
          </a:xfrm>
          <a:prstGeom prst="rect">
            <a:avLst/>
          </a:prstGeom>
        </p:spPr>
        <p:txBody>
          <a:bodyPr/>
          <a:lstStyle>
            <a:lvl1pPr marL="3175" indent="0">
              <a:buClr>
                <a:srgbClr val="373B3D"/>
              </a:buClr>
              <a:buSzPct val="75000"/>
              <a:buFont typeface="Arial" pitchFamily="34" charset="0"/>
              <a:buNone/>
              <a:defRPr sz="900">
                <a:solidFill>
                  <a:srgbClr val="373B3D"/>
                </a:solidFill>
                <a:latin typeface="+mj-lt"/>
                <a:ea typeface="Segoe UI" pitchFamily="34" charset="0"/>
                <a:cs typeface="Segoe UI" pitchFamily="34" charset="0"/>
              </a:defRPr>
            </a:lvl1pPr>
            <a:lvl2pPr>
              <a:defRPr sz="1800">
                <a:solidFill>
                  <a:srgbClr val="373B3D"/>
                </a:solidFill>
                <a:latin typeface="+mn-lt"/>
              </a:defRPr>
            </a:lvl2pPr>
            <a:lvl3pPr>
              <a:defRPr sz="1800">
                <a:solidFill>
                  <a:srgbClr val="373B3D"/>
                </a:solidFill>
                <a:latin typeface="+mn-lt"/>
              </a:defRPr>
            </a:lvl3pPr>
            <a:lvl4pPr>
              <a:defRPr sz="1800">
                <a:solidFill>
                  <a:srgbClr val="373B3D"/>
                </a:solidFill>
                <a:latin typeface="+mn-lt"/>
              </a:defRPr>
            </a:lvl4pPr>
            <a:lvl5pPr>
              <a:defRPr sz="1800">
                <a:solidFill>
                  <a:srgbClr val="373B3D"/>
                </a:solidFill>
                <a:latin typeface="+mn-lt"/>
              </a:defRPr>
            </a:lvl5pPr>
          </a:lstStyle>
          <a:p>
            <a:pPr lvl="0"/>
            <a:r>
              <a:rPr lang="en-US" dirty="0" smtClean="0"/>
              <a:t>Text Box 1</a:t>
            </a:r>
          </a:p>
        </p:txBody>
      </p:sp>
      <p:sp>
        <p:nvSpPr>
          <p:cNvPr id="34" name="Content Placeholder 25"/>
          <p:cNvSpPr>
            <a:spLocks noGrp="1"/>
          </p:cNvSpPr>
          <p:nvPr>
            <p:ph sz="quarter" idx="19" hasCustomPrompt="1"/>
          </p:nvPr>
        </p:nvSpPr>
        <p:spPr>
          <a:xfrm>
            <a:off x="4343400" y="1123950"/>
            <a:ext cx="4114800" cy="304800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373B3D"/>
              </a:buClr>
              <a:buSzPct val="75000"/>
              <a:buFont typeface="Arial" pitchFamily="34" charset="0"/>
              <a:buNone/>
              <a:defRPr sz="1500">
                <a:solidFill>
                  <a:srgbClr val="373B3D"/>
                </a:solidFill>
                <a:latin typeface="+mj-lt"/>
                <a:ea typeface="Segoe UI" pitchFamily="34" charset="0"/>
                <a:cs typeface="Segoe UI" pitchFamily="34" charset="0"/>
              </a:defRPr>
            </a:lvl1pPr>
            <a:lvl2pPr>
              <a:defRPr sz="1800">
                <a:solidFill>
                  <a:srgbClr val="373B3D"/>
                </a:solidFill>
                <a:latin typeface="+mn-lt"/>
              </a:defRPr>
            </a:lvl2pPr>
            <a:lvl3pPr>
              <a:defRPr sz="1800">
                <a:solidFill>
                  <a:srgbClr val="373B3D"/>
                </a:solidFill>
                <a:latin typeface="+mn-lt"/>
              </a:defRPr>
            </a:lvl3pPr>
            <a:lvl4pPr>
              <a:defRPr sz="1800">
                <a:solidFill>
                  <a:srgbClr val="373B3D"/>
                </a:solidFill>
                <a:latin typeface="+mn-lt"/>
              </a:defRPr>
            </a:lvl4pPr>
            <a:lvl5pPr>
              <a:defRPr sz="1800">
                <a:solidFill>
                  <a:srgbClr val="373B3D"/>
                </a:solidFill>
                <a:latin typeface="+mn-lt"/>
              </a:defRPr>
            </a:lvl5pPr>
          </a:lstStyle>
          <a:p>
            <a:pPr lvl="0"/>
            <a:r>
              <a:rPr lang="en-US" dirty="0" smtClean="0"/>
              <a:t>Title 2</a:t>
            </a:r>
          </a:p>
        </p:txBody>
      </p:sp>
      <p:sp>
        <p:nvSpPr>
          <p:cNvPr id="35" name="Content Placeholder 25"/>
          <p:cNvSpPr>
            <a:spLocks noGrp="1"/>
          </p:cNvSpPr>
          <p:nvPr>
            <p:ph sz="quarter" idx="20" hasCustomPrompt="1"/>
          </p:nvPr>
        </p:nvSpPr>
        <p:spPr>
          <a:xfrm>
            <a:off x="4343400" y="1504950"/>
            <a:ext cx="4114800" cy="2971800"/>
          </a:xfrm>
          <a:prstGeom prst="rect">
            <a:avLst/>
          </a:prstGeom>
        </p:spPr>
        <p:txBody>
          <a:bodyPr/>
          <a:lstStyle>
            <a:lvl1pPr marL="3175" indent="0">
              <a:buClr>
                <a:srgbClr val="373B3D"/>
              </a:buClr>
              <a:buSzPct val="75000"/>
              <a:buFont typeface="Arial" pitchFamily="34" charset="0"/>
              <a:buNone/>
              <a:defRPr sz="900">
                <a:solidFill>
                  <a:srgbClr val="373B3D"/>
                </a:solidFill>
                <a:latin typeface="+mj-lt"/>
                <a:ea typeface="Segoe UI" pitchFamily="34" charset="0"/>
                <a:cs typeface="Segoe UI" pitchFamily="34" charset="0"/>
              </a:defRPr>
            </a:lvl1pPr>
            <a:lvl2pPr>
              <a:defRPr sz="1800">
                <a:solidFill>
                  <a:srgbClr val="373B3D"/>
                </a:solidFill>
                <a:latin typeface="+mn-lt"/>
              </a:defRPr>
            </a:lvl2pPr>
            <a:lvl3pPr>
              <a:defRPr sz="1800">
                <a:solidFill>
                  <a:srgbClr val="373B3D"/>
                </a:solidFill>
                <a:latin typeface="+mn-lt"/>
              </a:defRPr>
            </a:lvl3pPr>
            <a:lvl4pPr>
              <a:defRPr sz="1800">
                <a:solidFill>
                  <a:srgbClr val="373B3D"/>
                </a:solidFill>
                <a:latin typeface="+mn-lt"/>
              </a:defRPr>
            </a:lvl4pPr>
            <a:lvl5pPr>
              <a:defRPr sz="1800">
                <a:solidFill>
                  <a:srgbClr val="373B3D"/>
                </a:solidFill>
                <a:latin typeface="+mn-lt"/>
              </a:defRPr>
            </a:lvl5pPr>
          </a:lstStyle>
          <a:p>
            <a:pPr lvl="0"/>
            <a:r>
              <a:rPr lang="en-US" dirty="0" smtClean="0"/>
              <a:t>Text Box 2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41" y="4650276"/>
            <a:ext cx="812698" cy="27936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41" y="4650276"/>
            <a:ext cx="812698" cy="27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1579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Image And Co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41" y="4650276"/>
            <a:ext cx="812698" cy="279365"/>
          </a:xfrm>
          <a:prstGeom prst="rect">
            <a:avLst/>
          </a:prstGeom>
        </p:spPr>
      </p:pic>
      <p:sp>
        <p:nvSpPr>
          <p:cNvPr id="29" name="Content Placeholder 26"/>
          <p:cNvSpPr>
            <a:spLocks noGrp="1"/>
          </p:cNvSpPr>
          <p:nvPr>
            <p:ph sz="quarter" idx="16" hasCustomPrompt="1"/>
          </p:nvPr>
        </p:nvSpPr>
        <p:spPr>
          <a:xfrm>
            <a:off x="381000" y="201090"/>
            <a:ext cx="6629399" cy="77046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ts val="3500"/>
              </a:lnSpc>
              <a:buNone/>
              <a:defRPr sz="3600">
                <a:solidFill>
                  <a:srgbClr val="37B662"/>
                </a:solidFill>
                <a:latin typeface="Segoe UI Light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 lvl="0"/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1" name="Content Placeholder 25"/>
          <p:cNvSpPr>
            <a:spLocks noGrp="1"/>
          </p:cNvSpPr>
          <p:nvPr>
            <p:ph sz="quarter" idx="18" hasCustomPrompt="1"/>
          </p:nvPr>
        </p:nvSpPr>
        <p:spPr>
          <a:xfrm>
            <a:off x="381000" y="1123805"/>
            <a:ext cx="2895600" cy="3352945"/>
          </a:xfrm>
          <a:prstGeom prst="rect">
            <a:avLst/>
          </a:prstGeom>
        </p:spPr>
        <p:txBody>
          <a:bodyPr/>
          <a:lstStyle>
            <a:lvl1pPr marL="3175" indent="0">
              <a:buClr>
                <a:srgbClr val="373B3D"/>
              </a:buClr>
              <a:buSzPct val="75000"/>
              <a:buFont typeface="Arial" pitchFamily="34" charset="0"/>
              <a:buNone/>
              <a:defRPr sz="900">
                <a:solidFill>
                  <a:srgbClr val="373B3D"/>
                </a:solidFill>
                <a:latin typeface="+mj-lt"/>
                <a:ea typeface="Segoe UI" pitchFamily="34" charset="0"/>
                <a:cs typeface="Segoe UI" pitchFamily="34" charset="0"/>
              </a:defRPr>
            </a:lvl1pPr>
            <a:lvl2pPr>
              <a:defRPr sz="1800">
                <a:solidFill>
                  <a:srgbClr val="373B3D"/>
                </a:solidFill>
                <a:latin typeface="+mn-lt"/>
              </a:defRPr>
            </a:lvl2pPr>
            <a:lvl3pPr>
              <a:defRPr sz="1800">
                <a:solidFill>
                  <a:srgbClr val="373B3D"/>
                </a:solidFill>
                <a:latin typeface="+mn-lt"/>
              </a:defRPr>
            </a:lvl3pPr>
            <a:lvl4pPr>
              <a:defRPr sz="1800">
                <a:solidFill>
                  <a:srgbClr val="373B3D"/>
                </a:solidFill>
                <a:latin typeface="+mn-lt"/>
              </a:defRPr>
            </a:lvl4pPr>
            <a:lvl5pPr>
              <a:defRPr sz="1800">
                <a:solidFill>
                  <a:srgbClr val="373B3D"/>
                </a:solidFill>
                <a:latin typeface="+mn-lt"/>
              </a:defRPr>
            </a:lvl5pPr>
          </a:lstStyle>
          <a:p>
            <a:pPr lvl="0"/>
            <a:r>
              <a:rPr lang="en-US" dirty="0" smtClean="0"/>
              <a:t>Text Box 1</a:t>
            </a:r>
          </a:p>
        </p:txBody>
      </p:sp>
      <p:sp>
        <p:nvSpPr>
          <p:cNvPr id="35" name="Content Placeholder 25"/>
          <p:cNvSpPr>
            <a:spLocks noGrp="1"/>
          </p:cNvSpPr>
          <p:nvPr>
            <p:ph sz="quarter" idx="20" hasCustomPrompt="1"/>
          </p:nvPr>
        </p:nvSpPr>
        <p:spPr>
          <a:xfrm>
            <a:off x="3352800" y="1123805"/>
            <a:ext cx="5638800" cy="3352945"/>
          </a:xfrm>
          <a:prstGeom prst="rect">
            <a:avLst/>
          </a:prstGeom>
          <a:noFill/>
        </p:spPr>
        <p:txBody>
          <a:bodyPr/>
          <a:lstStyle>
            <a:lvl1pPr marL="3175" indent="0">
              <a:buClr>
                <a:srgbClr val="373B3D"/>
              </a:buClr>
              <a:buSzPct val="75000"/>
              <a:buFont typeface="Arial" pitchFamily="34" charset="0"/>
              <a:buNone/>
              <a:defRPr sz="900">
                <a:solidFill>
                  <a:srgbClr val="373B3D"/>
                </a:solidFill>
                <a:latin typeface="+mj-lt"/>
                <a:ea typeface="Segoe UI" pitchFamily="34" charset="0"/>
                <a:cs typeface="Segoe UI" pitchFamily="34" charset="0"/>
              </a:defRPr>
            </a:lvl1pPr>
            <a:lvl2pPr>
              <a:defRPr sz="1800">
                <a:solidFill>
                  <a:srgbClr val="373B3D"/>
                </a:solidFill>
                <a:latin typeface="+mn-lt"/>
              </a:defRPr>
            </a:lvl2pPr>
            <a:lvl3pPr>
              <a:defRPr sz="1800">
                <a:solidFill>
                  <a:srgbClr val="373B3D"/>
                </a:solidFill>
                <a:latin typeface="+mn-lt"/>
              </a:defRPr>
            </a:lvl3pPr>
            <a:lvl4pPr>
              <a:defRPr sz="1800">
                <a:solidFill>
                  <a:srgbClr val="373B3D"/>
                </a:solidFill>
                <a:latin typeface="+mn-lt"/>
              </a:defRPr>
            </a:lvl4pPr>
            <a:lvl5pPr>
              <a:defRPr sz="1800">
                <a:solidFill>
                  <a:srgbClr val="373B3D"/>
                </a:solidFill>
                <a:latin typeface="+mn-lt"/>
              </a:defRPr>
            </a:lvl5pPr>
          </a:lstStyle>
          <a:p>
            <a:pPr lvl="0"/>
            <a:r>
              <a:rPr lang="en-US" dirty="0" smtClean="0"/>
              <a:t>Text Box 2</a:t>
            </a:r>
          </a:p>
        </p:txBody>
      </p:sp>
    </p:spTree>
    <p:extLst>
      <p:ext uri="{BB962C8B-B14F-4D97-AF65-F5344CB8AC3E}">
        <p14:creationId xmlns:p14="http://schemas.microsoft.com/office/powerpoint/2010/main" val="11950677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26"/>
          <p:cNvSpPr>
            <a:spLocks noGrp="1"/>
          </p:cNvSpPr>
          <p:nvPr>
            <p:ph sz="quarter" idx="13" hasCustomPrompt="1"/>
          </p:nvPr>
        </p:nvSpPr>
        <p:spPr>
          <a:xfrm>
            <a:off x="609600" y="2038350"/>
            <a:ext cx="8077200" cy="15486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200">
                <a:solidFill>
                  <a:srgbClr val="37B662"/>
                </a:solidFill>
                <a:latin typeface="Segoe UI Light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 lvl="0"/>
            <a:r>
              <a:rPr lang="en-US" dirty="0" smtClean="0"/>
              <a:t>Title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96" y="4462464"/>
            <a:ext cx="979374" cy="33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7333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41" y="4650276"/>
            <a:ext cx="812698" cy="27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2735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413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7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b="0" kern="1200" cap="none" spc="0">
          <a:ln w="18415" cmpd="sng">
            <a:noFill/>
            <a:prstDash val="solid"/>
          </a:ln>
          <a:solidFill>
            <a:srgbClr val="A4E416"/>
          </a:solidFill>
          <a:effectLst/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A4E416"/>
        </a:buClr>
        <a:buFont typeface="Wingdings" pitchFamily="2" charset="2"/>
        <a:buChar char="§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mtClean="0"/>
              <a:t>What's New in Q2 2013</a:t>
            </a:r>
          </a:p>
          <a:p>
            <a:r>
              <a:rPr lang="en-US" smtClean="0"/>
              <a:t>for ASP.NET AJAX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3720778"/>
            <a:ext cx="1209041" cy="1295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002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7575566"/>
              </p:ext>
            </p:extLst>
          </p:nvPr>
        </p:nvGraphicFramePr>
        <p:xfrm>
          <a:off x="1146018" y="3181350"/>
          <a:ext cx="6172200" cy="73152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3831021"/>
                <a:gridCol w="2341179"/>
              </a:tblGrid>
              <a:tr h="1885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Email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Twitter</a:t>
                      </a:r>
                      <a:endParaRPr lang="en-US" dirty="0"/>
                    </a:p>
                  </a:txBody>
                  <a:tcPr/>
                </a:tc>
              </a:tr>
              <a:tr h="1911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fritz@telerik.com</a:t>
                      </a:r>
                      <a:endParaRPr lang="en-US" dirty="0" smtClean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@csharpfritz</a:t>
                      </a:r>
                      <a:endParaRPr lang="en-US" dirty="0" smtClean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sz="quarter" idx="4294967295"/>
          </p:nvPr>
        </p:nvSpPr>
        <p:spPr>
          <a:xfrm>
            <a:off x="1143000" y="1504950"/>
            <a:ext cx="6019800" cy="762000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sz="1600" dirty="0">
                <a:solidFill>
                  <a:srgbClr val="00B050"/>
                </a:solidFill>
              </a:rPr>
              <a:t>Download </a:t>
            </a:r>
            <a:r>
              <a:rPr lang="en-US" sz="1600" dirty="0" smtClean="0">
                <a:solidFill>
                  <a:srgbClr val="00B050"/>
                </a:solidFill>
              </a:rPr>
              <a:t>RadControls for </a:t>
            </a:r>
            <a:r>
              <a:rPr lang="en-US" sz="1600" dirty="0" smtClean="0">
                <a:solidFill>
                  <a:srgbClr val="00B050"/>
                </a:solidFill>
              </a:rPr>
              <a:t>AJAX at</a:t>
            </a:r>
            <a:endParaRPr lang="en-US" sz="1600" dirty="0" smtClean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en-US" sz="1400" b="1" dirty="0" smtClean="0">
                <a:solidFill>
                  <a:schemeClr val="tx1"/>
                </a:solidFill>
              </a:rPr>
              <a:t>http</a:t>
            </a:r>
            <a:r>
              <a:rPr lang="en-US" sz="1400" b="1" dirty="0">
                <a:solidFill>
                  <a:schemeClr val="tx1"/>
                </a:solidFill>
              </a:rPr>
              <a:t>://</a:t>
            </a:r>
            <a:r>
              <a:rPr lang="en-US" sz="1400" b="1" dirty="0" smtClean="0">
                <a:solidFill>
                  <a:schemeClr val="tx1"/>
                </a:solidFill>
              </a:rPr>
              <a:t>www.telerik.com/ajax </a:t>
            </a:r>
          </a:p>
          <a:p>
            <a:pPr marL="0" indent="0" algn="ctr">
              <a:buNone/>
            </a:pPr>
            <a:r>
              <a:rPr lang="en-US" sz="1600" dirty="0">
                <a:solidFill>
                  <a:srgbClr val="00B050"/>
                </a:solidFill>
              </a:rPr>
              <a:t>Provide Feedback – Request New Features and New Controls at</a:t>
            </a:r>
            <a:r>
              <a:rPr lang="en-US" sz="1600" dirty="0" smtClean="0">
                <a:solidFill>
                  <a:srgbClr val="00B050"/>
                </a:solidFill>
              </a:rPr>
              <a:t>:</a:t>
            </a:r>
          </a:p>
          <a:p>
            <a:pPr marL="0" indent="0" algn="ctr">
              <a:buNone/>
            </a:pPr>
            <a:r>
              <a:rPr lang="en-US" sz="1400" b="1" dirty="0">
                <a:solidFill>
                  <a:schemeClr val="tx1"/>
                </a:solidFill>
              </a:rPr>
              <a:t>http://www.telerik.com/feedback</a:t>
            </a:r>
            <a:endParaRPr lang="en-US" sz="1400" b="1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6"/>
          </p:nvPr>
        </p:nvSpPr>
        <p:spPr>
          <a:xfrm>
            <a:off x="1371600" y="209550"/>
            <a:ext cx="7275225" cy="1143000"/>
          </a:xfrm>
        </p:spPr>
        <p:txBody>
          <a:bodyPr/>
          <a:lstStyle/>
          <a:p>
            <a:r>
              <a:rPr lang="en-US" dirty="0" smtClean="0"/>
              <a:t>Q &amp; 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090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dirty="0"/>
              <a:t>Schedule </a:t>
            </a:r>
          </a:p>
        </p:txBody>
      </p:sp>
      <p:graphicFrame>
        <p:nvGraphicFramePr>
          <p:cNvPr id="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1141734"/>
              </p:ext>
            </p:extLst>
          </p:nvPr>
        </p:nvGraphicFramePr>
        <p:xfrm>
          <a:off x="457200" y="895350"/>
          <a:ext cx="8077200" cy="3962400"/>
        </p:xfrm>
        <a:graphic>
          <a:graphicData uri="http://schemas.openxmlformats.org/drawingml/2006/table">
            <a:tbl>
              <a:tblPr bandRow="1">
                <a:tableStyleId>{2D5ABB26-0587-4C30-8999-92F81FD0307C}</a:tableStyleId>
              </a:tblPr>
              <a:tblGrid>
                <a:gridCol w="1558758"/>
                <a:gridCol w="6518442"/>
              </a:tblGrid>
              <a:tr h="329184">
                <a:tc>
                  <a:txBody>
                    <a:bodyPr/>
                    <a:lstStyle/>
                    <a:p>
                      <a:pPr algn="l"/>
                      <a:r>
                        <a:rPr lang="en-US" sz="1000" dirty="0" smtClean="0">
                          <a:ln>
                            <a:noFill/>
                          </a:ln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June 17th – Monday </a:t>
                      </a:r>
                    </a:p>
                    <a:p>
                      <a:pPr algn="l"/>
                      <a:r>
                        <a:rPr lang="en-US" sz="1000" dirty="0" smtClean="0">
                          <a:ln>
                            <a:noFill/>
                          </a:ln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11:00am EDT</a:t>
                      </a:r>
                    </a:p>
                  </a:txBody>
                  <a:tcPr marL="41829" marR="41829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 smtClean="0">
                          <a:ln>
                            <a:noFill/>
                          </a:ln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What’s New &amp; Awesome in </a:t>
                      </a:r>
                      <a:r>
                        <a:rPr lang="en-US" sz="1600" b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XAML</a:t>
                      </a:r>
                      <a:r>
                        <a:rPr lang="en-US" sz="1400" b="0" dirty="0" smtClean="0">
                          <a:ln>
                            <a:noFill/>
                          </a:ln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 Q2 2013</a:t>
                      </a:r>
                      <a:endParaRPr lang="en-US" sz="1400" b="0" dirty="0">
                        <a:ln>
                          <a:noFill/>
                        </a:ln>
                        <a:solidFill>
                          <a:srgbClr val="373B3D"/>
                        </a:solidFill>
                        <a:latin typeface="+mj-lt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41829" marR="41829">
                    <a:noFill/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 algn="l"/>
                      <a:r>
                        <a:rPr lang="en-US" sz="1000" kern="1200" dirty="0" smtClean="0">
                          <a:ln>
                            <a:noFill/>
                          </a:ln>
                          <a:solidFill>
                            <a:srgbClr val="373B3D"/>
                          </a:solidFill>
                          <a:latin typeface="+mn-lt"/>
                          <a:ea typeface="Segoe UI" pitchFamily="34" charset="0"/>
                          <a:cs typeface="Segoe UI" pitchFamily="34" charset="0"/>
                        </a:rPr>
                        <a:t>June 17th – Monday </a:t>
                      </a:r>
                    </a:p>
                    <a:p>
                      <a:pPr algn="l"/>
                      <a:r>
                        <a:rPr lang="en-US" sz="1000" kern="1200" dirty="0" smtClean="0">
                          <a:ln>
                            <a:noFill/>
                          </a:ln>
                          <a:solidFill>
                            <a:srgbClr val="373B3D"/>
                          </a:solidFill>
                          <a:latin typeface="+mn-lt"/>
                          <a:ea typeface="Segoe UI" pitchFamily="34" charset="0"/>
                          <a:cs typeface="Segoe UI" pitchFamily="34" charset="0"/>
                        </a:rPr>
                        <a:t>12:00pm EDT</a:t>
                      </a:r>
                    </a:p>
                  </a:txBody>
                  <a:tcPr marL="41829" marR="41829"/>
                </a:tc>
                <a:tc>
                  <a:txBody>
                    <a:bodyPr/>
                    <a:lstStyle/>
                    <a:p>
                      <a:r>
                        <a:rPr lang="en-US" sz="14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What’s New &amp; Awesome in </a:t>
                      </a:r>
                      <a:r>
                        <a:rPr lang="en-US" sz="1600" b="0" kern="12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WinForms</a:t>
                      </a:r>
                      <a:r>
                        <a:rPr lang="en-US" sz="16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Q2 2013</a:t>
                      </a:r>
                      <a:endParaRPr lang="en-US" sz="1400" b="0" dirty="0">
                        <a:ln>
                          <a:noFill/>
                        </a:ln>
                        <a:solidFill>
                          <a:srgbClr val="373B3D"/>
                        </a:solidFill>
                        <a:latin typeface="+mj-lt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41829" marR="41829"/>
                </a:tc>
              </a:tr>
              <a:tr h="329184">
                <a:tc>
                  <a:txBody>
                    <a:bodyPr/>
                    <a:lstStyle/>
                    <a:p>
                      <a:pPr algn="l"/>
                      <a:r>
                        <a:rPr lang="en-US" sz="1000" kern="1200" dirty="0" smtClean="0">
                          <a:solidFill>
                            <a:srgbClr val="373B3D"/>
                          </a:solidFill>
                          <a:latin typeface="+mn-lt"/>
                          <a:ea typeface="Segoe UI" pitchFamily="34" charset="0"/>
                          <a:cs typeface="Segoe UI" pitchFamily="34" charset="0"/>
                        </a:rPr>
                        <a:t>June 18th – Tuesday</a:t>
                      </a:r>
                    </a:p>
                    <a:p>
                      <a:pPr algn="l"/>
                      <a:r>
                        <a:rPr lang="en-US" sz="1000" kern="1200" dirty="0" smtClean="0">
                          <a:solidFill>
                            <a:srgbClr val="373B3D"/>
                          </a:solidFill>
                          <a:latin typeface="+mn-lt"/>
                          <a:ea typeface="Segoe UI" pitchFamily="34" charset="0"/>
                          <a:cs typeface="Segoe UI" pitchFamily="34" charset="0"/>
                        </a:rPr>
                        <a:t>11:00am EDT</a:t>
                      </a:r>
                    </a:p>
                  </a:txBody>
                  <a:tcPr marL="41829" marR="41829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What’s New &amp; Awesome in </a:t>
                      </a:r>
                      <a:r>
                        <a:rPr lang="en-US" sz="1600" b="0" kern="12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ASP.NET AJAX </a:t>
                      </a:r>
                      <a:r>
                        <a:rPr lang="en-US" sz="14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Q2 2013 </a:t>
                      </a:r>
                    </a:p>
                  </a:txBody>
                  <a:tcPr marL="41829" marR="41829">
                    <a:noFill/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 algn="l"/>
                      <a:r>
                        <a:rPr lang="en-US" sz="1000" kern="1200" dirty="0" smtClean="0">
                          <a:solidFill>
                            <a:srgbClr val="373B3D"/>
                          </a:solidFill>
                          <a:latin typeface="+mn-lt"/>
                          <a:ea typeface="Segoe UI" pitchFamily="34" charset="0"/>
                          <a:cs typeface="Segoe UI" pitchFamily="34" charset="0"/>
                        </a:rPr>
                        <a:t>June 18th – Tuesday</a:t>
                      </a:r>
                    </a:p>
                    <a:p>
                      <a:pPr algn="l"/>
                      <a:r>
                        <a:rPr lang="en-US" sz="1000" kern="1200" dirty="0" smtClean="0">
                          <a:solidFill>
                            <a:srgbClr val="373B3D"/>
                          </a:solidFill>
                          <a:latin typeface="+mn-lt"/>
                          <a:ea typeface="Segoe UI" pitchFamily="34" charset="0"/>
                          <a:cs typeface="Segoe UI" pitchFamily="34" charset="0"/>
                        </a:rPr>
                        <a:t>12:30am EDT</a:t>
                      </a:r>
                    </a:p>
                  </a:txBody>
                  <a:tcPr marL="41829" marR="41829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Manage your RadControls projects more effectively with </a:t>
                      </a:r>
                      <a:r>
                        <a:rPr lang="en-US" sz="1600" b="0" kern="12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Telerik TeamPulse</a:t>
                      </a:r>
                    </a:p>
                  </a:txBody>
                  <a:tcPr marL="41829" marR="41829"/>
                </a:tc>
              </a:tr>
              <a:tr h="329184">
                <a:tc>
                  <a:txBody>
                    <a:bodyPr/>
                    <a:lstStyle/>
                    <a:p>
                      <a:pPr algn="l"/>
                      <a:r>
                        <a:rPr lang="en-US" sz="1000" kern="1200" dirty="0" smtClean="0">
                          <a:solidFill>
                            <a:srgbClr val="373B3D"/>
                          </a:solidFill>
                          <a:latin typeface="+mn-lt"/>
                          <a:ea typeface="Segoe UI" pitchFamily="34" charset="0"/>
                          <a:cs typeface="Segoe UI" pitchFamily="34" charset="0"/>
                        </a:rPr>
                        <a:t>June 19th – Wednesday</a:t>
                      </a:r>
                    </a:p>
                    <a:p>
                      <a:pPr algn="l"/>
                      <a:r>
                        <a:rPr lang="en-US" sz="1000" kern="1200" dirty="0" smtClean="0">
                          <a:solidFill>
                            <a:srgbClr val="373B3D"/>
                          </a:solidFill>
                          <a:latin typeface="+mn-lt"/>
                          <a:ea typeface="Segoe UI" pitchFamily="34" charset="0"/>
                          <a:cs typeface="Segoe UI" pitchFamily="34" charset="0"/>
                        </a:rPr>
                        <a:t>11:00am EDT</a:t>
                      </a:r>
                    </a:p>
                  </a:txBody>
                  <a:tcPr marL="41829" marR="41829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 smtClean="0">
                          <a:ln>
                            <a:noFill/>
                          </a:ln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What’s New &amp; Awesome in </a:t>
                      </a:r>
                      <a:r>
                        <a:rPr lang="en-US" sz="1600" b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Windows8 XAML</a:t>
                      </a:r>
                      <a:r>
                        <a:rPr lang="en-US" sz="1400" b="0" dirty="0" smtClean="0">
                          <a:ln>
                            <a:noFill/>
                          </a:ln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 &amp; </a:t>
                      </a:r>
                      <a:r>
                        <a:rPr lang="en-US" sz="1600" b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Windows Phone </a:t>
                      </a:r>
                      <a:r>
                        <a:rPr lang="en-US" sz="1400" b="0" dirty="0" smtClean="0">
                          <a:ln>
                            <a:noFill/>
                          </a:ln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Q2 2013</a:t>
                      </a:r>
                      <a:endParaRPr lang="en-US" sz="1400" b="0" dirty="0">
                        <a:ln>
                          <a:noFill/>
                        </a:ln>
                        <a:solidFill>
                          <a:srgbClr val="373B3D"/>
                        </a:solidFill>
                        <a:latin typeface="+mj-lt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41829" marR="41829">
                    <a:noFill/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 algn="l"/>
                      <a:r>
                        <a:rPr lang="en-US" sz="1000" kern="1200" dirty="0" smtClean="0">
                          <a:solidFill>
                            <a:srgbClr val="373B3D"/>
                          </a:solidFill>
                          <a:latin typeface="+mn-lt"/>
                          <a:ea typeface="Segoe UI" pitchFamily="34" charset="0"/>
                          <a:cs typeface="Segoe UI" pitchFamily="34" charset="0"/>
                        </a:rPr>
                        <a:t>June 19th – Wednesday</a:t>
                      </a:r>
                    </a:p>
                    <a:p>
                      <a:pPr algn="l"/>
                      <a:r>
                        <a:rPr lang="en-US" sz="1000" kern="1200" dirty="0" smtClean="0">
                          <a:solidFill>
                            <a:srgbClr val="373B3D"/>
                          </a:solidFill>
                          <a:latin typeface="+mn-lt"/>
                          <a:ea typeface="Segoe UI" pitchFamily="34" charset="0"/>
                          <a:cs typeface="Segoe UI" pitchFamily="34" charset="0"/>
                        </a:rPr>
                        <a:t>12:00pm EDT</a:t>
                      </a:r>
                    </a:p>
                  </a:txBody>
                  <a:tcPr marL="41829" marR="41829"/>
                </a:tc>
                <a:tc>
                  <a:txBody>
                    <a:bodyPr/>
                    <a:lstStyle/>
                    <a:p>
                      <a:r>
                        <a:rPr lang="en-US" sz="1400" b="0" dirty="0" smtClean="0">
                          <a:ln>
                            <a:noFill/>
                          </a:ln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What’s New &amp; Awesome in </a:t>
                      </a:r>
                      <a:r>
                        <a:rPr lang="en-US" sz="1600" b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Windows8 HTML</a:t>
                      </a:r>
                      <a:r>
                        <a:rPr lang="en-US" sz="1400" b="0" dirty="0" smtClean="0">
                          <a:ln>
                            <a:noFill/>
                          </a:ln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 Q2 2013</a:t>
                      </a:r>
                      <a:endParaRPr lang="en-US" sz="1400" b="0" dirty="0">
                        <a:ln>
                          <a:noFill/>
                        </a:ln>
                        <a:solidFill>
                          <a:srgbClr val="373B3D"/>
                        </a:solidFill>
                        <a:latin typeface="+mj-lt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41829" marR="41829"/>
                </a:tc>
              </a:tr>
              <a:tr h="329184">
                <a:tc>
                  <a:txBody>
                    <a:bodyPr/>
                    <a:lstStyle/>
                    <a:p>
                      <a:pPr algn="l"/>
                      <a:r>
                        <a:rPr lang="en-US" sz="1000" kern="1200" dirty="0" smtClean="0">
                          <a:solidFill>
                            <a:srgbClr val="373B3D"/>
                          </a:solidFill>
                          <a:latin typeface="+mn-lt"/>
                          <a:ea typeface="Segoe UI" pitchFamily="34" charset="0"/>
                          <a:cs typeface="Segoe UI" pitchFamily="34" charset="0"/>
                        </a:rPr>
                        <a:t>June 19th – Wednesday</a:t>
                      </a:r>
                    </a:p>
                    <a:p>
                      <a:pPr algn="l"/>
                      <a:r>
                        <a:rPr lang="en-US" sz="1000" kern="1200" dirty="0" smtClean="0">
                          <a:solidFill>
                            <a:srgbClr val="373B3D"/>
                          </a:solidFill>
                          <a:latin typeface="+mn-lt"/>
                          <a:ea typeface="Segoe UI" pitchFamily="34" charset="0"/>
                          <a:cs typeface="Segoe UI" pitchFamily="34" charset="0"/>
                        </a:rPr>
                        <a:t>1:00pm EDT</a:t>
                      </a:r>
                    </a:p>
                  </a:txBody>
                  <a:tcPr marL="41829" marR="41829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 smtClean="0">
                          <a:ln>
                            <a:noFill/>
                          </a:ln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What’s New &amp; Awesome in </a:t>
                      </a:r>
                      <a:r>
                        <a:rPr lang="en-US" sz="1600" b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Telerik Reporting</a:t>
                      </a:r>
                      <a:r>
                        <a:rPr lang="en-US" sz="1400" b="0" dirty="0" smtClean="0">
                          <a:ln>
                            <a:noFill/>
                          </a:ln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 and </a:t>
                      </a:r>
                      <a:r>
                        <a:rPr lang="en-US" sz="1600" b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OpenAccess ORM</a:t>
                      </a:r>
                      <a:r>
                        <a:rPr lang="en-US" sz="1400" b="0" dirty="0" smtClean="0">
                          <a:ln>
                            <a:noFill/>
                          </a:ln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 Q2 2013</a:t>
                      </a:r>
                      <a:endParaRPr lang="en-US" sz="1400" b="0" dirty="0">
                        <a:ln>
                          <a:noFill/>
                        </a:ln>
                        <a:solidFill>
                          <a:srgbClr val="373B3D"/>
                        </a:solidFill>
                        <a:latin typeface="+mj-lt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41829" marR="41829">
                    <a:noFill/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 algn="l"/>
                      <a:r>
                        <a:rPr lang="en-US" sz="1000" kern="1200" dirty="0" smtClean="0">
                          <a:solidFill>
                            <a:srgbClr val="373B3D"/>
                          </a:solidFill>
                          <a:latin typeface="+mn-lt"/>
                          <a:ea typeface="Segoe UI" pitchFamily="34" charset="0"/>
                          <a:cs typeface="Segoe UI" pitchFamily="34" charset="0"/>
                        </a:rPr>
                        <a:t>June 20th – Thursday</a:t>
                      </a:r>
                    </a:p>
                    <a:p>
                      <a:pPr algn="l"/>
                      <a:r>
                        <a:rPr lang="en-US" sz="1000" kern="1200" dirty="0" smtClean="0">
                          <a:solidFill>
                            <a:srgbClr val="373B3D"/>
                          </a:solidFill>
                          <a:latin typeface="+mn-lt"/>
                          <a:ea typeface="Segoe UI" pitchFamily="34" charset="0"/>
                          <a:cs typeface="Segoe UI" pitchFamily="34" charset="0"/>
                        </a:rPr>
                        <a:t>11:00am EDT</a:t>
                      </a:r>
                    </a:p>
                  </a:txBody>
                  <a:tcPr marL="41829" marR="41829"/>
                </a:tc>
                <a:tc>
                  <a:txBody>
                    <a:bodyPr/>
                    <a:lstStyle/>
                    <a:p>
                      <a:r>
                        <a:rPr lang="en-US" sz="1400" b="0" dirty="0" smtClean="0">
                          <a:ln>
                            <a:noFill/>
                          </a:ln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Meet the Next Generation of </a:t>
                      </a:r>
                      <a:r>
                        <a:rPr lang="en-US" sz="1600" b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Kendo UI Complete for ASP.NET MVC Extensions</a:t>
                      </a:r>
                      <a:endParaRPr lang="en-US" sz="1400" b="0" dirty="0">
                        <a:ln>
                          <a:noFill/>
                        </a:ln>
                        <a:solidFill>
                          <a:schemeClr val="bg2">
                            <a:lumMod val="50000"/>
                          </a:schemeClr>
                        </a:solidFill>
                        <a:latin typeface="+mj-lt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41829" marR="41829"/>
                </a:tc>
              </a:tr>
              <a:tr h="329184">
                <a:tc>
                  <a:txBody>
                    <a:bodyPr/>
                    <a:lstStyle/>
                    <a:p>
                      <a:pPr algn="l"/>
                      <a:r>
                        <a:rPr lang="en-US" sz="1000" kern="1200" dirty="0" smtClean="0">
                          <a:solidFill>
                            <a:srgbClr val="373B3D"/>
                          </a:solidFill>
                          <a:latin typeface="+mn-lt"/>
                          <a:ea typeface="Segoe UI" pitchFamily="34" charset="0"/>
                          <a:cs typeface="Segoe UI" pitchFamily="34" charset="0"/>
                        </a:rPr>
                        <a:t>June 20th – Thursday</a:t>
                      </a:r>
                    </a:p>
                    <a:p>
                      <a:pPr algn="l"/>
                      <a:r>
                        <a:rPr lang="en-US" sz="1000" kern="1200" dirty="0" smtClean="0">
                          <a:solidFill>
                            <a:srgbClr val="373B3D"/>
                          </a:solidFill>
                          <a:latin typeface="+mn-lt"/>
                          <a:ea typeface="Segoe UI" pitchFamily="34" charset="0"/>
                          <a:cs typeface="Segoe UI" pitchFamily="34" charset="0"/>
                        </a:rPr>
                        <a:t>12:00pm EDT</a:t>
                      </a:r>
                    </a:p>
                  </a:txBody>
                  <a:tcPr marL="41829" marR="41829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 smtClean="0">
                          <a:ln>
                            <a:noFill/>
                          </a:ln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What’s New &amp; Awesome in </a:t>
                      </a:r>
                      <a:r>
                        <a:rPr lang="en-US" sz="1600" b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Visual Studio Productivity Tools</a:t>
                      </a:r>
                      <a:r>
                        <a:rPr lang="en-US" sz="1400" b="0" dirty="0" smtClean="0">
                          <a:ln>
                            <a:noFill/>
                          </a:ln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 Q2 2013</a:t>
                      </a:r>
                      <a:endParaRPr lang="en-US" sz="1400" b="0" dirty="0">
                        <a:ln>
                          <a:noFill/>
                        </a:ln>
                        <a:solidFill>
                          <a:srgbClr val="373B3D"/>
                        </a:solidFill>
                        <a:latin typeface="+mj-lt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41829" marR="41829">
                    <a:noFill/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 algn="l"/>
                      <a:r>
                        <a:rPr lang="en-US" sz="1000" kern="1200" dirty="0" smtClean="0">
                          <a:solidFill>
                            <a:srgbClr val="373B3D"/>
                          </a:solidFill>
                          <a:latin typeface="+mn-lt"/>
                          <a:ea typeface="Segoe UI" pitchFamily="34" charset="0"/>
                          <a:cs typeface="Segoe UI" pitchFamily="34" charset="0"/>
                        </a:rPr>
                        <a:t>June 21st – Friday</a:t>
                      </a:r>
                    </a:p>
                    <a:p>
                      <a:pPr algn="l"/>
                      <a:r>
                        <a:rPr lang="en-US" sz="1000" kern="1200" dirty="0" smtClean="0">
                          <a:solidFill>
                            <a:srgbClr val="373B3D"/>
                          </a:solidFill>
                          <a:latin typeface="+mn-lt"/>
                          <a:ea typeface="Segoe UI" pitchFamily="34" charset="0"/>
                          <a:cs typeface="Segoe UI" pitchFamily="34" charset="0"/>
                        </a:rPr>
                        <a:t>1:00pm EDT</a:t>
                      </a:r>
                    </a:p>
                  </a:txBody>
                  <a:tcPr marL="41829" marR="41829">
                    <a:lnB w="12700" cap="flat" cmpd="sng" algn="ctr">
                      <a:solidFill>
                        <a:srgbClr val="F3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 smtClean="0">
                          <a:ln>
                            <a:noFill/>
                          </a:ln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Automating HTML5 and AJAX UI Tests with the </a:t>
                      </a:r>
                      <a:r>
                        <a:rPr lang="en-US" sz="1600" b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Telerik Testing Framework</a:t>
                      </a:r>
                      <a:endParaRPr lang="en-US" sz="1400" b="0" dirty="0">
                        <a:ln>
                          <a:noFill/>
                        </a:ln>
                        <a:solidFill>
                          <a:schemeClr val="bg2">
                            <a:lumMod val="50000"/>
                          </a:schemeClr>
                        </a:solidFill>
                        <a:latin typeface="+mj-lt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41829" marR="41829">
                    <a:lnB w="12700" cap="flat" cmpd="sng" algn="ctr">
                      <a:solidFill>
                        <a:srgbClr val="F3F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1232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dirty="0" smtClean="0"/>
              <a:t>Roadmap for Today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/>
              <a:t>Introduction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/>
              <a:t>Live Coding Demos:</a:t>
            </a:r>
          </a:p>
          <a:p>
            <a:pPr marL="1314450" lvl="1" indent="-571500">
              <a:buFont typeface="Arial" panose="020B0604020202020204" pitchFamily="34" charset="0"/>
              <a:buChar char="•"/>
            </a:pPr>
            <a:r>
              <a:rPr lang="en-US" dirty="0" smtClean="0"/>
              <a:t>New Control – </a:t>
            </a:r>
            <a:r>
              <a:rPr lang="en-US" dirty="0" err="1" smtClean="0"/>
              <a:t>RadTileList</a:t>
            </a:r>
            <a:endParaRPr lang="en-US" dirty="0" smtClean="0"/>
          </a:p>
          <a:p>
            <a:pPr marL="1314450" lvl="1" indent="-571500">
              <a:buFont typeface="Arial" panose="020B0604020202020204" pitchFamily="34" charset="0"/>
              <a:buChar char="•"/>
            </a:pPr>
            <a:r>
              <a:rPr lang="en-US" dirty="0" smtClean="0"/>
              <a:t>Eagerly Awaited Features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/>
              <a:t>Review New Features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/>
              <a:t>A Peek at the Q3 Roadmap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/>
              <a:t>Question and Answer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7818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533400" y="1962150"/>
            <a:ext cx="4343400" cy="22860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2400" b="1" dirty="0" smtClean="0">
                <a:solidFill>
                  <a:schemeClr val="tx1"/>
                </a:solidFill>
              </a:rPr>
              <a:t>Jeffrey T. Fritz</a:t>
            </a:r>
            <a:endParaRPr lang="en-US" sz="24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800" dirty="0" err="1" smtClean="0">
                <a:solidFill>
                  <a:schemeClr val="tx1"/>
                </a:solidFill>
              </a:rPr>
              <a:t>ASPInsider</a:t>
            </a:r>
            <a:r>
              <a:rPr lang="en-US" sz="1800" dirty="0" smtClean="0">
                <a:solidFill>
                  <a:schemeClr val="tx1"/>
                </a:solidFill>
              </a:rPr>
              <a:t>, INETA Speaker</a:t>
            </a:r>
            <a:endParaRPr lang="en-US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800" dirty="0" smtClean="0">
                <a:solidFill>
                  <a:schemeClr val="tx1"/>
                </a:solidFill>
              </a:rPr>
              <a:t>ASP.Net </a:t>
            </a:r>
            <a:r>
              <a:rPr lang="en-US" sz="1800" dirty="0" smtClean="0">
                <a:solidFill>
                  <a:schemeClr val="tx1"/>
                </a:solidFill>
              </a:rPr>
              <a:t>Developer Evangelist, Telerik</a:t>
            </a:r>
          </a:p>
          <a:p>
            <a:pPr marL="0" indent="0">
              <a:buNone/>
            </a:pPr>
            <a:endParaRPr lang="en-US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200" b="1" dirty="0" smtClean="0">
                <a:solidFill>
                  <a:schemeClr val="tx1"/>
                </a:solidFill>
              </a:rPr>
              <a:t>Email:</a:t>
            </a:r>
            <a:r>
              <a:rPr lang="en-US" sz="1200" dirty="0" smtClean="0">
                <a:solidFill>
                  <a:schemeClr val="tx1"/>
                </a:solidFill>
              </a:rPr>
              <a:t>  </a:t>
            </a:r>
            <a:r>
              <a:rPr lang="en-US" sz="1200" dirty="0" smtClean="0">
                <a:solidFill>
                  <a:schemeClr val="tx1"/>
                </a:solidFill>
              </a:rPr>
              <a:t>fritz</a:t>
            </a:r>
            <a:r>
              <a:rPr lang="en-US" sz="1200" dirty="0" smtClean="0">
                <a:solidFill>
                  <a:schemeClr val="tx1"/>
                </a:solidFill>
              </a:rPr>
              <a:t>@telerik.com</a:t>
            </a:r>
            <a:endParaRPr lang="en-US" sz="1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200" b="1" dirty="0" smtClean="0">
                <a:solidFill>
                  <a:schemeClr val="tx1"/>
                </a:solidFill>
              </a:rPr>
              <a:t>Twitter: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smtClean="0">
                <a:solidFill>
                  <a:schemeClr val="tx1"/>
                </a:solidFill>
              </a:rPr>
              <a:t>@cshar</a:t>
            </a:r>
            <a:r>
              <a:rPr lang="en-US" sz="1200" dirty="0" smtClean="0">
                <a:solidFill>
                  <a:schemeClr val="tx1"/>
                </a:solidFill>
              </a:rPr>
              <a:t>pfritz</a:t>
            </a:r>
            <a:endParaRPr lang="en-US" sz="12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200" b="1" dirty="0" smtClean="0">
                <a:solidFill>
                  <a:schemeClr val="tx1"/>
                </a:solidFill>
              </a:rPr>
              <a:t>Blog: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smtClean="0">
                <a:solidFill>
                  <a:schemeClr val="tx1"/>
                </a:solidFill>
              </a:rPr>
              <a:t> http://</a:t>
            </a:r>
            <a:r>
              <a:rPr lang="en-US" sz="1200" dirty="0" smtClean="0">
                <a:solidFill>
                  <a:schemeClr val="tx1"/>
                </a:solidFill>
              </a:rPr>
              <a:t>www.csharpfritz.com</a:t>
            </a:r>
            <a:endParaRPr lang="en-US" sz="12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200" b="1" dirty="0">
                <a:solidFill>
                  <a:schemeClr val="tx1"/>
                </a:solidFill>
              </a:rPr>
              <a:t>Blog: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smtClean="0">
                <a:solidFill>
                  <a:schemeClr val="tx1"/>
                </a:solidFill>
              </a:rPr>
              <a:t> http</a:t>
            </a:r>
            <a:r>
              <a:rPr lang="en-US" sz="1200" dirty="0">
                <a:solidFill>
                  <a:schemeClr val="tx1"/>
                </a:solidFill>
              </a:rPr>
              <a:t>://</a:t>
            </a:r>
            <a:r>
              <a:rPr lang="en-US" sz="1200" dirty="0" smtClean="0">
                <a:solidFill>
                  <a:schemeClr val="tx1"/>
                </a:solidFill>
              </a:rPr>
              <a:t>blogs.telerik.com/jefffritz</a:t>
            </a:r>
            <a:endParaRPr lang="en-US" sz="1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581150"/>
            <a:ext cx="3409950" cy="340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55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Demos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66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dirty="0" smtClean="0"/>
              <a:t>Q3 Roadmap Preview</a:t>
            </a:r>
            <a:endParaRPr lang="en-US" dirty="0"/>
          </a:p>
        </p:txBody>
      </p:sp>
      <p:pic>
        <p:nvPicPr>
          <p:cNvPr id="1026" name="Picture 2" descr="http://www.telerik.com/libraries/radcontrols_for_asp_net_ajax/ajax-whatsnew-roadmap_q32013.sfl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509" y="14287"/>
            <a:ext cx="4191000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09600" y="1504950"/>
            <a:ext cx="8001000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smtClean="0"/>
              <a:t>2 NEW Highly Requested Components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smtClean="0"/>
              <a:t>Cloud Upload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smtClean="0"/>
              <a:t>Media Player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smtClean="0"/>
              <a:t>Lightweight Rendering for </a:t>
            </a:r>
            <a:r>
              <a:rPr lang="en-US" dirty="0" err="1" smtClean="0"/>
              <a:t>RadMenu</a:t>
            </a:r>
            <a:endParaRPr lang="en-US" dirty="0" smtClean="0"/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err="1" smtClean="0"/>
              <a:t>HtmlChart</a:t>
            </a:r>
            <a:r>
              <a:rPr lang="en-US" dirty="0" smtClean="0"/>
              <a:t> New Features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smtClean="0"/>
              <a:t>Sparkline chart type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smtClean="0"/>
              <a:t>Zoom and Pan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err="1" smtClean="0"/>
              <a:t>RadScheduler</a:t>
            </a:r>
            <a:r>
              <a:rPr lang="en-US" dirty="0" smtClean="0"/>
              <a:t> Agenda 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2200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7"/>
          </p:nvPr>
        </p:nvSpPr>
        <p:spPr>
          <a:prstGeom prst="rect">
            <a:avLst/>
          </a:prstGeom>
          <a:noFill/>
        </p:spPr>
        <p:txBody>
          <a:bodyPr/>
          <a:lstStyle/>
          <a:p>
            <a:r>
              <a:rPr lang="en-US" sz="3600" dirty="0" smtClean="0">
                <a:solidFill>
                  <a:schemeClr val="tx1"/>
                </a:solidFill>
              </a:rPr>
              <a:t>Telerik </a:t>
            </a:r>
            <a:endParaRPr lang="en-US" sz="3600" dirty="0" smtClean="0">
              <a:solidFill>
                <a:schemeClr val="tx1"/>
              </a:solidFill>
            </a:endParaRPr>
          </a:p>
          <a:p>
            <a:pPr lvl="1"/>
            <a:r>
              <a:rPr lang="en-US" sz="2400" dirty="0" smtClean="0">
                <a:solidFill>
                  <a:schemeClr val="tx1"/>
                </a:solidFill>
              </a:rPr>
              <a:t>http://www.telerik.com/</a:t>
            </a:r>
          </a:p>
          <a:p>
            <a:r>
              <a:rPr lang="en-US" sz="3600" dirty="0" smtClean="0">
                <a:solidFill>
                  <a:schemeClr val="tx1"/>
                </a:solidFill>
              </a:rPr>
              <a:t>Documentation / Demos / Forums, etc.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</a:rPr>
              <a:t>http://</a:t>
            </a:r>
            <a:r>
              <a:rPr lang="en-US" sz="2400" dirty="0" smtClean="0">
                <a:solidFill>
                  <a:schemeClr val="tx1"/>
                </a:solidFill>
              </a:rPr>
              <a:t>www.telerik.com/ajax </a:t>
            </a:r>
          </a:p>
          <a:p>
            <a:pPr lvl="1"/>
            <a:r>
              <a:rPr lang="en-US" sz="2400" dirty="0">
                <a:solidFill>
                  <a:schemeClr val="tx1"/>
                </a:solidFill>
              </a:rPr>
              <a:t>http://demos.telerik.com/aspnet-ajax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767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dirty="0" smtClean="0"/>
              <a:t>The DevCraft Collection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Packed with 11 great products, i</a:t>
            </a:r>
            <a:r>
              <a:rPr lang="en-US" dirty="0" smtClean="0">
                <a:solidFill>
                  <a:srgbClr val="37B662"/>
                </a:solidFill>
              </a:rPr>
              <a:t>ncluding: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37B662"/>
                </a:solidFill>
              </a:rPr>
              <a:t>RadControls for </a:t>
            </a:r>
            <a:r>
              <a:rPr lang="en-US" dirty="0" smtClean="0">
                <a:solidFill>
                  <a:srgbClr val="37B662"/>
                </a:solidFill>
              </a:rPr>
              <a:t>AJAX</a:t>
            </a:r>
            <a:endParaRPr lang="en-US" dirty="0" smtClean="0">
              <a:solidFill>
                <a:srgbClr val="37B662"/>
              </a:solidFill>
            </a:endParaRP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 err="1" smtClean="0">
                <a:solidFill>
                  <a:srgbClr val="37B662"/>
                </a:solidFill>
              </a:rPr>
              <a:t>JustCode</a:t>
            </a:r>
            <a:endParaRPr lang="en-US" dirty="0" smtClean="0">
              <a:solidFill>
                <a:srgbClr val="37B662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err="1" smtClean="0"/>
              <a:t>DevCraft</a:t>
            </a:r>
            <a:r>
              <a:rPr lang="en-US" dirty="0" smtClean="0"/>
              <a:t> costs less than buying individually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>
              <a:solidFill>
                <a:srgbClr val="37B66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06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Delivering More Than Expected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99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013.Q2">
  <a:themeElements>
    <a:clrScheme name="Custom 2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000000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Telerik_fonts">
      <a:majorFont>
        <a:latin typeface="Segoe UI Light"/>
        <a:ea typeface=""/>
        <a:cs typeface=""/>
      </a:majorFont>
      <a:minorFont>
        <a:latin typeface="Segoe UI Light"/>
        <a:ea typeface=""/>
        <a:cs typeface="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3.Q2" id="{39EF062E-0423-4D05-88E1-3F58596443BB}" vid="{28DA79FF-03DF-41F0-833D-B32F674739A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2013.Q2</Template>
  <TotalTime>1937</TotalTime>
  <Words>427</Words>
  <Application>Microsoft Office PowerPoint</Application>
  <PresentationFormat>On-screen Show (16:9)</PresentationFormat>
  <Paragraphs>96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Segoe UI</vt:lpstr>
      <vt:lpstr>Segoe UI Light</vt:lpstr>
      <vt:lpstr>Wingdings</vt:lpstr>
      <vt:lpstr>2013.Q2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Todd Anglin</dc:creator>
  <cp:lastModifiedBy>Jeffrey T. Fritz</cp:lastModifiedBy>
  <cp:revision>175</cp:revision>
  <dcterms:created xsi:type="dcterms:W3CDTF">2010-03-05T17:51:20Z</dcterms:created>
  <dcterms:modified xsi:type="dcterms:W3CDTF">2013-06-18T13:00:48Z</dcterms:modified>
</cp:coreProperties>
</file>