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31"/>
  </p:notesMasterIdLst>
  <p:sldIdLst>
    <p:sldId id="270" r:id="rId3"/>
    <p:sldId id="290" r:id="rId4"/>
    <p:sldId id="265" r:id="rId5"/>
    <p:sldId id="256" r:id="rId6"/>
    <p:sldId id="293" r:id="rId7"/>
    <p:sldId id="304" r:id="rId8"/>
    <p:sldId id="305" r:id="rId9"/>
    <p:sldId id="292" r:id="rId10"/>
    <p:sldId id="276" r:id="rId11"/>
    <p:sldId id="295" r:id="rId12"/>
    <p:sldId id="296" r:id="rId13"/>
    <p:sldId id="275" r:id="rId14"/>
    <p:sldId id="277" r:id="rId15"/>
    <p:sldId id="297" r:id="rId16"/>
    <p:sldId id="279" r:id="rId17"/>
    <p:sldId id="282" r:id="rId18"/>
    <p:sldId id="298" r:id="rId19"/>
    <p:sldId id="280" r:id="rId20"/>
    <p:sldId id="283" r:id="rId21"/>
    <p:sldId id="299" r:id="rId22"/>
    <p:sldId id="288" r:id="rId23"/>
    <p:sldId id="289" r:id="rId24"/>
    <p:sldId id="300" r:id="rId25"/>
    <p:sldId id="285" r:id="rId26"/>
    <p:sldId id="287" r:id="rId27"/>
    <p:sldId id="301" r:id="rId28"/>
    <p:sldId id="273" r:id="rId29"/>
    <p:sldId id="29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07/7/12/main" val="0"/>
    </p:ext>
    <p:ext uri="{D31A062A-798A-4329-ABDD-BBA856620510}">
      <p14:defaultImageDpi xmlns="" xmlns:p14="http://schemas.microsoft.com/office/powerpoint/2007/7/12/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566" autoAdjust="0"/>
  </p:normalViewPr>
  <p:slideViewPr>
    <p:cSldViewPr>
      <p:cViewPr varScale="1">
        <p:scale>
          <a:sx n="115" d="100"/>
          <a:sy n="115" d="100"/>
        </p:scale>
        <p:origin x="-1524"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FE5A08-9975-4AC9-9E5E-0032D6D4393F}" type="doc">
      <dgm:prSet loTypeId="urn:microsoft.com/office/officeart/2005/8/layout/process5" loCatId="process" qsTypeId="urn:microsoft.com/office/officeart/2005/8/quickstyle/simple4" qsCatId="simple" csTypeId="urn:microsoft.com/office/officeart/2005/8/colors/colorful5" csCatId="colorful" phldr="1"/>
      <dgm:spPr/>
      <dgm:t>
        <a:bodyPr/>
        <a:lstStyle/>
        <a:p>
          <a:endParaRPr lang="en-US"/>
        </a:p>
      </dgm:t>
    </dgm:pt>
    <dgm:pt modelId="{9113369E-F5DE-4DFD-98DE-2A1BC130AA99}">
      <dgm:prSet phldrT="[Text]"/>
      <dgm:spPr/>
      <dgm:t>
        <a:bodyPr/>
        <a:lstStyle/>
        <a:p>
          <a:r>
            <a:rPr lang="en-US" dirty="0" smtClean="0"/>
            <a:t>Overview of Prism</a:t>
          </a:r>
          <a:endParaRPr lang="en-US" dirty="0"/>
        </a:p>
      </dgm:t>
    </dgm:pt>
    <dgm:pt modelId="{19176B79-E4A2-413A-8145-B32A00147720}" type="parTrans" cxnId="{942C8D3F-FAF6-4CB5-91F6-7472058A75A9}">
      <dgm:prSet/>
      <dgm:spPr/>
      <dgm:t>
        <a:bodyPr/>
        <a:lstStyle/>
        <a:p>
          <a:endParaRPr lang="en-US"/>
        </a:p>
      </dgm:t>
    </dgm:pt>
    <dgm:pt modelId="{70BC5F13-9170-4E31-BC1D-0B27E399F4B1}" type="sibTrans" cxnId="{942C8D3F-FAF6-4CB5-91F6-7472058A75A9}">
      <dgm:prSet/>
      <dgm:spPr/>
      <dgm:t>
        <a:bodyPr/>
        <a:lstStyle/>
        <a:p>
          <a:endParaRPr lang="en-US"/>
        </a:p>
      </dgm:t>
    </dgm:pt>
    <dgm:pt modelId="{DBE61BD3-F732-42EC-A8BF-F2BBCFB6A0AD}">
      <dgm:prSet phldrT="[Text]"/>
      <dgm:spPr/>
      <dgm:t>
        <a:bodyPr/>
        <a:lstStyle/>
        <a:p>
          <a:r>
            <a:rPr lang="en-US" dirty="0" smtClean="0"/>
            <a:t>Building a Prism Based Application</a:t>
          </a:r>
          <a:endParaRPr lang="en-US" dirty="0"/>
        </a:p>
      </dgm:t>
    </dgm:pt>
    <dgm:pt modelId="{ED22CA67-604B-4386-AA73-6D2D5F49521E}" type="parTrans" cxnId="{AF6FFF5A-DFC6-4DA4-9E54-16696D73CAC7}">
      <dgm:prSet/>
      <dgm:spPr/>
      <dgm:t>
        <a:bodyPr/>
        <a:lstStyle/>
        <a:p>
          <a:endParaRPr lang="en-US"/>
        </a:p>
      </dgm:t>
    </dgm:pt>
    <dgm:pt modelId="{BA9267A9-8A8F-47FA-8828-065BB76D9580}" type="sibTrans" cxnId="{AF6FFF5A-DFC6-4DA4-9E54-16696D73CAC7}">
      <dgm:prSet/>
      <dgm:spPr/>
      <dgm:t>
        <a:bodyPr/>
        <a:lstStyle/>
        <a:p>
          <a:endParaRPr lang="en-US"/>
        </a:p>
      </dgm:t>
    </dgm:pt>
    <dgm:pt modelId="{179F9AFA-EB6F-41BB-BCB7-68153115BACC}">
      <dgm:prSet phldrT="[Text]"/>
      <dgm:spPr/>
      <dgm:t>
        <a:bodyPr/>
        <a:lstStyle/>
        <a:p>
          <a:r>
            <a:rPr lang="en-US" dirty="0" smtClean="0"/>
            <a:t>The Barebones Application &amp; Module</a:t>
          </a:r>
        </a:p>
      </dgm:t>
    </dgm:pt>
    <dgm:pt modelId="{DC65B92C-AD2D-4DA8-BF2E-FDD30CCA197D}" type="parTrans" cxnId="{6EBCF323-BD09-4341-93D7-308AA36DB0B9}">
      <dgm:prSet/>
      <dgm:spPr/>
      <dgm:t>
        <a:bodyPr/>
        <a:lstStyle/>
        <a:p>
          <a:endParaRPr lang="en-US"/>
        </a:p>
      </dgm:t>
    </dgm:pt>
    <dgm:pt modelId="{49A38519-AE58-4B12-8171-73EAA7F0135F}" type="sibTrans" cxnId="{6EBCF323-BD09-4341-93D7-308AA36DB0B9}">
      <dgm:prSet/>
      <dgm:spPr/>
      <dgm:t>
        <a:bodyPr/>
        <a:lstStyle/>
        <a:p>
          <a:endParaRPr lang="en-US"/>
        </a:p>
      </dgm:t>
    </dgm:pt>
    <dgm:pt modelId="{3CE7407B-8339-41B7-B0A6-F236799A52E2}">
      <dgm:prSet phldrT="[Text]"/>
      <dgm:spPr/>
      <dgm:t>
        <a:bodyPr/>
        <a:lstStyle/>
        <a:p>
          <a:r>
            <a:rPr lang="en-US" dirty="0" smtClean="0"/>
            <a:t>Views, Commands, and Services</a:t>
          </a:r>
          <a:endParaRPr lang="en-US" dirty="0"/>
        </a:p>
      </dgm:t>
    </dgm:pt>
    <dgm:pt modelId="{E001F4FD-E158-4E23-AB3F-B600DED7BDF9}" type="parTrans" cxnId="{4ECDDDE3-63AD-4AFF-9625-D402F12BB3C2}">
      <dgm:prSet/>
      <dgm:spPr/>
      <dgm:t>
        <a:bodyPr/>
        <a:lstStyle/>
        <a:p>
          <a:endParaRPr lang="en-US"/>
        </a:p>
      </dgm:t>
    </dgm:pt>
    <dgm:pt modelId="{7808E0E5-7FFA-46ED-84FE-E9A41224D634}" type="sibTrans" cxnId="{4ECDDDE3-63AD-4AFF-9625-D402F12BB3C2}">
      <dgm:prSet/>
      <dgm:spPr/>
      <dgm:t>
        <a:bodyPr/>
        <a:lstStyle/>
        <a:p>
          <a:endParaRPr lang="en-US"/>
        </a:p>
      </dgm:t>
    </dgm:pt>
    <dgm:pt modelId="{A4A89489-D684-48EE-BBAF-E0639A538556}">
      <dgm:prSet phldrT="[Text]"/>
      <dgm:spPr/>
      <dgm:t>
        <a:bodyPr/>
        <a:lstStyle/>
        <a:p>
          <a:r>
            <a:rPr lang="en-US" dirty="0" smtClean="0"/>
            <a:t>Q&amp;A</a:t>
          </a:r>
          <a:endParaRPr lang="en-US" dirty="0"/>
        </a:p>
      </dgm:t>
    </dgm:pt>
    <dgm:pt modelId="{26D2CAE8-6EF8-4F7C-B858-CFD9EDBA496B}" type="parTrans" cxnId="{AE339D96-F1AB-479C-A258-9F980A7CD4AD}">
      <dgm:prSet/>
      <dgm:spPr/>
      <dgm:t>
        <a:bodyPr/>
        <a:lstStyle/>
        <a:p>
          <a:endParaRPr lang="en-US"/>
        </a:p>
      </dgm:t>
    </dgm:pt>
    <dgm:pt modelId="{9171CB84-4844-465B-AF0C-43651076298C}" type="sibTrans" cxnId="{AE339D96-F1AB-479C-A258-9F980A7CD4AD}">
      <dgm:prSet/>
      <dgm:spPr/>
      <dgm:t>
        <a:bodyPr/>
        <a:lstStyle/>
        <a:p>
          <a:endParaRPr lang="en-US"/>
        </a:p>
      </dgm:t>
    </dgm:pt>
    <dgm:pt modelId="{25EB00C1-6543-49A0-AAE9-AC0B0F143060}" type="pres">
      <dgm:prSet presAssocID="{41FE5A08-9975-4AC9-9E5E-0032D6D4393F}" presName="diagram" presStyleCnt="0">
        <dgm:presLayoutVars>
          <dgm:dir/>
          <dgm:resizeHandles val="exact"/>
        </dgm:presLayoutVars>
      </dgm:prSet>
      <dgm:spPr/>
      <dgm:t>
        <a:bodyPr/>
        <a:lstStyle/>
        <a:p>
          <a:endParaRPr lang="en-US"/>
        </a:p>
      </dgm:t>
    </dgm:pt>
    <dgm:pt modelId="{F38EF931-D237-427B-9E8C-CABC5BACF0DE}" type="pres">
      <dgm:prSet presAssocID="{9113369E-F5DE-4DFD-98DE-2A1BC130AA99}" presName="node" presStyleLbl="node1" presStyleIdx="0" presStyleCnt="5" custLinFactNeighborX="-335" custLinFactNeighborY="1157">
        <dgm:presLayoutVars>
          <dgm:bulletEnabled val="1"/>
        </dgm:presLayoutVars>
      </dgm:prSet>
      <dgm:spPr/>
      <dgm:t>
        <a:bodyPr/>
        <a:lstStyle/>
        <a:p>
          <a:endParaRPr lang="en-US"/>
        </a:p>
      </dgm:t>
    </dgm:pt>
    <dgm:pt modelId="{8D9BCA32-52E8-4606-8133-488D8F751798}" type="pres">
      <dgm:prSet presAssocID="{70BC5F13-9170-4E31-BC1D-0B27E399F4B1}" presName="sibTrans" presStyleLbl="sibTrans2D1" presStyleIdx="0" presStyleCnt="4"/>
      <dgm:spPr/>
      <dgm:t>
        <a:bodyPr/>
        <a:lstStyle/>
        <a:p>
          <a:endParaRPr lang="en-US"/>
        </a:p>
      </dgm:t>
    </dgm:pt>
    <dgm:pt modelId="{39A80E8C-03CC-4A7B-876A-AA0252156077}" type="pres">
      <dgm:prSet presAssocID="{70BC5F13-9170-4E31-BC1D-0B27E399F4B1}" presName="connectorText" presStyleLbl="sibTrans2D1" presStyleIdx="0" presStyleCnt="4"/>
      <dgm:spPr/>
      <dgm:t>
        <a:bodyPr/>
        <a:lstStyle/>
        <a:p>
          <a:endParaRPr lang="en-US"/>
        </a:p>
      </dgm:t>
    </dgm:pt>
    <dgm:pt modelId="{46C6A114-434B-4C20-AAF5-1B0FD8E1556A}" type="pres">
      <dgm:prSet presAssocID="{DBE61BD3-F732-42EC-A8BF-F2BBCFB6A0AD}" presName="node" presStyleLbl="node1" presStyleIdx="1" presStyleCnt="5">
        <dgm:presLayoutVars>
          <dgm:bulletEnabled val="1"/>
        </dgm:presLayoutVars>
      </dgm:prSet>
      <dgm:spPr/>
      <dgm:t>
        <a:bodyPr/>
        <a:lstStyle/>
        <a:p>
          <a:endParaRPr lang="en-US"/>
        </a:p>
      </dgm:t>
    </dgm:pt>
    <dgm:pt modelId="{53DCC92E-36D8-48AA-A5D2-C4390620543C}" type="pres">
      <dgm:prSet presAssocID="{BA9267A9-8A8F-47FA-8828-065BB76D9580}" presName="sibTrans" presStyleLbl="sibTrans2D1" presStyleIdx="1" presStyleCnt="4"/>
      <dgm:spPr/>
      <dgm:t>
        <a:bodyPr/>
        <a:lstStyle/>
        <a:p>
          <a:endParaRPr lang="en-US"/>
        </a:p>
      </dgm:t>
    </dgm:pt>
    <dgm:pt modelId="{D937DD5E-C47C-41D5-862D-CB7692E017BA}" type="pres">
      <dgm:prSet presAssocID="{BA9267A9-8A8F-47FA-8828-065BB76D9580}" presName="connectorText" presStyleLbl="sibTrans2D1" presStyleIdx="1" presStyleCnt="4"/>
      <dgm:spPr/>
      <dgm:t>
        <a:bodyPr/>
        <a:lstStyle/>
        <a:p>
          <a:endParaRPr lang="en-US"/>
        </a:p>
      </dgm:t>
    </dgm:pt>
    <dgm:pt modelId="{6AA104D0-1438-4D55-BE7B-7F9B72D80795}" type="pres">
      <dgm:prSet presAssocID="{179F9AFA-EB6F-41BB-BCB7-68153115BACC}" presName="node" presStyleLbl="node1" presStyleIdx="2" presStyleCnt="5">
        <dgm:presLayoutVars>
          <dgm:bulletEnabled val="1"/>
        </dgm:presLayoutVars>
      </dgm:prSet>
      <dgm:spPr/>
      <dgm:t>
        <a:bodyPr/>
        <a:lstStyle/>
        <a:p>
          <a:endParaRPr lang="en-US"/>
        </a:p>
      </dgm:t>
    </dgm:pt>
    <dgm:pt modelId="{7BC6F62E-26B2-42AF-BD99-84858EE1BB1A}" type="pres">
      <dgm:prSet presAssocID="{49A38519-AE58-4B12-8171-73EAA7F0135F}" presName="sibTrans" presStyleLbl="sibTrans2D1" presStyleIdx="2" presStyleCnt="4"/>
      <dgm:spPr/>
      <dgm:t>
        <a:bodyPr/>
        <a:lstStyle/>
        <a:p>
          <a:endParaRPr lang="en-US"/>
        </a:p>
      </dgm:t>
    </dgm:pt>
    <dgm:pt modelId="{24461052-23A5-41F5-9667-2F66B95D0AD1}" type="pres">
      <dgm:prSet presAssocID="{49A38519-AE58-4B12-8171-73EAA7F0135F}" presName="connectorText" presStyleLbl="sibTrans2D1" presStyleIdx="2" presStyleCnt="4"/>
      <dgm:spPr/>
      <dgm:t>
        <a:bodyPr/>
        <a:lstStyle/>
        <a:p>
          <a:endParaRPr lang="en-US"/>
        </a:p>
      </dgm:t>
    </dgm:pt>
    <dgm:pt modelId="{DA630707-4BE5-4769-908D-96C6A6FFA825}" type="pres">
      <dgm:prSet presAssocID="{3CE7407B-8339-41B7-B0A6-F236799A52E2}" presName="node" presStyleLbl="node1" presStyleIdx="3" presStyleCnt="5" custLinFactNeighborX="1643" custLinFactNeighborY="-1023">
        <dgm:presLayoutVars>
          <dgm:bulletEnabled val="1"/>
        </dgm:presLayoutVars>
      </dgm:prSet>
      <dgm:spPr/>
      <dgm:t>
        <a:bodyPr/>
        <a:lstStyle/>
        <a:p>
          <a:endParaRPr lang="en-US"/>
        </a:p>
      </dgm:t>
    </dgm:pt>
    <dgm:pt modelId="{B43FA61F-5E9E-4A39-BFEB-4D6E3273D86C}" type="pres">
      <dgm:prSet presAssocID="{7808E0E5-7FFA-46ED-84FE-E9A41224D634}" presName="sibTrans" presStyleLbl="sibTrans2D1" presStyleIdx="3" presStyleCnt="4"/>
      <dgm:spPr/>
      <dgm:t>
        <a:bodyPr/>
        <a:lstStyle/>
        <a:p>
          <a:endParaRPr lang="en-US"/>
        </a:p>
      </dgm:t>
    </dgm:pt>
    <dgm:pt modelId="{16C018E7-BB01-4580-8531-BDE2457575F6}" type="pres">
      <dgm:prSet presAssocID="{7808E0E5-7FFA-46ED-84FE-E9A41224D634}" presName="connectorText" presStyleLbl="sibTrans2D1" presStyleIdx="3" presStyleCnt="4"/>
      <dgm:spPr/>
      <dgm:t>
        <a:bodyPr/>
        <a:lstStyle/>
        <a:p>
          <a:endParaRPr lang="en-US"/>
        </a:p>
      </dgm:t>
    </dgm:pt>
    <dgm:pt modelId="{3D3AF8A5-E43E-4D61-AD8E-4EF7FA2F7635}" type="pres">
      <dgm:prSet presAssocID="{A4A89489-D684-48EE-BBAF-E0639A538556}" presName="node" presStyleLbl="node1" presStyleIdx="4" presStyleCnt="5">
        <dgm:presLayoutVars>
          <dgm:bulletEnabled val="1"/>
        </dgm:presLayoutVars>
      </dgm:prSet>
      <dgm:spPr/>
      <dgm:t>
        <a:bodyPr/>
        <a:lstStyle/>
        <a:p>
          <a:endParaRPr lang="en-US"/>
        </a:p>
      </dgm:t>
    </dgm:pt>
  </dgm:ptLst>
  <dgm:cxnLst>
    <dgm:cxn modelId="{942C8D3F-FAF6-4CB5-91F6-7472058A75A9}" srcId="{41FE5A08-9975-4AC9-9E5E-0032D6D4393F}" destId="{9113369E-F5DE-4DFD-98DE-2A1BC130AA99}" srcOrd="0" destOrd="0" parTransId="{19176B79-E4A2-413A-8145-B32A00147720}" sibTransId="{70BC5F13-9170-4E31-BC1D-0B27E399F4B1}"/>
    <dgm:cxn modelId="{47C9A94B-2DF1-4B85-A9D6-0AFB0C4834F5}" type="presOf" srcId="{DBE61BD3-F732-42EC-A8BF-F2BBCFB6A0AD}" destId="{46C6A114-434B-4C20-AAF5-1B0FD8E1556A}" srcOrd="0" destOrd="0" presId="urn:microsoft.com/office/officeart/2005/8/layout/process5"/>
    <dgm:cxn modelId="{56E1B75A-5EC8-4FCE-BF99-3C3E3CAB837F}" type="presOf" srcId="{49A38519-AE58-4B12-8171-73EAA7F0135F}" destId="{24461052-23A5-41F5-9667-2F66B95D0AD1}" srcOrd="1" destOrd="0" presId="urn:microsoft.com/office/officeart/2005/8/layout/process5"/>
    <dgm:cxn modelId="{AE339D96-F1AB-479C-A258-9F980A7CD4AD}" srcId="{41FE5A08-9975-4AC9-9E5E-0032D6D4393F}" destId="{A4A89489-D684-48EE-BBAF-E0639A538556}" srcOrd="4" destOrd="0" parTransId="{26D2CAE8-6EF8-4F7C-B858-CFD9EDBA496B}" sibTransId="{9171CB84-4844-465B-AF0C-43651076298C}"/>
    <dgm:cxn modelId="{19CDC81D-AC07-492F-89BB-47E7FA008439}" type="presOf" srcId="{A4A89489-D684-48EE-BBAF-E0639A538556}" destId="{3D3AF8A5-E43E-4D61-AD8E-4EF7FA2F7635}" srcOrd="0" destOrd="0" presId="urn:microsoft.com/office/officeart/2005/8/layout/process5"/>
    <dgm:cxn modelId="{551D432A-F77C-49ED-B56A-0B3CFE8BC6CA}" type="presOf" srcId="{BA9267A9-8A8F-47FA-8828-065BB76D9580}" destId="{D937DD5E-C47C-41D5-862D-CB7692E017BA}" srcOrd="1" destOrd="0" presId="urn:microsoft.com/office/officeart/2005/8/layout/process5"/>
    <dgm:cxn modelId="{09AE0F9A-C927-494A-ABCB-5E74262FE6C5}" type="presOf" srcId="{70BC5F13-9170-4E31-BC1D-0B27E399F4B1}" destId="{39A80E8C-03CC-4A7B-876A-AA0252156077}" srcOrd="1" destOrd="0" presId="urn:microsoft.com/office/officeart/2005/8/layout/process5"/>
    <dgm:cxn modelId="{ED4DE651-E55D-4150-995F-8DE7841D3E3D}" type="presOf" srcId="{7808E0E5-7FFA-46ED-84FE-E9A41224D634}" destId="{16C018E7-BB01-4580-8531-BDE2457575F6}" srcOrd="1" destOrd="0" presId="urn:microsoft.com/office/officeart/2005/8/layout/process5"/>
    <dgm:cxn modelId="{4FB27B3B-E4D0-4005-824F-88B8EF16B11C}" type="presOf" srcId="{49A38519-AE58-4B12-8171-73EAA7F0135F}" destId="{7BC6F62E-26B2-42AF-BD99-84858EE1BB1A}" srcOrd="0" destOrd="0" presId="urn:microsoft.com/office/officeart/2005/8/layout/process5"/>
    <dgm:cxn modelId="{94608488-5388-4366-9564-0A67A17A6B17}" type="presOf" srcId="{BA9267A9-8A8F-47FA-8828-065BB76D9580}" destId="{53DCC92E-36D8-48AA-A5D2-C4390620543C}" srcOrd="0" destOrd="0" presId="urn:microsoft.com/office/officeart/2005/8/layout/process5"/>
    <dgm:cxn modelId="{AF6FFF5A-DFC6-4DA4-9E54-16696D73CAC7}" srcId="{41FE5A08-9975-4AC9-9E5E-0032D6D4393F}" destId="{DBE61BD3-F732-42EC-A8BF-F2BBCFB6A0AD}" srcOrd="1" destOrd="0" parTransId="{ED22CA67-604B-4386-AA73-6D2D5F49521E}" sibTransId="{BA9267A9-8A8F-47FA-8828-065BB76D9580}"/>
    <dgm:cxn modelId="{79AFFC25-D2BE-483E-A8FE-DAC345C8DD5A}" type="presOf" srcId="{3CE7407B-8339-41B7-B0A6-F236799A52E2}" destId="{DA630707-4BE5-4769-908D-96C6A6FFA825}" srcOrd="0" destOrd="0" presId="urn:microsoft.com/office/officeart/2005/8/layout/process5"/>
    <dgm:cxn modelId="{B392FE17-A8EA-42D4-997B-0561E1367F18}" type="presOf" srcId="{41FE5A08-9975-4AC9-9E5E-0032D6D4393F}" destId="{25EB00C1-6543-49A0-AAE9-AC0B0F143060}" srcOrd="0" destOrd="0" presId="urn:microsoft.com/office/officeart/2005/8/layout/process5"/>
    <dgm:cxn modelId="{6EBCF323-BD09-4341-93D7-308AA36DB0B9}" srcId="{41FE5A08-9975-4AC9-9E5E-0032D6D4393F}" destId="{179F9AFA-EB6F-41BB-BCB7-68153115BACC}" srcOrd="2" destOrd="0" parTransId="{DC65B92C-AD2D-4DA8-BF2E-FDD30CCA197D}" sibTransId="{49A38519-AE58-4B12-8171-73EAA7F0135F}"/>
    <dgm:cxn modelId="{D128666C-24DB-453B-99A0-753F43C4598E}" type="presOf" srcId="{179F9AFA-EB6F-41BB-BCB7-68153115BACC}" destId="{6AA104D0-1438-4D55-BE7B-7F9B72D80795}" srcOrd="0" destOrd="0" presId="urn:microsoft.com/office/officeart/2005/8/layout/process5"/>
    <dgm:cxn modelId="{5CE6B2E1-EF9B-4E42-861E-EE7FC7EF36B2}" type="presOf" srcId="{9113369E-F5DE-4DFD-98DE-2A1BC130AA99}" destId="{F38EF931-D237-427B-9E8C-CABC5BACF0DE}" srcOrd="0" destOrd="0" presId="urn:microsoft.com/office/officeart/2005/8/layout/process5"/>
    <dgm:cxn modelId="{B7B78825-9601-4C1B-8963-A321FBF20FA7}" type="presOf" srcId="{70BC5F13-9170-4E31-BC1D-0B27E399F4B1}" destId="{8D9BCA32-52E8-4606-8133-488D8F751798}" srcOrd="0" destOrd="0" presId="urn:microsoft.com/office/officeart/2005/8/layout/process5"/>
    <dgm:cxn modelId="{4ECDDDE3-63AD-4AFF-9625-D402F12BB3C2}" srcId="{41FE5A08-9975-4AC9-9E5E-0032D6D4393F}" destId="{3CE7407B-8339-41B7-B0A6-F236799A52E2}" srcOrd="3" destOrd="0" parTransId="{E001F4FD-E158-4E23-AB3F-B600DED7BDF9}" sibTransId="{7808E0E5-7FFA-46ED-84FE-E9A41224D634}"/>
    <dgm:cxn modelId="{732690D8-D48A-4174-B10D-699E7CFF797F}" type="presOf" srcId="{7808E0E5-7FFA-46ED-84FE-E9A41224D634}" destId="{B43FA61F-5E9E-4A39-BFEB-4D6E3273D86C}" srcOrd="0" destOrd="0" presId="urn:microsoft.com/office/officeart/2005/8/layout/process5"/>
    <dgm:cxn modelId="{DF5FFFCE-0A9D-46A8-AC22-E42E6550CDB5}" type="presParOf" srcId="{25EB00C1-6543-49A0-AAE9-AC0B0F143060}" destId="{F38EF931-D237-427B-9E8C-CABC5BACF0DE}" srcOrd="0" destOrd="0" presId="urn:microsoft.com/office/officeart/2005/8/layout/process5"/>
    <dgm:cxn modelId="{973461CC-DBD9-4477-9D14-0398684E14B4}" type="presParOf" srcId="{25EB00C1-6543-49A0-AAE9-AC0B0F143060}" destId="{8D9BCA32-52E8-4606-8133-488D8F751798}" srcOrd="1" destOrd="0" presId="urn:microsoft.com/office/officeart/2005/8/layout/process5"/>
    <dgm:cxn modelId="{6C875FED-9717-439C-939A-4787E3658098}" type="presParOf" srcId="{8D9BCA32-52E8-4606-8133-488D8F751798}" destId="{39A80E8C-03CC-4A7B-876A-AA0252156077}" srcOrd="0" destOrd="0" presId="urn:microsoft.com/office/officeart/2005/8/layout/process5"/>
    <dgm:cxn modelId="{62292109-A225-452C-8B0C-9589F717CB49}" type="presParOf" srcId="{25EB00C1-6543-49A0-AAE9-AC0B0F143060}" destId="{46C6A114-434B-4C20-AAF5-1B0FD8E1556A}" srcOrd="2" destOrd="0" presId="urn:microsoft.com/office/officeart/2005/8/layout/process5"/>
    <dgm:cxn modelId="{9FCE1350-DF25-446B-98CC-A10CCDA1D45F}" type="presParOf" srcId="{25EB00C1-6543-49A0-AAE9-AC0B0F143060}" destId="{53DCC92E-36D8-48AA-A5D2-C4390620543C}" srcOrd="3" destOrd="0" presId="urn:microsoft.com/office/officeart/2005/8/layout/process5"/>
    <dgm:cxn modelId="{96293CEC-736F-48B1-9774-1EBC9FB988A8}" type="presParOf" srcId="{53DCC92E-36D8-48AA-A5D2-C4390620543C}" destId="{D937DD5E-C47C-41D5-862D-CB7692E017BA}" srcOrd="0" destOrd="0" presId="urn:microsoft.com/office/officeart/2005/8/layout/process5"/>
    <dgm:cxn modelId="{D9FA1794-2E51-4653-821F-99AB4ABAA437}" type="presParOf" srcId="{25EB00C1-6543-49A0-AAE9-AC0B0F143060}" destId="{6AA104D0-1438-4D55-BE7B-7F9B72D80795}" srcOrd="4" destOrd="0" presId="urn:microsoft.com/office/officeart/2005/8/layout/process5"/>
    <dgm:cxn modelId="{1A843DAF-F2EC-4373-99F0-BE241DBF5C8D}" type="presParOf" srcId="{25EB00C1-6543-49A0-AAE9-AC0B0F143060}" destId="{7BC6F62E-26B2-42AF-BD99-84858EE1BB1A}" srcOrd="5" destOrd="0" presId="urn:microsoft.com/office/officeart/2005/8/layout/process5"/>
    <dgm:cxn modelId="{283C1387-96EC-46C6-A422-D6DBFCA77B01}" type="presParOf" srcId="{7BC6F62E-26B2-42AF-BD99-84858EE1BB1A}" destId="{24461052-23A5-41F5-9667-2F66B95D0AD1}" srcOrd="0" destOrd="0" presId="urn:microsoft.com/office/officeart/2005/8/layout/process5"/>
    <dgm:cxn modelId="{0B3B9724-A66C-475E-A726-8D523399F182}" type="presParOf" srcId="{25EB00C1-6543-49A0-AAE9-AC0B0F143060}" destId="{DA630707-4BE5-4769-908D-96C6A6FFA825}" srcOrd="6" destOrd="0" presId="urn:microsoft.com/office/officeart/2005/8/layout/process5"/>
    <dgm:cxn modelId="{3ABD8D7E-D08C-4EBE-9E75-D3121680840C}" type="presParOf" srcId="{25EB00C1-6543-49A0-AAE9-AC0B0F143060}" destId="{B43FA61F-5E9E-4A39-BFEB-4D6E3273D86C}" srcOrd="7" destOrd="0" presId="urn:microsoft.com/office/officeart/2005/8/layout/process5"/>
    <dgm:cxn modelId="{660B8140-9B3C-4514-9CE7-192337378D63}" type="presParOf" srcId="{B43FA61F-5E9E-4A39-BFEB-4D6E3273D86C}" destId="{16C018E7-BB01-4580-8531-BDE2457575F6}" srcOrd="0" destOrd="0" presId="urn:microsoft.com/office/officeart/2005/8/layout/process5"/>
    <dgm:cxn modelId="{5C973AEC-3371-43D3-AB88-40A95060CB96}" type="presParOf" srcId="{25EB00C1-6543-49A0-AAE9-AC0B0F143060}" destId="{3D3AF8A5-E43E-4D61-AD8E-4EF7FA2F7635}" srcOrd="8" destOrd="0" presId="urn:microsoft.com/office/officeart/2005/8/layout/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776C55-0C77-46F0-9310-0D9B8344AAE3}" type="doc">
      <dgm:prSet loTypeId="urn:microsoft.com/office/officeart/2005/8/layout/hList1" loCatId="list" qsTypeId="urn:microsoft.com/office/officeart/2005/8/quickstyle/3d4" qsCatId="3D" csTypeId="urn:microsoft.com/office/officeart/2005/8/colors/accent0_3" csCatId="mainScheme" phldr="1"/>
      <dgm:spPr/>
      <dgm:t>
        <a:bodyPr/>
        <a:lstStyle/>
        <a:p>
          <a:endParaRPr lang="en-US"/>
        </a:p>
      </dgm:t>
    </dgm:pt>
    <dgm:pt modelId="{CCA692DD-396A-4315-B784-0FE739B66AC7}">
      <dgm:prSet phldrT="[Text]"/>
      <dgm:spPr/>
      <dgm:t>
        <a:bodyPr/>
        <a:lstStyle/>
        <a:p>
          <a:r>
            <a:rPr lang="en-US" dirty="0" smtClean="0"/>
            <a:t>The Composite Application Guidance (CAG/PRISM)</a:t>
          </a:r>
          <a:endParaRPr lang="en-US" dirty="0"/>
        </a:p>
      </dgm:t>
    </dgm:pt>
    <dgm:pt modelId="{83874E21-A008-4723-91F4-5008332D6D9C}" type="parTrans" cxnId="{04097C25-A8A2-420D-B283-0AFA436BDC40}">
      <dgm:prSet/>
      <dgm:spPr/>
      <dgm:t>
        <a:bodyPr/>
        <a:lstStyle/>
        <a:p>
          <a:endParaRPr lang="en-US"/>
        </a:p>
      </dgm:t>
    </dgm:pt>
    <dgm:pt modelId="{5AD947B7-9ED7-4231-B9CB-F155DDB1D7B1}" type="sibTrans" cxnId="{04097C25-A8A2-420D-B283-0AFA436BDC40}">
      <dgm:prSet/>
      <dgm:spPr/>
      <dgm:t>
        <a:bodyPr/>
        <a:lstStyle/>
        <a:p>
          <a:endParaRPr lang="en-US"/>
        </a:p>
      </dgm:t>
    </dgm:pt>
    <dgm:pt modelId="{D668C614-C53C-4D0B-8A0D-627479E85CC5}">
      <dgm:prSet phldrT="[Text]"/>
      <dgm:spPr/>
      <dgm:t>
        <a:bodyPr/>
        <a:lstStyle/>
        <a:p>
          <a:r>
            <a:rPr lang="en-US" dirty="0" smtClean="0"/>
            <a:t>Built for SL/WPF</a:t>
          </a:r>
          <a:endParaRPr lang="en-US" dirty="0"/>
        </a:p>
      </dgm:t>
    </dgm:pt>
    <dgm:pt modelId="{61137EC5-AAF1-41CF-8DC6-3CA57C1708CB}" type="parTrans" cxnId="{73A566BA-A333-4EAF-BDB8-26FF3E6CC0B6}">
      <dgm:prSet/>
      <dgm:spPr/>
      <dgm:t>
        <a:bodyPr/>
        <a:lstStyle/>
        <a:p>
          <a:endParaRPr lang="en-US"/>
        </a:p>
      </dgm:t>
    </dgm:pt>
    <dgm:pt modelId="{05DB7AF2-3E4E-4716-AC22-35365FC7DC20}" type="sibTrans" cxnId="{73A566BA-A333-4EAF-BDB8-26FF3E6CC0B6}">
      <dgm:prSet/>
      <dgm:spPr/>
      <dgm:t>
        <a:bodyPr/>
        <a:lstStyle/>
        <a:p>
          <a:endParaRPr lang="en-US"/>
        </a:p>
      </dgm:t>
    </dgm:pt>
    <dgm:pt modelId="{07368376-8638-4DB0-8888-54D11B232C0E}">
      <dgm:prSet phldrT="[Text]"/>
      <dgm:spPr/>
      <dgm:t>
        <a:bodyPr/>
        <a:lstStyle/>
        <a:p>
          <a:r>
            <a:rPr lang="en-US" dirty="0" smtClean="0"/>
            <a:t>The Composite UI Application Block (CAB)</a:t>
          </a:r>
          <a:endParaRPr lang="en-US" dirty="0"/>
        </a:p>
      </dgm:t>
    </dgm:pt>
    <dgm:pt modelId="{7D0A1AFD-B42C-4D9C-B9C8-0E2F44FEC499}" type="parTrans" cxnId="{43C4E170-310B-4C3C-8DD6-590752779718}">
      <dgm:prSet/>
      <dgm:spPr/>
      <dgm:t>
        <a:bodyPr/>
        <a:lstStyle/>
        <a:p>
          <a:endParaRPr lang="en-US"/>
        </a:p>
      </dgm:t>
    </dgm:pt>
    <dgm:pt modelId="{08D25B01-CB83-4F16-85AD-DA1A46E02208}" type="sibTrans" cxnId="{43C4E170-310B-4C3C-8DD6-590752779718}">
      <dgm:prSet/>
      <dgm:spPr/>
      <dgm:t>
        <a:bodyPr/>
        <a:lstStyle/>
        <a:p>
          <a:endParaRPr lang="en-US"/>
        </a:p>
      </dgm:t>
    </dgm:pt>
    <dgm:pt modelId="{BB5C0E02-CF8A-4644-9861-506EBADAE148}">
      <dgm:prSet phldrT="[Text]"/>
      <dgm:spPr/>
      <dgm:t>
        <a:bodyPr/>
        <a:lstStyle/>
        <a:p>
          <a:r>
            <a:rPr lang="en-US" dirty="0" smtClean="0"/>
            <a:t>Built for </a:t>
          </a:r>
          <a:r>
            <a:rPr lang="en-US" dirty="0" err="1" smtClean="0"/>
            <a:t>WinForms</a:t>
          </a:r>
          <a:endParaRPr lang="en-US" dirty="0"/>
        </a:p>
      </dgm:t>
    </dgm:pt>
    <dgm:pt modelId="{AB8EACD0-6E0E-4687-80D3-3BB82549B2FF}" type="parTrans" cxnId="{D0F379A8-6F41-4F47-A917-58AD19BDE74B}">
      <dgm:prSet/>
      <dgm:spPr/>
      <dgm:t>
        <a:bodyPr/>
        <a:lstStyle/>
        <a:p>
          <a:endParaRPr lang="en-US"/>
        </a:p>
      </dgm:t>
    </dgm:pt>
    <dgm:pt modelId="{3A8DA902-BAAA-490D-9544-471EB82AC2DA}" type="sibTrans" cxnId="{D0F379A8-6F41-4F47-A917-58AD19BDE74B}">
      <dgm:prSet/>
      <dgm:spPr/>
      <dgm:t>
        <a:bodyPr/>
        <a:lstStyle/>
        <a:p>
          <a:endParaRPr lang="en-US"/>
        </a:p>
      </dgm:t>
    </dgm:pt>
    <dgm:pt modelId="{70706C3E-22A8-4946-BF76-937AA4CBDA69}">
      <dgm:prSet/>
      <dgm:spPr/>
      <dgm:t>
        <a:bodyPr/>
        <a:lstStyle/>
        <a:p>
          <a:r>
            <a:rPr lang="en-US" dirty="0" smtClean="0"/>
            <a:t>Easy to learn</a:t>
          </a:r>
          <a:endParaRPr lang="en-US" dirty="0"/>
        </a:p>
      </dgm:t>
    </dgm:pt>
    <dgm:pt modelId="{51ACFCF7-3832-4B02-97DB-99ADDE55DA30}" type="parTrans" cxnId="{58B169B6-D2BB-4649-8CFD-E7FA5504D2A5}">
      <dgm:prSet/>
      <dgm:spPr/>
      <dgm:t>
        <a:bodyPr/>
        <a:lstStyle/>
        <a:p>
          <a:endParaRPr lang="en-US"/>
        </a:p>
      </dgm:t>
    </dgm:pt>
    <dgm:pt modelId="{B5A1CE17-2C54-40AB-9AC4-4F57FA2C0526}" type="sibTrans" cxnId="{58B169B6-D2BB-4649-8CFD-E7FA5504D2A5}">
      <dgm:prSet/>
      <dgm:spPr/>
      <dgm:t>
        <a:bodyPr/>
        <a:lstStyle/>
        <a:p>
          <a:endParaRPr lang="en-US"/>
        </a:p>
      </dgm:t>
    </dgm:pt>
    <dgm:pt modelId="{DA7BB222-6B57-4CEA-A91D-2367B1A9B0D5}">
      <dgm:prSet/>
      <dgm:spPr/>
      <dgm:t>
        <a:bodyPr/>
        <a:lstStyle/>
        <a:p>
          <a:r>
            <a:rPr lang="en-US" dirty="0" smtClean="0"/>
            <a:t>Difficult to learn</a:t>
          </a:r>
          <a:endParaRPr lang="en-US" dirty="0"/>
        </a:p>
      </dgm:t>
    </dgm:pt>
    <dgm:pt modelId="{C4C6CD20-2EFF-43F2-947B-4717C6CD602B}" type="parTrans" cxnId="{5A3D2075-D4F7-465E-9CFA-7C71DBBA759E}">
      <dgm:prSet/>
      <dgm:spPr/>
      <dgm:t>
        <a:bodyPr/>
        <a:lstStyle/>
        <a:p>
          <a:endParaRPr lang="en-US"/>
        </a:p>
      </dgm:t>
    </dgm:pt>
    <dgm:pt modelId="{C36B03DD-15E8-4196-B8C1-36EA12ECD6EA}" type="sibTrans" cxnId="{5A3D2075-D4F7-465E-9CFA-7C71DBBA759E}">
      <dgm:prSet/>
      <dgm:spPr/>
      <dgm:t>
        <a:bodyPr/>
        <a:lstStyle/>
        <a:p>
          <a:endParaRPr lang="en-US"/>
        </a:p>
      </dgm:t>
    </dgm:pt>
    <dgm:pt modelId="{EE2C1AB5-4860-4BA0-8D9A-AF2563EA6553}">
      <dgm:prSet phldrT="[Text]"/>
      <dgm:spPr/>
      <dgm:t>
        <a:bodyPr/>
        <a:lstStyle/>
        <a:p>
          <a:r>
            <a:rPr lang="en-US" dirty="0" smtClean="0"/>
            <a:t>Lightweight</a:t>
          </a:r>
          <a:endParaRPr lang="en-US" dirty="0"/>
        </a:p>
      </dgm:t>
    </dgm:pt>
    <dgm:pt modelId="{F827644B-6747-4D26-8A7F-37CF9A9A846A}" type="parTrans" cxnId="{5FC5257B-5337-453C-BCBC-EE34B5241B29}">
      <dgm:prSet/>
      <dgm:spPr/>
    </dgm:pt>
    <dgm:pt modelId="{6E4094E3-8CC2-42FA-83D0-EC87A341A299}" type="sibTrans" cxnId="{5FC5257B-5337-453C-BCBC-EE34B5241B29}">
      <dgm:prSet/>
      <dgm:spPr/>
    </dgm:pt>
    <dgm:pt modelId="{0133CFE4-A0FE-4BB3-98F6-4F1B2E1A61F0}">
      <dgm:prSet phldrT="[Text]"/>
      <dgm:spPr/>
      <dgm:t>
        <a:bodyPr/>
        <a:lstStyle/>
        <a:p>
          <a:r>
            <a:rPr lang="en-US" dirty="0" smtClean="0"/>
            <a:t>Complex</a:t>
          </a:r>
          <a:endParaRPr lang="en-US" dirty="0"/>
        </a:p>
      </dgm:t>
    </dgm:pt>
    <dgm:pt modelId="{7FFD0695-85AE-4DD5-98BD-B8EEEFE494BC}" type="parTrans" cxnId="{BC297D2B-1EF2-4AEB-BE80-B04C976E4366}">
      <dgm:prSet/>
      <dgm:spPr/>
    </dgm:pt>
    <dgm:pt modelId="{21D0D596-38AD-444D-BD2F-F9464FDCBDB5}" type="sibTrans" cxnId="{BC297D2B-1EF2-4AEB-BE80-B04C976E4366}">
      <dgm:prSet/>
      <dgm:spPr/>
    </dgm:pt>
    <dgm:pt modelId="{629F401F-1BAA-4912-98E7-BA163329C47A}">
      <dgm:prSet/>
      <dgm:spPr/>
      <dgm:t>
        <a:bodyPr/>
        <a:lstStyle/>
        <a:p>
          <a:r>
            <a:rPr lang="en-US" dirty="0" smtClean="0"/>
            <a:t>SCSF VS Integration</a:t>
          </a:r>
          <a:endParaRPr lang="en-US" dirty="0"/>
        </a:p>
      </dgm:t>
    </dgm:pt>
    <dgm:pt modelId="{B3C89B9D-8B2A-433B-AD23-1633C79CB029}" type="parTrans" cxnId="{5793C5D6-46E0-4539-A1A8-BC515E0C5E73}">
      <dgm:prSet/>
      <dgm:spPr/>
    </dgm:pt>
    <dgm:pt modelId="{BD25BB6B-5A44-4B6A-8F23-B3E437BA9843}" type="sibTrans" cxnId="{5793C5D6-46E0-4539-A1A8-BC515E0C5E73}">
      <dgm:prSet/>
      <dgm:spPr/>
    </dgm:pt>
    <dgm:pt modelId="{161AB008-480E-4DEA-8FB9-5C655A0F0280}">
      <dgm:prSet/>
      <dgm:spPr/>
      <dgm:t>
        <a:bodyPr/>
        <a:lstStyle/>
        <a:p>
          <a:r>
            <a:rPr lang="en-US" dirty="0" smtClean="0"/>
            <a:t>Requires TCEK</a:t>
          </a:r>
          <a:endParaRPr lang="en-US" dirty="0"/>
        </a:p>
      </dgm:t>
    </dgm:pt>
    <dgm:pt modelId="{528B8F1F-C200-4CBC-95E9-8437EA50AB61}" type="parTrans" cxnId="{11C72098-7523-4706-854A-C9FD80990FC3}">
      <dgm:prSet/>
      <dgm:spPr/>
    </dgm:pt>
    <dgm:pt modelId="{EA8F4547-6101-4259-B615-7C3D13852834}" type="sibTrans" cxnId="{11C72098-7523-4706-854A-C9FD80990FC3}">
      <dgm:prSet/>
      <dgm:spPr/>
    </dgm:pt>
    <dgm:pt modelId="{6F4E882F-24FC-4C65-B85E-E0567105D70A}">
      <dgm:prSet/>
      <dgm:spPr/>
      <dgm:t>
        <a:bodyPr/>
        <a:lstStyle/>
        <a:p>
          <a:r>
            <a:rPr lang="en-US" dirty="0" smtClean="0"/>
            <a:t>No VS Integration</a:t>
          </a:r>
          <a:endParaRPr lang="en-US" dirty="0"/>
        </a:p>
      </dgm:t>
    </dgm:pt>
    <dgm:pt modelId="{1B4CFCEF-1211-4156-B227-080B39669433}" type="parTrans" cxnId="{62BA1472-2722-46D8-A94B-D86C288DA280}">
      <dgm:prSet/>
      <dgm:spPr/>
    </dgm:pt>
    <dgm:pt modelId="{FCEF28AD-7D09-423C-80E9-A685496F7309}" type="sibTrans" cxnId="{62BA1472-2722-46D8-A94B-D86C288DA280}">
      <dgm:prSet/>
      <dgm:spPr/>
    </dgm:pt>
    <dgm:pt modelId="{D64E61DF-282B-41F0-B920-D4D6FF223107}" type="pres">
      <dgm:prSet presAssocID="{CA776C55-0C77-46F0-9310-0D9B8344AAE3}" presName="Name0" presStyleCnt="0">
        <dgm:presLayoutVars>
          <dgm:dir/>
          <dgm:animLvl val="lvl"/>
          <dgm:resizeHandles val="exact"/>
        </dgm:presLayoutVars>
      </dgm:prSet>
      <dgm:spPr/>
      <dgm:t>
        <a:bodyPr/>
        <a:lstStyle/>
        <a:p>
          <a:endParaRPr lang="en-US"/>
        </a:p>
      </dgm:t>
    </dgm:pt>
    <dgm:pt modelId="{CF50606A-16F1-4C17-88F9-5B84D75BA66A}" type="pres">
      <dgm:prSet presAssocID="{CCA692DD-396A-4315-B784-0FE739B66AC7}" presName="composite" presStyleCnt="0"/>
      <dgm:spPr/>
    </dgm:pt>
    <dgm:pt modelId="{2A7E07AE-93A8-4067-B527-95ED78A8EFB1}" type="pres">
      <dgm:prSet presAssocID="{CCA692DD-396A-4315-B784-0FE739B66AC7}" presName="parTx" presStyleLbl="alignNode1" presStyleIdx="0" presStyleCnt="2">
        <dgm:presLayoutVars>
          <dgm:chMax val="0"/>
          <dgm:chPref val="0"/>
          <dgm:bulletEnabled val="1"/>
        </dgm:presLayoutVars>
      </dgm:prSet>
      <dgm:spPr/>
      <dgm:t>
        <a:bodyPr/>
        <a:lstStyle/>
        <a:p>
          <a:endParaRPr lang="en-US"/>
        </a:p>
      </dgm:t>
    </dgm:pt>
    <dgm:pt modelId="{4844F07E-06E1-40EB-9D67-ED0F52EDC195}" type="pres">
      <dgm:prSet presAssocID="{CCA692DD-396A-4315-B784-0FE739B66AC7}" presName="desTx" presStyleLbl="alignAccFollowNode1" presStyleIdx="0" presStyleCnt="2">
        <dgm:presLayoutVars>
          <dgm:bulletEnabled val="1"/>
        </dgm:presLayoutVars>
      </dgm:prSet>
      <dgm:spPr/>
      <dgm:t>
        <a:bodyPr/>
        <a:lstStyle/>
        <a:p>
          <a:endParaRPr lang="en-US"/>
        </a:p>
      </dgm:t>
    </dgm:pt>
    <dgm:pt modelId="{B9867EDE-6570-4F85-8CB2-C92A93E5CA3B}" type="pres">
      <dgm:prSet presAssocID="{5AD947B7-9ED7-4231-B9CB-F155DDB1D7B1}" presName="space" presStyleCnt="0"/>
      <dgm:spPr/>
    </dgm:pt>
    <dgm:pt modelId="{F6597031-4DF7-4923-9807-F3CB167ADC77}" type="pres">
      <dgm:prSet presAssocID="{07368376-8638-4DB0-8888-54D11B232C0E}" presName="composite" presStyleCnt="0"/>
      <dgm:spPr/>
    </dgm:pt>
    <dgm:pt modelId="{B47C7987-ECF6-49CA-800E-5BE5E5D7ABCF}" type="pres">
      <dgm:prSet presAssocID="{07368376-8638-4DB0-8888-54D11B232C0E}" presName="parTx" presStyleLbl="alignNode1" presStyleIdx="1" presStyleCnt="2">
        <dgm:presLayoutVars>
          <dgm:chMax val="0"/>
          <dgm:chPref val="0"/>
          <dgm:bulletEnabled val="1"/>
        </dgm:presLayoutVars>
      </dgm:prSet>
      <dgm:spPr/>
      <dgm:t>
        <a:bodyPr/>
        <a:lstStyle/>
        <a:p>
          <a:endParaRPr lang="en-US"/>
        </a:p>
      </dgm:t>
    </dgm:pt>
    <dgm:pt modelId="{45434911-FFA1-4AED-9C8A-5526A2FC42A8}" type="pres">
      <dgm:prSet presAssocID="{07368376-8638-4DB0-8888-54D11B232C0E}" presName="desTx" presStyleLbl="alignAccFollowNode1" presStyleIdx="1" presStyleCnt="2">
        <dgm:presLayoutVars>
          <dgm:bulletEnabled val="1"/>
        </dgm:presLayoutVars>
      </dgm:prSet>
      <dgm:spPr/>
      <dgm:t>
        <a:bodyPr/>
        <a:lstStyle/>
        <a:p>
          <a:endParaRPr lang="en-US"/>
        </a:p>
      </dgm:t>
    </dgm:pt>
  </dgm:ptLst>
  <dgm:cxnLst>
    <dgm:cxn modelId="{F5C126DE-2425-43E6-9733-4C92912F12EA}" type="presOf" srcId="{CA776C55-0C77-46F0-9310-0D9B8344AAE3}" destId="{D64E61DF-282B-41F0-B920-D4D6FF223107}" srcOrd="0" destOrd="0" presId="urn:microsoft.com/office/officeart/2005/8/layout/hList1"/>
    <dgm:cxn modelId="{58B169B6-D2BB-4649-8CFD-E7FA5504D2A5}" srcId="{CCA692DD-396A-4315-B784-0FE739B66AC7}" destId="{70706C3E-22A8-4946-BF76-937AA4CBDA69}" srcOrd="2" destOrd="0" parTransId="{51ACFCF7-3832-4B02-97DB-99ADDE55DA30}" sibTransId="{B5A1CE17-2C54-40AB-9AC4-4F57FA2C0526}"/>
    <dgm:cxn modelId="{516813AD-CB28-457F-B440-2936CB797ED1}" type="presOf" srcId="{629F401F-1BAA-4912-98E7-BA163329C47A}" destId="{45434911-FFA1-4AED-9C8A-5526A2FC42A8}" srcOrd="0" destOrd="3" presId="urn:microsoft.com/office/officeart/2005/8/layout/hList1"/>
    <dgm:cxn modelId="{AADC807F-006D-4D79-937A-8ED894FFB8AF}" type="presOf" srcId="{EE2C1AB5-4860-4BA0-8D9A-AF2563EA6553}" destId="{4844F07E-06E1-40EB-9D67-ED0F52EDC195}" srcOrd="0" destOrd="1" presId="urn:microsoft.com/office/officeart/2005/8/layout/hList1"/>
    <dgm:cxn modelId="{32ACC67E-9B9A-439C-A09D-BB86F92DD652}" type="presOf" srcId="{D668C614-C53C-4D0B-8A0D-627479E85CC5}" destId="{4844F07E-06E1-40EB-9D67-ED0F52EDC195}" srcOrd="0" destOrd="0" presId="urn:microsoft.com/office/officeart/2005/8/layout/hList1"/>
    <dgm:cxn modelId="{D0F379A8-6F41-4F47-A917-58AD19BDE74B}" srcId="{07368376-8638-4DB0-8888-54D11B232C0E}" destId="{BB5C0E02-CF8A-4644-9861-506EBADAE148}" srcOrd="0" destOrd="0" parTransId="{AB8EACD0-6E0E-4687-80D3-3BB82549B2FF}" sibTransId="{3A8DA902-BAAA-490D-9544-471EB82AC2DA}"/>
    <dgm:cxn modelId="{727EC305-BEBC-4A84-B3EA-9D42582D7389}" type="presOf" srcId="{0133CFE4-A0FE-4BB3-98F6-4F1B2E1A61F0}" destId="{45434911-FFA1-4AED-9C8A-5526A2FC42A8}" srcOrd="0" destOrd="1" presId="urn:microsoft.com/office/officeart/2005/8/layout/hList1"/>
    <dgm:cxn modelId="{11C72098-7523-4706-854A-C9FD80990FC3}" srcId="{07368376-8638-4DB0-8888-54D11B232C0E}" destId="{161AB008-480E-4DEA-8FB9-5C655A0F0280}" srcOrd="4" destOrd="0" parTransId="{528B8F1F-C200-4CBC-95E9-8437EA50AB61}" sibTransId="{EA8F4547-6101-4259-B615-7C3D13852834}"/>
    <dgm:cxn modelId="{FCC85EE1-3775-4607-B050-B6E0E470E875}" type="presOf" srcId="{6F4E882F-24FC-4C65-B85E-E0567105D70A}" destId="{4844F07E-06E1-40EB-9D67-ED0F52EDC195}" srcOrd="0" destOrd="3" presId="urn:microsoft.com/office/officeart/2005/8/layout/hList1"/>
    <dgm:cxn modelId="{5A3D2075-D4F7-465E-9CFA-7C71DBBA759E}" srcId="{07368376-8638-4DB0-8888-54D11B232C0E}" destId="{DA7BB222-6B57-4CEA-A91D-2367B1A9B0D5}" srcOrd="2" destOrd="0" parTransId="{C4C6CD20-2EFF-43F2-947B-4717C6CD602B}" sibTransId="{C36B03DD-15E8-4196-B8C1-36EA12ECD6EA}"/>
    <dgm:cxn modelId="{04F1518D-88E5-4390-B101-0560661572EF}" type="presOf" srcId="{07368376-8638-4DB0-8888-54D11B232C0E}" destId="{B47C7987-ECF6-49CA-800E-5BE5E5D7ABCF}" srcOrd="0" destOrd="0" presId="urn:microsoft.com/office/officeart/2005/8/layout/hList1"/>
    <dgm:cxn modelId="{62BA1472-2722-46D8-A94B-D86C288DA280}" srcId="{CCA692DD-396A-4315-B784-0FE739B66AC7}" destId="{6F4E882F-24FC-4C65-B85E-E0567105D70A}" srcOrd="3" destOrd="0" parTransId="{1B4CFCEF-1211-4156-B227-080B39669433}" sibTransId="{FCEF28AD-7D09-423C-80E9-A685496F7309}"/>
    <dgm:cxn modelId="{5FC5257B-5337-453C-BCBC-EE34B5241B29}" srcId="{CCA692DD-396A-4315-B784-0FE739B66AC7}" destId="{EE2C1AB5-4860-4BA0-8D9A-AF2563EA6553}" srcOrd="1" destOrd="0" parTransId="{F827644B-6747-4D26-8A7F-37CF9A9A846A}" sibTransId="{6E4094E3-8CC2-42FA-83D0-EC87A341A299}"/>
    <dgm:cxn modelId="{9B8DE2D1-D545-428D-A0F8-7200BF7AA361}" type="presOf" srcId="{CCA692DD-396A-4315-B784-0FE739B66AC7}" destId="{2A7E07AE-93A8-4067-B527-95ED78A8EFB1}" srcOrd="0" destOrd="0" presId="urn:microsoft.com/office/officeart/2005/8/layout/hList1"/>
    <dgm:cxn modelId="{04097C25-A8A2-420D-B283-0AFA436BDC40}" srcId="{CA776C55-0C77-46F0-9310-0D9B8344AAE3}" destId="{CCA692DD-396A-4315-B784-0FE739B66AC7}" srcOrd="0" destOrd="0" parTransId="{83874E21-A008-4723-91F4-5008332D6D9C}" sibTransId="{5AD947B7-9ED7-4231-B9CB-F155DDB1D7B1}"/>
    <dgm:cxn modelId="{89A98E3B-BE4E-4BE5-BC8F-E6BCCF8C90C2}" type="presOf" srcId="{70706C3E-22A8-4946-BF76-937AA4CBDA69}" destId="{4844F07E-06E1-40EB-9D67-ED0F52EDC195}" srcOrd="0" destOrd="2" presId="urn:microsoft.com/office/officeart/2005/8/layout/hList1"/>
    <dgm:cxn modelId="{73A566BA-A333-4EAF-BDB8-26FF3E6CC0B6}" srcId="{CCA692DD-396A-4315-B784-0FE739B66AC7}" destId="{D668C614-C53C-4D0B-8A0D-627479E85CC5}" srcOrd="0" destOrd="0" parTransId="{61137EC5-AAF1-41CF-8DC6-3CA57C1708CB}" sibTransId="{05DB7AF2-3E4E-4716-AC22-35365FC7DC20}"/>
    <dgm:cxn modelId="{B62E7B15-85D8-4CBF-AB9F-61E2501B0F4A}" type="presOf" srcId="{BB5C0E02-CF8A-4644-9861-506EBADAE148}" destId="{45434911-FFA1-4AED-9C8A-5526A2FC42A8}" srcOrd="0" destOrd="0" presId="urn:microsoft.com/office/officeart/2005/8/layout/hList1"/>
    <dgm:cxn modelId="{5793C5D6-46E0-4539-A1A8-BC515E0C5E73}" srcId="{07368376-8638-4DB0-8888-54D11B232C0E}" destId="{629F401F-1BAA-4912-98E7-BA163329C47A}" srcOrd="3" destOrd="0" parTransId="{B3C89B9D-8B2A-433B-AD23-1633C79CB029}" sibTransId="{BD25BB6B-5A44-4B6A-8F23-B3E437BA9843}"/>
    <dgm:cxn modelId="{FDE93054-76C4-49CF-A5E5-E0D49C7B964E}" type="presOf" srcId="{DA7BB222-6B57-4CEA-A91D-2367B1A9B0D5}" destId="{45434911-FFA1-4AED-9C8A-5526A2FC42A8}" srcOrd="0" destOrd="2" presId="urn:microsoft.com/office/officeart/2005/8/layout/hList1"/>
    <dgm:cxn modelId="{43C4E170-310B-4C3C-8DD6-590752779718}" srcId="{CA776C55-0C77-46F0-9310-0D9B8344AAE3}" destId="{07368376-8638-4DB0-8888-54D11B232C0E}" srcOrd="1" destOrd="0" parTransId="{7D0A1AFD-B42C-4D9C-B9C8-0E2F44FEC499}" sibTransId="{08D25B01-CB83-4F16-85AD-DA1A46E02208}"/>
    <dgm:cxn modelId="{BC297D2B-1EF2-4AEB-BE80-B04C976E4366}" srcId="{07368376-8638-4DB0-8888-54D11B232C0E}" destId="{0133CFE4-A0FE-4BB3-98F6-4F1B2E1A61F0}" srcOrd="1" destOrd="0" parTransId="{7FFD0695-85AE-4DD5-98BD-B8EEEFE494BC}" sibTransId="{21D0D596-38AD-444D-BD2F-F9464FDCBDB5}"/>
    <dgm:cxn modelId="{A138AFC6-4873-4541-9AA0-0C618F738CC7}" type="presOf" srcId="{161AB008-480E-4DEA-8FB9-5C655A0F0280}" destId="{45434911-FFA1-4AED-9C8A-5526A2FC42A8}" srcOrd="0" destOrd="4" presId="urn:microsoft.com/office/officeart/2005/8/layout/hList1"/>
    <dgm:cxn modelId="{768187E3-B6F3-495E-B42A-CA9E6467E54E}" type="presParOf" srcId="{D64E61DF-282B-41F0-B920-D4D6FF223107}" destId="{CF50606A-16F1-4C17-88F9-5B84D75BA66A}" srcOrd="0" destOrd="0" presId="urn:microsoft.com/office/officeart/2005/8/layout/hList1"/>
    <dgm:cxn modelId="{27A8013C-231F-429E-A054-2BCC28099CBA}" type="presParOf" srcId="{CF50606A-16F1-4C17-88F9-5B84D75BA66A}" destId="{2A7E07AE-93A8-4067-B527-95ED78A8EFB1}" srcOrd="0" destOrd="0" presId="urn:microsoft.com/office/officeart/2005/8/layout/hList1"/>
    <dgm:cxn modelId="{658DC8F7-1B8C-4541-8503-1403564B88C4}" type="presParOf" srcId="{CF50606A-16F1-4C17-88F9-5B84D75BA66A}" destId="{4844F07E-06E1-40EB-9D67-ED0F52EDC195}" srcOrd="1" destOrd="0" presId="urn:microsoft.com/office/officeart/2005/8/layout/hList1"/>
    <dgm:cxn modelId="{45EF2C9D-EF32-4E9E-9B18-4BFA48700A67}" type="presParOf" srcId="{D64E61DF-282B-41F0-B920-D4D6FF223107}" destId="{B9867EDE-6570-4F85-8CB2-C92A93E5CA3B}" srcOrd="1" destOrd="0" presId="urn:microsoft.com/office/officeart/2005/8/layout/hList1"/>
    <dgm:cxn modelId="{472E2F4B-1D93-4A7F-92DD-5BA12D42A54F}" type="presParOf" srcId="{D64E61DF-282B-41F0-B920-D4D6FF223107}" destId="{F6597031-4DF7-4923-9807-F3CB167ADC77}" srcOrd="2" destOrd="0" presId="urn:microsoft.com/office/officeart/2005/8/layout/hList1"/>
    <dgm:cxn modelId="{0F25BBDE-293D-4A42-8CBB-57D62EF47011}" type="presParOf" srcId="{F6597031-4DF7-4923-9807-F3CB167ADC77}" destId="{B47C7987-ECF6-49CA-800E-5BE5E5D7ABCF}" srcOrd="0" destOrd="0" presId="urn:microsoft.com/office/officeart/2005/8/layout/hList1"/>
    <dgm:cxn modelId="{B7C12874-2CC6-416E-B2E8-8C1346CA256B}" type="presParOf" srcId="{F6597031-4DF7-4923-9807-F3CB167ADC77}" destId="{45434911-FFA1-4AED-9C8A-5526A2FC42A8}"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8EF931-D237-427B-9E8C-CABC5BACF0DE}">
      <dsp:nvSpPr>
        <dsp:cNvPr id="0" name=""/>
        <dsp:cNvSpPr/>
      </dsp:nvSpPr>
      <dsp:spPr>
        <a:xfrm>
          <a:off x="0" y="609605"/>
          <a:ext cx="2161877" cy="1297126"/>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Overview of Prism</a:t>
          </a:r>
          <a:endParaRPr lang="en-US" sz="2400" kern="1200" dirty="0"/>
        </a:p>
      </dsp:txBody>
      <dsp:txXfrm>
        <a:off x="0" y="609605"/>
        <a:ext cx="2161877" cy="1297126"/>
      </dsp:txXfrm>
    </dsp:sp>
    <dsp:sp modelId="{8D9BCA32-52E8-4606-8133-488D8F751798}">
      <dsp:nvSpPr>
        <dsp:cNvPr id="0" name=""/>
        <dsp:cNvSpPr/>
      </dsp:nvSpPr>
      <dsp:spPr>
        <a:xfrm rot="21582994">
          <a:off x="2353710" y="982657"/>
          <a:ext cx="462157" cy="536145"/>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rot="21582994">
        <a:off x="2353710" y="982657"/>
        <a:ext cx="462157" cy="536145"/>
      </dsp:txXfrm>
    </dsp:sp>
    <dsp:sp modelId="{46C6A114-434B-4C20-AAF5-1B0FD8E1556A}">
      <dsp:nvSpPr>
        <dsp:cNvPr id="0" name=""/>
        <dsp:cNvSpPr/>
      </dsp:nvSpPr>
      <dsp:spPr>
        <a:xfrm>
          <a:off x="3033861" y="594598"/>
          <a:ext cx="2161877" cy="1297126"/>
        </a:xfrm>
        <a:prstGeom prst="roundRect">
          <a:avLst>
            <a:gd name="adj" fmla="val 10000"/>
          </a:avLst>
        </a:prstGeom>
        <a:gradFill rotWithShape="0">
          <a:gsLst>
            <a:gs pos="0">
              <a:schemeClr val="accent5">
                <a:hueOff val="-459284"/>
                <a:satOff val="68"/>
                <a:lumOff val="-1618"/>
                <a:alphaOff val="0"/>
                <a:shade val="51000"/>
                <a:satMod val="130000"/>
              </a:schemeClr>
            </a:gs>
            <a:gs pos="80000">
              <a:schemeClr val="accent5">
                <a:hueOff val="-459284"/>
                <a:satOff val="68"/>
                <a:lumOff val="-1618"/>
                <a:alphaOff val="0"/>
                <a:shade val="93000"/>
                <a:satMod val="130000"/>
              </a:schemeClr>
            </a:gs>
            <a:gs pos="100000">
              <a:schemeClr val="accent5">
                <a:hueOff val="-459284"/>
                <a:satOff val="68"/>
                <a:lumOff val="-161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Building a Prism Based Application</a:t>
          </a:r>
          <a:endParaRPr lang="en-US" sz="2400" kern="1200" dirty="0"/>
        </a:p>
      </dsp:txBody>
      <dsp:txXfrm>
        <a:off x="3033861" y="594598"/>
        <a:ext cx="2161877" cy="1297126"/>
      </dsp:txXfrm>
    </dsp:sp>
    <dsp:sp modelId="{53DCC92E-36D8-48AA-A5D2-C4390620543C}">
      <dsp:nvSpPr>
        <dsp:cNvPr id="0" name=""/>
        <dsp:cNvSpPr/>
      </dsp:nvSpPr>
      <dsp:spPr>
        <a:xfrm>
          <a:off x="5385983" y="975088"/>
          <a:ext cx="458317" cy="536145"/>
        </a:xfrm>
        <a:prstGeom prst="rightArrow">
          <a:avLst>
            <a:gd name="adj1" fmla="val 60000"/>
            <a:gd name="adj2" fmla="val 50000"/>
          </a:avLst>
        </a:prstGeom>
        <a:gradFill rotWithShape="0">
          <a:gsLst>
            <a:gs pos="0">
              <a:schemeClr val="accent5">
                <a:hueOff val="-612379"/>
                <a:satOff val="90"/>
                <a:lumOff val="-2157"/>
                <a:alphaOff val="0"/>
                <a:shade val="51000"/>
                <a:satMod val="130000"/>
              </a:schemeClr>
            </a:gs>
            <a:gs pos="80000">
              <a:schemeClr val="accent5">
                <a:hueOff val="-612379"/>
                <a:satOff val="90"/>
                <a:lumOff val="-2157"/>
                <a:alphaOff val="0"/>
                <a:shade val="93000"/>
                <a:satMod val="130000"/>
              </a:schemeClr>
            </a:gs>
            <a:gs pos="100000">
              <a:schemeClr val="accent5">
                <a:hueOff val="-612379"/>
                <a:satOff val="90"/>
                <a:lumOff val="-215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a:off x="5385983" y="975088"/>
        <a:ext cx="458317" cy="536145"/>
      </dsp:txXfrm>
    </dsp:sp>
    <dsp:sp modelId="{6AA104D0-1438-4D55-BE7B-7F9B72D80795}">
      <dsp:nvSpPr>
        <dsp:cNvPr id="0" name=""/>
        <dsp:cNvSpPr/>
      </dsp:nvSpPr>
      <dsp:spPr>
        <a:xfrm>
          <a:off x="6060489" y="594598"/>
          <a:ext cx="2161877" cy="1297126"/>
        </a:xfrm>
        <a:prstGeom prst="roundRect">
          <a:avLst>
            <a:gd name="adj" fmla="val 10000"/>
          </a:avLst>
        </a:prstGeom>
        <a:gradFill rotWithShape="0">
          <a:gsLst>
            <a:gs pos="0">
              <a:schemeClr val="accent5">
                <a:hueOff val="-918568"/>
                <a:satOff val="135"/>
                <a:lumOff val="-3236"/>
                <a:alphaOff val="0"/>
                <a:shade val="51000"/>
                <a:satMod val="130000"/>
              </a:schemeClr>
            </a:gs>
            <a:gs pos="80000">
              <a:schemeClr val="accent5">
                <a:hueOff val="-918568"/>
                <a:satOff val="135"/>
                <a:lumOff val="-3236"/>
                <a:alphaOff val="0"/>
                <a:shade val="93000"/>
                <a:satMod val="130000"/>
              </a:schemeClr>
            </a:gs>
            <a:gs pos="100000">
              <a:schemeClr val="accent5">
                <a:hueOff val="-918568"/>
                <a:satOff val="135"/>
                <a:lumOff val="-323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The Barebones Application &amp; Module</a:t>
          </a:r>
        </a:p>
      </dsp:txBody>
      <dsp:txXfrm>
        <a:off x="6060489" y="594598"/>
        <a:ext cx="2161877" cy="1297126"/>
      </dsp:txXfrm>
    </dsp:sp>
    <dsp:sp modelId="{7BC6F62E-26B2-42AF-BD99-84858EE1BB1A}">
      <dsp:nvSpPr>
        <dsp:cNvPr id="0" name=""/>
        <dsp:cNvSpPr/>
      </dsp:nvSpPr>
      <dsp:spPr>
        <a:xfrm rot="5388427">
          <a:off x="6919357" y="2036620"/>
          <a:ext cx="451287" cy="536145"/>
        </a:xfrm>
        <a:prstGeom prst="rightArrow">
          <a:avLst>
            <a:gd name="adj1" fmla="val 60000"/>
            <a:gd name="adj2" fmla="val 50000"/>
          </a:avLst>
        </a:prstGeom>
        <a:gradFill rotWithShape="0">
          <a:gsLst>
            <a:gs pos="0">
              <a:schemeClr val="accent5">
                <a:hueOff val="-1224758"/>
                <a:satOff val="180"/>
                <a:lumOff val="-4314"/>
                <a:alphaOff val="0"/>
                <a:shade val="51000"/>
                <a:satMod val="130000"/>
              </a:schemeClr>
            </a:gs>
            <a:gs pos="80000">
              <a:schemeClr val="accent5">
                <a:hueOff val="-1224758"/>
                <a:satOff val="180"/>
                <a:lumOff val="-4314"/>
                <a:alphaOff val="0"/>
                <a:shade val="93000"/>
                <a:satMod val="130000"/>
              </a:schemeClr>
            </a:gs>
            <a:gs pos="100000">
              <a:schemeClr val="accent5">
                <a:hueOff val="-1224758"/>
                <a:satOff val="180"/>
                <a:lumOff val="-431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rot="5388427">
        <a:off x="6919357" y="2036620"/>
        <a:ext cx="451287" cy="536145"/>
      </dsp:txXfrm>
    </dsp:sp>
    <dsp:sp modelId="{DA630707-4BE5-4769-908D-96C6A6FFA825}">
      <dsp:nvSpPr>
        <dsp:cNvPr id="0" name=""/>
        <dsp:cNvSpPr/>
      </dsp:nvSpPr>
      <dsp:spPr>
        <a:xfrm>
          <a:off x="6067722" y="2743205"/>
          <a:ext cx="2161877" cy="1297126"/>
        </a:xfrm>
        <a:prstGeom prst="roundRect">
          <a:avLst>
            <a:gd name="adj" fmla="val 10000"/>
          </a:avLst>
        </a:prstGeom>
        <a:gradFill rotWithShape="0">
          <a:gsLst>
            <a:gs pos="0">
              <a:schemeClr val="accent5">
                <a:hueOff val="-1377853"/>
                <a:satOff val="203"/>
                <a:lumOff val="-4853"/>
                <a:alphaOff val="0"/>
                <a:shade val="51000"/>
                <a:satMod val="130000"/>
              </a:schemeClr>
            </a:gs>
            <a:gs pos="80000">
              <a:schemeClr val="accent5">
                <a:hueOff val="-1377853"/>
                <a:satOff val="203"/>
                <a:lumOff val="-4853"/>
                <a:alphaOff val="0"/>
                <a:shade val="93000"/>
                <a:satMod val="130000"/>
              </a:schemeClr>
            </a:gs>
            <a:gs pos="100000">
              <a:schemeClr val="accent5">
                <a:hueOff val="-1377853"/>
                <a:satOff val="203"/>
                <a:lumOff val="-485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Views, Commands, and Services</a:t>
          </a:r>
          <a:endParaRPr lang="en-US" sz="2400" kern="1200" dirty="0"/>
        </a:p>
      </dsp:txBody>
      <dsp:txXfrm>
        <a:off x="6067722" y="2743205"/>
        <a:ext cx="2161877" cy="1297126"/>
      </dsp:txXfrm>
    </dsp:sp>
    <dsp:sp modelId="{B43FA61F-5E9E-4A39-BFEB-4D6E3273D86C}">
      <dsp:nvSpPr>
        <dsp:cNvPr id="0" name=""/>
        <dsp:cNvSpPr/>
      </dsp:nvSpPr>
      <dsp:spPr>
        <a:xfrm rot="10784964">
          <a:off x="5413732" y="3130273"/>
          <a:ext cx="462155" cy="536145"/>
        </a:xfrm>
        <a:prstGeom prst="rightArrow">
          <a:avLst>
            <a:gd name="adj1" fmla="val 60000"/>
            <a:gd name="adj2" fmla="val 50000"/>
          </a:avLst>
        </a:prstGeom>
        <a:gradFill rotWithShape="0">
          <a:gsLst>
            <a:gs pos="0">
              <a:schemeClr val="accent5">
                <a:hueOff val="-1837137"/>
                <a:satOff val="270"/>
                <a:lumOff val="-6471"/>
                <a:alphaOff val="0"/>
                <a:shade val="51000"/>
                <a:satMod val="130000"/>
              </a:schemeClr>
            </a:gs>
            <a:gs pos="80000">
              <a:schemeClr val="accent5">
                <a:hueOff val="-1837137"/>
                <a:satOff val="270"/>
                <a:lumOff val="-6471"/>
                <a:alphaOff val="0"/>
                <a:shade val="93000"/>
                <a:satMod val="130000"/>
              </a:schemeClr>
            </a:gs>
            <a:gs pos="100000">
              <a:schemeClr val="accent5">
                <a:hueOff val="-1837137"/>
                <a:satOff val="270"/>
                <a:lumOff val="-64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rot="10784964">
        <a:off x="5413732" y="3130273"/>
        <a:ext cx="462155" cy="536145"/>
      </dsp:txXfrm>
    </dsp:sp>
    <dsp:sp modelId="{3D3AF8A5-E43E-4D61-AD8E-4EF7FA2F7635}">
      <dsp:nvSpPr>
        <dsp:cNvPr id="0" name=""/>
        <dsp:cNvSpPr/>
      </dsp:nvSpPr>
      <dsp:spPr>
        <a:xfrm>
          <a:off x="3033861" y="2756475"/>
          <a:ext cx="2161877" cy="1297126"/>
        </a:xfrm>
        <a:prstGeom prst="roundRect">
          <a:avLst>
            <a:gd name="adj" fmla="val 10000"/>
          </a:avLst>
        </a:prstGeom>
        <a:gradFill rotWithShape="0">
          <a:gsLst>
            <a:gs pos="0">
              <a:schemeClr val="accent5">
                <a:hueOff val="-1837137"/>
                <a:satOff val="270"/>
                <a:lumOff val="-6471"/>
                <a:alphaOff val="0"/>
                <a:shade val="51000"/>
                <a:satMod val="130000"/>
              </a:schemeClr>
            </a:gs>
            <a:gs pos="80000">
              <a:schemeClr val="accent5">
                <a:hueOff val="-1837137"/>
                <a:satOff val="270"/>
                <a:lumOff val="-6471"/>
                <a:alphaOff val="0"/>
                <a:shade val="93000"/>
                <a:satMod val="130000"/>
              </a:schemeClr>
            </a:gs>
            <a:gs pos="100000">
              <a:schemeClr val="accent5">
                <a:hueOff val="-1837137"/>
                <a:satOff val="270"/>
                <a:lumOff val="-64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Q&amp;A</a:t>
          </a:r>
          <a:endParaRPr lang="en-US" sz="2400" kern="1200" dirty="0"/>
        </a:p>
      </dsp:txBody>
      <dsp:txXfrm>
        <a:off x="3033861" y="2756475"/>
        <a:ext cx="2161877" cy="129712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A7E07AE-93A8-4067-B527-95ED78A8EFB1}">
      <dsp:nvSpPr>
        <dsp:cNvPr id="0" name=""/>
        <dsp:cNvSpPr/>
      </dsp:nvSpPr>
      <dsp:spPr>
        <a:xfrm>
          <a:off x="40" y="160423"/>
          <a:ext cx="3845569" cy="1517158"/>
        </a:xfrm>
        <a:prstGeom prst="rect">
          <a:avLst/>
        </a:prstGeom>
        <a:solidFill>
          <a:schemeClr val="dk2">
            <a:hueOff val="0"/>
            <a:satOff val="0"/>
            <a:lumOff val="0"/>
            <a:alphaOff val="0"/>
          </a:schemeClr>
        </a:solidFill>
        <a:ln w="9525" cap="flat" cmpd="sng" algn="ctr">
          <a:solidFill>
            <a:schemeClr val="dk2">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lvl="0" algn="ctr" defTabSz="1333500">
            <a:lnSpc>
              <a:spcPct val="90000"/>
            </a:lnSpc>
            <a:spcBef>
              <a:spcPct val="0"/>
            </a:spcBef>
            <a:spcAft>
              <a:spcPct val="35000"/>
            </a:spcAft>
          </a:pPr>
          <a:r>
            <a:rPr lang="en-US" sz="3000" kern="1200" dirty="0" smtClean="0"/>
            <a:t>The Composite Application Guidance (CAG/PRISM)</a:t>
          </a:r>
          <a:endParaRPr lang="en-US" sz="3000" kern="1200" dirty="0"/>
        </a:p>
      </dsp:txBody>
      <dsp:txXfrm>
        <a:off x="40" y="160423"/>
        <a:ext cx="3845569" cy="1517158"/>
      </dsp:txXfrm>
    </dsp:sp>
    <dsp:sp modelId="{4844F07E-06E1-40EB-9D67-ED0F52EDC195}">
      <dsp:nvSpPr>
        <dsp:cNvPr id="0" name=""/>
        <dsp:cNvSpPr/>
      </dsp:nvSpPr>
      <dsp:spPr>
        <a:xfrm>
          <a:off x="40" y="1677582"/>
          <a:ext cx="3845569" cy="2810193"/>
        </a:xfrm>
        <a:prstGeom prst="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r>
            <a:rPr lang="en-US" sz="3000" kern="1200" dirty="0" smtClean="0"/>
            <a:t>Built for SL/WPF</a:t>
          </a:r>
          <a:endParaRPr lang="en-US" sz="3000" kern="1200" dirty="0"/>
        </a:p>
        <a:p>
          <a:pPr marL="285750" lvl="1" indent="-285750" algn="l" defTabSz="1333500">
            <a:lnSpc>
              <a:spcPct val="90000"/>
            </a:lnSpc>
            <a:spcBef>
              <a:spcPct val="0"/>
            </a:spcBef>
            <a:spcAft>
              <a:spcPct val="15000"/>
            </a:spcAft>
            <a:buChar char="••"/>
          </a:pPr>
          <a:r>
            <a:rPr lang="en-US" sz="3000" kern="1200" dirty="0" smtClean="0"/>
            <a:t>Lightweight</a:t>
          </a:r>
          <a:endParaRPr lang="en-US" sz="3000" kern="1200" dirty="0"/>
        </a:p>
        <a:p>
          <a:pPr marL="285750" lvl="1" indent="-285750" algn="l" defTabSz="1333500">
            <a:lnSpc>
              <a:spcPct val="90000"/>
            </a:lnSpc>
            <a:spcBef>
              <a:spcPct val="0"/>
            </a:spcBef>
            <a:spcAft>
              <a:spcPct val="15000"/>
            </a:spcAft>
            <a:buChar char="••"/>
          </a:pPr>
          <a:r>
            <a:rPr lang="en-US" sz="3000" kern="1200" dirty="0" smtClean="0"/>
            <a:t>Easy to learn</a:t>
          </a:r>
          <a:endParaRPr lang="en-US" sz="3000" kern="1200" dirty="0"/>
        </a:p>
        <a:p>
          <a:pPr marL="285750" lvl="1" indent="-285750" algn="l" defTabSz="1333500">
            <a:lnSpc>
              <a:spcPct val="90000"/>
            </a:lnSpc>
            <a:spcBef>
              <a:spcPct val="0"/>
            </a:spcBef>
            <a:spcAft>
              <a:spcPct val="15000"/>
            </a:spcAft>
            <a:buChar char="••"/>
          </a:pPr>
          <a:r>
            <a:rPr lang="en-US" sz="3000" kern="1200" dirty="0" smtClean="0"/>
            <a:t>No VS Integration</a:t>
          </a:r>
          <a:endParaRPr lang="en-US" sz="3000" kern="1200" dirty="0"/>
        </a:p>
      </dsp:txBody>
      <dsp:txXfrm>
        <a:off x="40" y="1677582"/>
        <a:ext cx="3845569" cy="2810193"/>
      </dsp:txXfrm>
    </dsp:sp>
    <dsp:sp modelId="{B47C7987-ECF6-49CA-800E-5BE5E5D7ABCF}">
      <dsp:nvSpPr>
        <dsp:cNvPr id="0" name=""/>
        <dsp:cNvSpPr/>
      </dsp:nvSpPr>
      <dsp:spPr>
        <a:xfrm>
          <a:off x="4383989" y="160423"/>
          <a:ext cx="3845569" cy="1517158"/>
        </a:xfrm>
        <a:prstGeom prst="rect">
          <a:avLst/>
        </a:prstGeom>
        <a:solidFill>
          <a:schemeClr val="dk2">
            <a:hueOff val="0"/>
            <a:satOff val="0"/>
            <a:lumOff val="0"/>
            <a:alphaOff val="0"/>
          </a:schemeClr>
        </a:solidFill>
        <a:ln w="9525" cap="flat" cmpd="sng" algn="ctr">
          <a:solidFill>
            <a:schemeClr val="dk2">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lvl="0" algn="ctr" defTabSz="1333500">
            <a:lnSpc>
              <a:spcPct val="90000"/>
            </a:lnSpc>
            <a:spcBef>
              <a:spcPct val="0"/>
            </a:spcBef>
            <a:spcAft>
              <a:spcPct val="35000"/>
            </a:spcAft>
          </a:pPr>
          <a:r>
            <a:rPr lang="en-US" sz="3000" kern="1200" dirty="0" smtClean="0"/>
            <a:t>The Composite UI Application Block (CAB)</a:t>
          </a:r>
          <a:endParaRPr lang="en-US" sz="3000" kern="1200" dirty="0"/>
        </a:p>
      </dsp:txBody>
      <dsp:txXfrm>
        <a:off x="4383989" y="160423"/>
        <a:ext cx="3845569" cy="1517158"/>
      </dsp:txXfrm>
    </dsp:sp>
    <dsp:sp modelId="{45434911-FFA1-4AED-9C8A-5526A2FC42A8}">
      <dsp:nvSpPr>
        <dsp:cNvPr id="0" name=""/>
        <dsp:cNvSpPr/>
      </dsp:nvSpPr>
      <dsp:spPr>
        <a:xfrm>
          <a:off x="4383989" y="1677582"/>
          <a:ext cx="3845569" cy="2810193"/>
        </a:xfrm>
        <a:prstGeom prst="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r>
            <a:rPr lang="en-US" sz="3000" kern="1200" dirty="0" smtClean="0"/>
            <a:t>Built for </a:t>
          </a:r>
          <a:r>
            <a:rPr lang="en-US" sz="3000" kern="1200" dirty="0" err="1" smtClean="0"/>
            <a:t>WinForms</a:t>
          </a:r>
          <a:endParaRPr lang="en-US" sz="3000" kern="1200" dirty="0"/>
        </a:p>
        <a:p>
          <a:pPr marL="285750" lvl="1" indent="-285750" algn="l" defTabSz="1333500">
            <a:lnSpc>
              <a:spcPct val="90000"/>
            </a:lnSpc>
            <a:spcBef>
              <a:spcPct val="0"/>
            </a:spcBef>
            <a:spcAft>
              <a:spcPct val="15000"/>
            </a:spcAft>
            <a:buChar char="••"/>
          </a:pPr>
          <a:r>
            <a:rPr lang="en-US" sz="3000" kern="1200" dirty="0" smtClean="0"/>
            <a:t>Complex</a:t>
          </a:r>
          <a:endParaRPr lang="en-US" sz="3000" kern="1200" dirty="0"/>
        </a:p>
        <a:p>
          <a:pPr marL="285750" lvl="1" indent="-285750" algn="l" defTabSz="1333500">
            <a:lnSpc>
              <a:spcPct val="90000"/>
            </a:lnSpc>
            <a:spcBef>
              <a:spcPct val="0"/>
            </a:spcBef>
            <a:spcAft>
              <a:spcPct val="15000"/>
            </a:spcAft>
            <a:buChar char="••"/>
          </a:pPr>
          <a:r>
            <a:rPr lang="en-US" sz="3000" kern="1200" dirty="0" smtClean="0"/>
            <a:t>Difficult to learn</a:t>
          </a:r>
          <a:endParaRPr lang="en-US" sz="3000" kern="1200" dirty="0"/>
        </a:p>
        <a:p>
          <a:pPr marL="285750" lvl="1" indent="-285750" algn="l" defTabSz="1333500">
            <a:lnSpc>
              <a:spcPct val="90000"/>
            </a:lnSpc>
            <a:spcBef>
              <a:spcPct val="0"/>
            </a:spcBef>
            <a:spcAft>
              <a:spcPct val="15000"/>
            </a:spcAft>
            <a:buChar char="••"/>
          </a:pPr>
          <a:r>
            <a:rPr lang="en-US" sz="3000" kern="1200" dirty="0" smtClean="0"/>
            <a:t>SCSF VS Integration</a:t>
          </a:r>
          <a:endParaRPr lang="en-US" sz="3000" kern="1200" dirty="0"/>
        </a:p>
        <a:p>
          <a:pPr marL="285750" lvl="1" indent="-285750" algn="l" defTabSz="1333500">
            <a:lnSpc>
              <a:spcPct val="90000"/>
            </a:lnSpc>
            <a:spcBef>
              <a:spcPct val="0"/>
            </a:spcBef>
            <a:spcAft>
              <a:spcPct val="15000"/>
            </a:spcAft>
            <a:buChar char="••"/>
          </a:pPr>
          <a:r>
            <a:rPr lang="en-US" sz="3000" kern="1200" dirty="0" smtClean="0"/>
            <a:t>Requires TCEK</a:t>
          </a:r>
          <a:endParaRPr lang="en-US" sz="3000" kern="1200" dirty="0"/>
        </a:p>
      </dsp:txBody>
      <dsp:txXfrm>
        <a:off x="4383989" y="1677582"/>
        <a:ext cx="3845569" cy="2810193"/>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DF557A-E199-4902-85E7-93FA06A1798B}" type="datetimeFigureOut">
              <a:rPr lang="en-US" smtClean="0"/>
              <a:pPr/>
              <a:t>1/28/2010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FAA846-BDF7-4D6B-9F65-D316AF7F40F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Successor to CAB (Composite UI Application Block)</a:t>
            </a:r>
          </a:p>
          <a:p>
            <a:endParaRPr lang="en-US" dirty="0"/>
          </a:p>
        </p:txBody>
      </p:sp>
      <p:sp>
        <p:nvSpPr>
          <p:cNvPr id="4" name="Slide Number Placeholder 3"/>
          <p:cNvSpPr>
            <a:spLocks noGrp="1"/>
          </p:cNvSpPr>
          <p:nvPr>
            <p:ph type="sldNum" sz="quarter" idx="10"/>
          </p:nvPr>
        </p:nvSpPr>
        <p:spPr/>
        <p:txBody>
          <a:bodyPr/>
          <a:lstStyle/>
          <a:p>
            <a:fld id="{BEFAA846-BDF7-4D6B-9F65-D316AF7F40F6}"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Common</a:t>
            </a:r>
            <a:r>
              <a:rPr lang="en-US" baseline="0" dirty="0" smtClean="0"/>
              <a:t> Shell:</a:t>
            </a:r>
            <a:endParaRPr lang="en-US" dirty="0" smtClean="0"/>
          </a:p>
          <a:p>
            <a:pPr lvl="0"/>
            <a:r>
              <a:rPr lang="en-US" dirty="0" smtClean="0"/>
              <a:t>Promotes a common overall appearance</a:t>
            </a:r>
          </a:p>
          <a:p>
            <a:pPr lvl="0"/>
            <a:r>
              <a:rPr lang="en-US" dirty="0" smtClean="0"/>
              <a:t>Composed of UI elements from various modules</a:t>
            </a:r>
          </a:p>
          <a:p>
            <a:endParaRPr lang="en-US" dirty="0"/>
          </a:p>
        </p:txBody>
      </p:sp>
      <p:sp>
        <p:nvSpPr>
          <p:cNvPr id="4" name="Slide Number Placeholder 3"/>
          <p:cNvSpPr>
            <a:spLocks noGrp="1"/>
          </p:cNvSpPr>
          <p:nvPr>
            <p:ph type="sldNum" sz="quarter" idx="10"/>
          </p:nvPr>
        </p:nvSpPr>
        <p:spPr/>
        <p:txBody>
          <a:bodyPr/>
          <a:lstStyle/>
          <a:p>
            <a:fld id="{BEFAA846-BDF7-4D6B-9F65-D316AF7F40F6}"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Dependency injection is a style of object configuration in which an objects fields and collaborators are set by an external entity. In other words objects are configured by an external entity. Dependency injection is an alternative to having the object configure itself.</a:t>
            </a:r>
            <a:endParaRPr lang="en-US" dirty="0"/>
          </a:p>
        </p:txBody>
      </p:sp>
      <p:sp>
        <p:nvSpPr>
          <p:cNvPr id="4" name="Slide Number Placeholder 3"/>
          <p:cNvSpPr>
            <a:spLocks noGrp="1"/>
          </p:cNvSpPr>
          <p:nvPr>
            <p:ph type="sldNum" sz="quarter" idx="10"/>
          </p:nvPr>
        </p:nvSpPr>
        <p:spPr/>
        <p:txBody>
          <a:bodyPr/>
          <a:lstStyle/>
          <a:p>
            <a:fld id="{BEFAA846-BDF7-4D6B-9F65-D316AF7F40F6}"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Bootstrapper</a:t>
            </a:r>
            <a:r>
              <a:rPr lang="en-US" dirty="0" smtClean="0"/>
              <a:t>:</a:t>
            </a:r>
          </a:p>
          <a:p>
            <a:pPr lvl="0"/>
            <a:r>
              <a:rPr lang="en-US" dirty="0" smtClean="0"/>
              <a:t>Configures the Unity container</a:t>
            </a:r>
          </a:p>
          <a:p>
            <a:pPr lvl="0"/>
            <a:r>
              <a:rPr lang="en-US" dirty="0" smtClean="0"/>
              <a:t>Configures region adapter mappings</a:t>
            </a:r>
          </a:p>
          <a:p>
            <a:pPr lvl="0"/>
            <a:r>
              <a:rPr lang="en-US" dirty="0" smtClean="0"/>
              <a:t>Registers core services</a:t>
            </a:r>
          </a:p>
          <a:p>
            <a:pPr lvl="0"/>
            <a:r>
              <a:rPr lang="en-US" dirty="0" smtClean="0"/>
              <a:t>Creates the Shell</a:t>
            </a:r>
          </a:p>
          <a:p>
            <a:pPr lvl="0"/>
            <a:r>
              <a:rPr lang="en-US" dirty="0" smtClean="0"/>
              <a:t>Initializes modules</a:t>
            </a:r>
          </a:p>
          <a:p>
            <a:endParaRPr lang="en-US" dirty="0"/>
          </a:p>
        </p:txBody>
      </p:sp>
      <p:sp>
        <p:nvSpPr>
          <p:cNvPr id="4" name="Slide Number Placeholder 3"/>
          <p:cNvSpPr>
            <a:spLocks noGrp="1"/>
          </p:cNvSpPr>
          <p:nvPr>
            <p:ph type="sldNum" sz="quarter" idx="10"/>
          </p:nvPr>
        </p:nvSpPr>
        <p:spPr/>
        <p:txBody>
          <a:bodyPr/>
          <a:lstStyle/>
          <a:p>
            <a:fld id="{BEFAA846-BDF7-4D6B-9F65-D316AF7F40F6}"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smtClean="0"/>
              <a:t>Click to edit Master title style</a:t>
            </a:r>
            <a:endParaRPr lang="en-US"/>
          </a:p>
        </p:txBody>
      </p:sp>
      <p:sp>
        <p:nvSpPr>
          <p:cNvPr id="3" name="Subtitle 2"/>
          <p:cNvSpPr>
            <a:spLocks noGrp="1"/>
          </p:cNvSpPr>
          <p:nvPr>
            <p:ph type="subTitle" idx="1"/>
          </p:nvPr>
        </p:nvSpPr>
        <p:spPr>
          <a:xfrm>
            <a:off x="1524000" y="36576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6F818A-C252-47B1-910C-4685270498CE}" type="datetimeFigureOut">
              <a:rPr lang="en-US" smtClean="0"/>
              <a:pPr/>
              <a:t>1/28/2010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960A6C6-315C-4A2B-A4DD-70452792D22A}" type="slidenum">
              <a:rPr lang="en-US" smtClean="0"/>
              <a:pPr/>
              <a:t>‹#›</a:t>
            </a:fld>
            <a:endParaRPr lang="en-US"/>
          </a:p>
        </p:txBody>
      </p:sp>
    </p:spTree>
    <p:extLst>
      <p:ext uri="{BB962C8B-B14F-4D97-AF65-F5344CB8AC3E}">
        <p14:creationId xmlns="" xmlns:p14="http://schemas.microsoft.com/office/powerpoint/2007/7/12/main" val="1618211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6F818A-C252-47B1-910C-4685270498CE}" type="datetimeFigureOut">
              <a:rPr lang="en-US" smtClean="0"/>
              <a:pPr/>
              <a:t>1/28/2010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960A6C6-315C-4A2B-A4DD-70452792D22A}" type="slidenum">
              <a:rPr lang="en-US" smtClean="0"/>
              <a:pPr/>
              <a:t>‹#›</a:t>
            </a:fld>
            <a:endParaRPr lang="en-US"/>
          </a:p>
        </p:txBody>
      </p:sp>
    </p:spTree>
    <p:extLst>
      <p:ext uri="{BB962C8B-B14F-4D97-AF65-F5344CB8AC3E}">
        <p14:creationId xmlns="" xmlns:p14="http://schemas.microsoft.com/office/powerpoint/2007/7/12/main" val="1531291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 xmlns:p14="http://schemas.microsoft.com/office/powerpoint/2007/7/12/main" val="3712262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sp>
        <p:nvSpPr>
          <p:cNvPr id="4" name="Rectangle 3"/>
          <p:cNvSpPr/>
          <p:nvPr userDrawn="1"/>
        </p:nvSpPr>
        <p:spPr>
          <a:xfrm>
            <a:off x="1085318" y="4343400"/>
            <a:ext cx="2648482" cy="1200329"/>
          </a:xfrm>
          <a:prstGeom prst="rect">
            <a:avLst/>
          </a:prstGeom>
          <a:noFill/>
        </p:spPr>
        <p:txBody>
          <a:bodyPr wrap="none" lIns="91440" tIns="45720" rIns="91440" bIns="45720">
            <a:spAutoFit/>
          </a:bodyPr>
          <a:lstStyle/>
          <a:p>
            <a:pPr algn="ctr"/>
            <a:r>
              <a:rPr lang="en-US" sz="7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DEMO</a:t>
            </a:r>
            <a:endParaRPr lang="en-US" sz="7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 xmlns:p14="http://schemas.microsoft.com/office/powerpoint/2007/7/12/main" val="3695199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6F818A-C252-47B1-910C-4685270498CE}" type="datetimeFigureOut">
              <a:rPr lang="en-US" smtClean="0"/>
              <a:pPr/>
              <a:t>1/28/2010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60A6C6-315C-4A2B-A4DD-70452792D22A}" type="slidenum">
              <a:rPr lang="en-US" smtClean="0"/>
              <a:pPr/>
              <a:t>‹#›</a:t>
            </a:fld>
            <a:endParaRPr lang="en-US"/>
          </a:p>
        </p:txBody>
      </p:sp>
    </p:spTree>
    <p:extLst>
      <p:ext uri="{BB962C8B-B14F-4D97-AF65-F5344CB8AC3E}">
        <p14:creationId xmlns="" xmlns:p14="http://schemas.microsoft.com/office/powerpoint/2007/7/12/main" val="2902242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1D6F818A-C252-47B1-910C-4685270498CE}" type="datetimeFigureOut">
              <a:rPr lang="en-US" smtClean="0"/>
              <a:pPr/>
              <a:t>1/28/2010</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960A6C6-315C-4A2B-A4DD-70452792D22A}" type="slidenum">
              <a:rPr lang="en-US" smtClean="0"/>
              <a:pPr/>
              <a:t>‹#›</a:t>
            </a:fld>
            <a:endParaRPr lang="en-US"/>
          </a:p>
        </p:txBody>
      </p:sp>
    </p:spTree>
    <p:extLst>
      <p:ext uri="{BB962C8B-B14F-4D97-AF65-F5344CB8AC3E}">
        <p14:creationId xmlns="" xmlns:p14="http://schemas.microsoft.com/office/powerpoint/2007/7/12/main" val="560878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1D6F818A-C252-47B1-910C-4685270498CE}" type="datetimeFigureOut">
              <a:rPr lang="en-US" smtClean="0"/>
              <a:pPr/>
              <a:t>1/28/2010</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960A6C6-315C-4A2B-A4DD-70452792D22A}" type="slidenum">
              <a:rPr lang="en-US" smtClean="0"/>
              <a:pPr/>
              <a:t>‹#›</a:t>
            </a:fld>
            <a:endParaRPr lang="en-US"/>
          </a:p>
        </p:txBody>
      </p:sp>
    </p:spTree>
    <p:extLst>
      <p:ext uri="{BB962C8B-B14F-4D97-AF65-F5344CB8AC3E}">
        <p14:creationId xmlns="" xmlns:p14="http://schemas.microsoft.com/office/powerpoint/2007/7/12/main" val="1839721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1D6F818A-C252-47B1-910C-4685270498CE}" type="datetimeFigureOut">
              <a:rPr lang="en-US" smtClean="0"/>
              <a:pPr/>
              <a:t>1/28/2010</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960A6C6-315C-4A2B-A4DD-70452792D22A}" type="slidenum">
              <a:rPr lang="en-US" smtClean="0"/>
              <a:pPr/>
              <a:t>‹#›</a:t>
            </a:fld>
            <a:endParaRPr lang="en-US"/>
          </a:p>
        </p:txBody>
      </p:sp>
    </p:spTree>
    <p:extLst>
      <p:ext uri="{BB962C8B-B14F-4D97-AF65-F5344CB8AC3E}">
        <p14:creationId xmlns="" xmlns:p14="http://schemas.microsoft.com/office/powerpoint/2007/7/12/main" val="4163803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6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447800"/>
            <a:ext cx="8229600" cy="4648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07/7/12/main" val="801568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6" r:id="rId4"/>
    <p:sldLayoutId id="2147483652" r:id="rId5"/>
    <p:sldLayoutId id="2147483653" r:id="rId6"/>
    <p:sldLayoutId id="2147483654" r:id="rId7"/>
    <p:sldLayoutId id="2147483655" r:id="rId8"/>
  </p:sldLayoutIdLst>
  <p:txStyles>
    <p:titleStyle>
      <a:lvl1pPr algn="l" defTabSz="914400" rtl="0" eaLnBrk="1" latinLnBrk="0" hangingPunct="1">
        <a:spcBef>
          <a:spcPct val="0"/>
        </a:spcBef>
        <a:buNone/>
        <a:defRPr sz="4400" kern="1200">
          <a:solidFill>
            <a:schemeClr val="accent6">
              <a:lumMod val="40000"/>
              <a:lumOff val="60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l" defTabSz="914400" rtl="0" eaLnBrk="1" latinLnBrk="0" hangingPunct="1">
        <a:spcBef>
          <a:spcPct val="20000"/>
        </a:spcBef>
        <a:buClr>
          <a:srgbClr val="B8C606"/>
        </a:buClr>
        <a:buFont typeface="Wingdings" pitchFamily="2" charset="2"/>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8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mailto:shoemate@telerik.com"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blogs.telerik.com/RobertShoemate"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codeplex.com/CompositeWPF"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blogs.telerik.com/robertshoemate" TargetMode="External"/><Relationship Id="rId2" Type="http://schemas.openxmlformats.org/officeDocument/2006/relationships/hyperlink" Target="mailto:shoemate@telerik.com" TargetMode="External"/><Relationship Id="rId1" Type="http://schemas.openxmlformats.org/officeDocument/2006/relationships/slideLayout" Target="../slideLayouts/slideLayout1.xml"/><Relationship Id="rId4" Type="http://schemas.openxmlformats.org/officeDocument/2006/relationships/hyperlink" Target="http://www.facebook.com/telerik" TargetMode="Externa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dirty="0" smtClean="0"/>
              <a:t>Introduction to Prism with the </a:t>
            </a:r>
            <a:r>
              <a:rPr lang="en-US" dirty="0" err="1" smtClean="0"/>
              <a:t>RadControls</a:t>
            </a:r>
            <a:r>
              <a:rPr lang="en-US" dirty="0" smtClean="0"/>
              <a:t> for WPF</a:t>
            </a:r>
            <a:endParaRPr lang="en-US" dirty="0"/>
          </a:p>
        </p:txBody>
      </p:sp>
      <p:sp>
        <p:nvSpPr>
          <p:cNvPr id="5" name="Subtitle 4"/>
          <p:cNvSpPr>
            <a:spLocks noGrp="1"/>
          </p:cNvSpPr>
          <p:nvPr>
            <p:ph type="subTitle" idx="1"/>
          </p:nvPr>
        </p:nvSpPr>
        <p:spPr>
          <a:xfrm>
            <a:off x="1371600" y="3886200"/>
            <a:ext cx="6400800" cy="1066800"/>
          </a:xfrm>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Dependency Injection With Unity</a:t>
            </a:r>
            <a:endParaRPr lang="en-US" dirty="0"/>
          </a:p>
        </p:txBody>
      </p:sp>
      <p:sp>
        <p:nvSpPr>
          <p:cNvPr id="7" name="Rounded Rectangle 6"/>
          <p:cNvSpPr/>
          <p:nvPr/>
        </p:nvSpPr>
        <p:spPr>
          <a:xfrm>
            <a:off x="838200" y="1524000"/>
            <a:ext cx="1981200" cy="1219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Container</a:t>
            </a:r>
            <a:endParaRPr lang="en-US" dirty="0"/>
          </a:p>
        </p:txBody>
      </p:sp>
      <p:sp>
        <p:nvSpPr>
          <p:cNvPr id="9" name="Rounded Rectangle 8"/>
          <p:cNvSpPr/>
          <p:nvPr/>
        </p:nvSpPr>
        <p:spPr>
          <a:xfrm>
            <a:off x="6781800" y="1524000"/>
            <a:ext cx="1447800" cy="1219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Company</a:t>
            </a:r>
          </a:p>
        </p:txBody>
      </p:sp>
      <p:sp>
        <p:nvSpPr>
          <p:cNvPr id="10" name="Rounded Rectangle 9"/>
          <p:cNvSpPr/>
          <p:nvPr/>
        </p:nvSpPr>
        <p:spPr>
          <a:xfrm>
            <a:off x="3733800" y="3733800"/>
            <a:ext cx="2743200" cy="1219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err="1" smtClean="0"/>
              <a:t>USEmployeeService</a:t>
            </a:r>
            <a:endParaRPr lang="en-US" dirty="0"/>
          </a:p>
        </p:txBody>
      </p:sp>
      <p:sp>
        <p:nvSpPr>
          <p:cNvPr id="11" name="Rounded Rectangle 10"/>
          <p:cNvSpPr/>
          <p:nvPr/>
        </p:nvSpPr>
        <p:spPr>
          <a:xfrm>
            <a:off x="3733800" y="5562600"/>
            <a:ext cx="27432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err="1" smtClean="0"/>
              <a:t>IEmployeeService</a:t>
            </a:r>
            <a:endParaRPr lang="en-US" sz="2000" dirty="0"/>
          </a:p>
        </p:txBody>
      </p:sp>
      <p:sp>
        <p:nvSpPr>
          <p:cNvPr id="12" name="Oval 11"/>
          <p:cNvSpPr/>
          <p:nvPr/>
        </p:nvSpPr>
        <p:spPr>
          <a:xfrm>
            <a:off x="2895600" y="1676400"/>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1</a:t>
            </a:r>
            <a:endParaRPr lang="en-US" dirty="0"/>
          </a:p>
        </p:txBody>
      </p:sp>
      <p:sp>
        <p:nvSpPr>
          <p:cNvPr id="13" name="Oval 12"/>
          <p:cNvSpPr/>
          <p:nvPr/>
        </p:nvSpPr>
        <p:spPr>
          <a:xfrm>
            <a:off x="838200" y="4191000"/>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2</a:t>
            </a:r>
            <a:endParaRPr lang="en-US" dirty="0"/>
          </a:p>
        </p:txBody>
      </p:sp>
      <p:sp>
        <p:nvSpPr>
          <p:cNvPr id="14" name="Oval 13"/>
          <p:cNvSpPr/>
          <p:nvPr/>
        </p:nvSpPr>
        <p:spPr>
          <a:xfrm>
            <a:off x="6477000" y="5181600"/>
            <a:ext cx="381000" cy="381000"/>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3</a:t>
            </a:r>
            <a:endParaRPr lang="en-US" dirty="0"/>
          </a:p>
        </p:txBody>
      </p:sp>
      <p:sp>
        <p:nvSpPr>
          <p:cNvPr id="16" name="TextBox 15"/>
          <p:cNvSpPr txBox="1"/>
          <p:nvPr/>
        </p:nvSpPr>
        <p:spPr>
          <a:xfrm>
            <a:off x="3276600" y="1752600"/>
            <a:ext cx="888769" cy="369332"/>
          </a:xfrm>
          <a:prstGeom prst="rect">
            <a:avLst/>
          </a:prstGeom>
          <a:noFill/>
        </p:spPr>
        <p:txBody>
          <a:bodyPr wrap="none" rtlCol="0">
            <a:spAutoFit/>
          </a:bodyPr>
          <a:lstStyle/>
          <a:p>
            <a:r>
              <a:rPr lang="en-US" dirty="0" smtClean="0">
                <a:solidFill>
                  <a:schemeClr val="bg1"/>
                </a:solidFill>
              </a:rPr>
              <a:t>Creates</a:t>
            </a:r>
            <a:endParaRPr lang="en-US" dirty="0">
              <a:solidFill>
                <a:schemeClr val="bg1"/>
              </a:solidFill>
            </a:endParaRPr>
          </a:p>
        </p:txBody>
      </p:sp>
      <p:cxnSp>
        <p:nvCxnSpPr>
          <p:cNvPr id="22" name="Shape 21"/>
          <p:cNvCxnSpPr>
            <a:stCxn id="9" idx="2"/>
            <a:endCxn id="11" idx="3"/>
          </p:cNvCxnSpPr>
          <p:nvPr/>
        </p:nvCxnSpPr>
        <p:spPr>
          <a:xfrm rot="5400000">
            <a:off x="5467350" y="3752850"/>
            <a:ext cx="3048000" cy="1028700"/>
          </a:xfrm>
          <a:prstGeom prst="bentConnector2">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4" name="Straight Arrow Connector 23"/>
          <p:cNvCxnSpPr>
            <a:stCxn id="7" idx="3"/>
            <a:endCxn id="9" idx="1"/>
          </p:cNvCxnSpPr>
          <p:nvPr/>
        </p:nvCxnSpPr>
        <p:spPr>
          <a:xfrm>
            <a:off x="2819400" y="2133600"/>
            <a:ext cx="39624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6" name="Shape 25"/>
          <p:cNvCxnSpPr>
            <a:stCxn id="7" idx="2"/>
            <a:endCxn id="10" idx="1"/>
          </p:cNvCxnSpPr>
          <p:nvPr/>
        </p:nvCxnSpPr>
        <p:spPr>
          <a:xfrm rot="16200000" flipH="1">
            <a:off x="1981200" y="2590800"/>
            <a:ext cx="1600200" cy="1905000"/>
          </a:xfrm>
          <a:prstGeom prst="bentConnector2">
            <a:avLst/>
          </a:prstGeom>
        </p:spPr>
        <p:style>
          <a:lnRef idx="3">
            <a:schemeClr val="accent6"/>
          </a:lnRef>
          <a:fillRef idx="0">
            <a:schemeClr val="accent6"/>
          </a:fillRef>
          <a:effectRef idx="2">
            <a:schemeClr val="accent6"/>
          </a:effectRef>
          <a:fontRef idx="minor">
            <a:schemeClr val="tx1"/>
          </a:fontRef>
        </p:style>
      </p:cxnSp>
      <p:cxnSp>
        <p:nvCxnSpPr>
          <p:cNvPr id="36" name="Straight Connector 35"/>
          <p:cNvCxnSpPr>
            <a:stCxn id="10" idx="3"/>
          </p:cNvCxnSpPr>
          <p:nvPr/>
        </p:nvCxnSpPr>
        <p:spPr>
          <a:xfrm>
            <a:off x="6477000" y="4343400"/>
            <a:ext cx="6858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8" name="Straight Arrow Connector 37"/>
          <p:cNvCxnSpPr/>
          <p:nvPr/>
        </p:nvCxnSpPr>
        <p:spPr>
          <a:xfrm rot="5400000" flipH="1" flipV="1">
            <a:off x="6363496" y="3543302"/>
            <a:ext cx="1599403" cy="79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39" name="TextBox 38"/>
          <p:cNvSpPr txBox="1"/>
          <p:nvPr/>
        </p:nvSpPr>
        <p:spPr>
          <a:xfrm>
            <a:off x="6781800" y="5334000"/>
            <a:ext cx="627095" cy="369332"/>
          </a:xfrm>
          <a:prstGeom prst="rect">
            <a:avLst/>
          </a:prstGeom>
          <a:noFill/>
        </p:spPr>
        <p:txBody>
          <a:bodyPr wrap="none" rtlCol="0">
            <a:spAutoFit/>
          </a:bodyPr>
          <a:lstStyle/>
          <a:p>
            <a:r>
              <a:rPr lang="en-US" dirty="0" smtClean="0">
                <a:solidFill>
                  <a:schemeClr val="bg1"/>
                </a:solidFill>
              </a:rPr>
              <a:t>Uses</a:t>
            </a:r>
            <a:endParaRPr lang="en-US" dirty="0">
              <a:solidFill>
                <a:schemeClr val="bg1"/>
              </a:solidFill>
            </a:endParaRPr>
          </a:p>
        </p:txBody>
      </p:sp>
      <p:sp>
        <p:nvSpPr>
          <p:cNvPr id="40" name="TextBox 39"/>
          <p:cNvSpPr txBox="1"/>
          <p:nvPr/>
        </p:nvSpPr>
        <p:spPr>
          <a:xfrm>
            <a:off x="1219200" y="4343400"/>
            <a:ext cx="2183611" cy="369332"/>
          </a:xfrm>
          <a:prstGeom prst="rect">
            <a:avLst/>
          </a:prstGeom>
          <a:noFill/>
        </p:spPr>
        <p:txBody>
          <a:bodyPr wrap="none" rtlCol="0">
            <a:spAutoFit/>
          </a:bodyPr>
          <a:lstStyle/>
          <a:p>
            <a:r>
              <a:rPr lang="en-US" dirty="0" smtClean="0">
                <a:solidFill>
                  <a:schemeClr val="bg1"/>
                </a:solidFill>
              </a:rPr>
              <a:t>Injects Dependencies</a:t>
            </a:r>
            <a:endParaRPr lang="en-US" dirty="0">
              <a:solidFill>
                <a:schemeClr val="bg1"/>
              </a:solidFill>
            </a:endParaRPr>
          </a:p>
        </p:txBody>
      </p:sp>
      <p:sp>
        <p:nvSpPr>
          <p:cNvPr id="18" name="TextBox 17"/>
          <p:cNvSpPr txBox="1"/>
          <p:nvPr/>
        </p:nvSpPr>
        <p:spPr>
          <a:xfrm>
            <a:off x="5181600" y="1143000"/>
            <a:ext cx="3579891" cy="307777"/>
          </a:xfrm>
          <a:prstGeom prst="rect">
            <a:avLst/>
          </a:prstGeom>
          <a:noFill/>
        </p:spPr>
        <p:txBody>
          <a:bodyPr wrap="none" rtlCol="0">
            <a:spAutoFit/>
          </a:bodyPr>
          <a:lstStyle/>
          <a:p>
            <a:r>
              <a:rPr lang="en-US" sz="1400" dirty="0" err="1" smtClean="0">
                <a:solidFill>
                  <a:schemeClr val="bg1"/>
                </a:solidFill>
              </a:rPr>
              <a:t>IEmployeeService</a:t>
            </a:r>
            <a:r>
              <a:rPr lang="en-US" sz="1400" dirty="0" smtClean="0">
                <a:solidFill>
                  <a:schemeClr val="bg1"/>
                </a:solidFill>
              </a:rPr>
              <a:t> </a:t>
            </a:r>
            <a:r>
              <a:rPr lang="en-US" sz="1400" dirty="0" err="1" smtClean="0">
                <a:solidFill>
                  <a:schemeClr val="bg1"/>
                </a:solidFill>
              </a:rPr>
              <a:t>EmployeeService</a:t>
            </a:r>
            <a:r>
              <a:rPr lang="en-US" sz="1400" dirty="0" smtClean="0">
                <a:solidFill>
                  <a:schemeClr val="bg1"/>
                </a:solidFill>
              </a:rPr>
              <a:t> { get; set; }</a:t>
            </a:r>
            <a:endParaRPr lang="en-US" sz="1400" dirty="0">
              <a:solidFill>
                <a:schemeClr val="bg1"/>
              </a:solidFill>
            </a:endParaRPr>
          </a:p>
        </p:txBody>
      </p:sp>
      <p:sp>
        <p:nvSpPr>
          <p:cNvPr id="19" name="TextBox 18"/>
          <p:cNvSpPr txBox="1"/>
          <p:nvPr/>
        </p:nvSpPr>
        <p:spPr>
          <a:xfrm>
            <a:off x="3657600" y="3352800"/>
            <a:ext cx="2984087" cy="369332"/>
          </a:xfrm>
          <a:prstGeom prst="rect">
            <a:avLst/>
          </a:prstGeom>
          <a:noFill/>
        </p:spPr>
        <p:txBody>
          <a:bodyPr wrap="none" rtlCol="0">
            <a:spAutoFit/>
          </a:bodyPr>
          <a:lstStyle/>
          <a:p>
            <a:r>
              <a:rPr lang="en-US" dirty="0" smtClean="0">
                <a:solidFill>
                  <a:schemeClr val="bg1"/>
                </a:solidFill>
              </a:rPr>
              <a:t>Registered with the Container</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Building a Prism Based Application</a:t>
            </a:r>
            <a:endParaRPr lang="en-US" dirty="0"/>
          </a:p>
        </p:txBody>
      </p:sp>
      <p:sp>
        <p:nvSpPr>
          <p:cNvPr id="5" name="Subtitle 4"/>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Barebones Application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Unity </a:t>
            </a:r>
            <a:r>
              <a:rPr lang="en-US" dirty="0" err="1" smtClean="0"/>
              <a:t>Bootstrapper</a:t>
            </a:r>
            <a:endParaRPr lang="en-US" dirty="0" smtClean="0"/>
          </a:p>
          <a:p>
            <a:pPr lvl="1"/>
            <a:r>
              <a:rPr lang="en-US" dirty="0" smtClean="0"/>
              <a:t>Initializes the application</a:t>
            </a:r>
          </a:p>
          <a:p>
            <a:r>
              <a:rPr lang="en-US" dirty="0" smtClean="0"/>
              <a:t>Shell View</a:t>
            </a:r>
          </a:p>
          <a:p>
            <a:pPr lvl="1"/>
            <a:r>
              <a:rPr lang="en-US" dirty="0" smtClean="0"/>
              <a:t>Main window of the application</a:t>
            </a:r>
          </a:p>
          <a:p>
            <a:r>
              <a:rPr lang="en-US" dirty="0" smtClean="0"/>
              <a:t>Regions</a:t>
            </a:r>
          </a:p>
          <a:p>
            <a:pPr lvl="1"/>
            <a:r>
              <a:rPr lang="en-US" dirty="0" smtClean="0"/>
              <a:t>Containers for different types of views</a:t>
            </a:r>
          </a:p>
          <a:p>
            <a:pPr lvl="1"/>
            <a:r>
              <a:rPr lang="en-US" dirty="0" smtClean="0"/>
              <a:t>Default Adapters</a:t>
            </a:r>
          </a:p>
          <a:p>
            <a:pPr lvl="2"/>
            <a:r>
              <a:rPr lang="en-US" dirty="0" err="1" smtClean="0"/>
              <a:t>ItemsControlRegionAdapter</a:t>
            </a:r>
            <a:endParaRPr lang="en-US" dirty="0" smtClean="0"/>
          </a:p>
          <a:p>
            <a:pPr lvl="2"/>
            <a:r>
              <a:rPr lang="en-US" dirty="0" err="1" smtClean="0"/>
              <a:t>ContentControlRegionAdapter</a:t>
            </a:r>
            <a:endParaRPr lang="en-US" dirty="0" smtClean="0"/>
          </a:p>
          <a:p>
            <a:pPr lvl="2"/>
            <a:r>
              <a:rPr lang="en-US" dirty="0" err="1" smtClean="0"/>
              <a:t>SelectorRegionAdapter</a:t>
            </a:r>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Application Doing?</a:t>
            </a:r>
            <a:endParaRPr lang="en-US" dirty="0"/>
          </a:p>
        </p:txBody>
      </p:sp>
      <p:sp>
        <p:nvSpPr>
          <p:cNvPr id="4" name="Rounded Rectangle 3"/>
          <p:cNvSpPr/>
          <p:nvPr/>
        </p:nvSpPr>
        <p:spPr>
          <a:xfrm>
            <a:off x="2971800" y="19050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Unity </a:t>
            </a:r>
            <a:r>
              <a:rPr lang="en-US" dirty="0" err="1" smtClean="0"/>
              <a:t>Bootstrapper</a:t>
            </a:r>
            <a:endParaRPr lang="en-US" dirty="0"/>
          </a:p>
        </p:txBody>
      </p:sp>
      <p:sp>
        <p:nvSpPr>
          <p:cNvPr id="5" name="Rounded Rectangle 4"/>
          <p:cNvSpPr/>
          <p:nvPr/>
        </p:nvSpPr>
        <p:spPr>
          <a:xfrm>
            <a:off x="2971800" y="39624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Creates the Shell</a:t>
            </a:r>
            <a:endParaRPr lang="en-US" dirty="0"/>
          </a:p>
        </p:txBody>
      </p:sp>
      <p:sp>
        <p:nvSpPr>
          <p:cNvPr id="10" name="Rounded Rectangle 9"/>
          <p:cNvSpPr/>
          <p:nvPr/>
        </p:nvSpPr>
        <p:spPr>
          <a:xfrm>
            <a:off x="2971800" y="25908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Configure the Container</a:t>
            </a:r>
            <a:endParaRPr lang="en-US" dirty="0"/>
          </a:p>
        </p:txBody>
      </p:sp>
      <p:sp>
        <p:nvSpPr>
          <p:cNvPr id="11" name="Rounded Rectangle 10"/>
          <p:cNvSpPr/>
          <p:nvPr/>
        </p:nvSpPr>
        <p:spPr>
          <a:xfrm>
            <a:off x="2971800" y="32766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Configure the Region Adapter Mappings</a:t>
            </a:r>
            <a:endParaRPr lang="en-US" dirty="0"/>
          </a:p>
        </p:txBody>
      </p:sp>
      <p:sp>
        <p:nvSpPr>
          <p:cNvPr id="14" name="Down Arrow 13"/>
          <p:cNvSpPr/>
          <p:nvPr/>
        </p:nvSpPr>
        <p:spPr>
          <a:xfrm>
            <a:off x="5867400" y="3124200"/>
            <a:ext cx="3810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Down Arrow 15"/>
          <p:cNvSpPr/>
          <p:nvPr/>
        </p:nvSpPr>
        <p:spPr>
          <a:xfrm>
            <a:off x="5867400" y="3810000"/>
            <a:ext cx="3810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7" name="Down Arrow 16"/>
          <p:cNvSpPr/>
          <p:nvPr/>
        </p:nvSpPr>
        <p:spPr>
          <a:xfrm>
            <a:off x="5867400" y="2362200"/>
            <a:ext cx="3810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8" name="Rounded Rectangle 17"/>
          <p:cNvSpPr/>
          <p:nvPr/>
        </p:nvSpPr>
        <p:spPr>
          <a:xfrm>
            <a:off x="2971800" y="46482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Initializes Modules</a:t>
            </a:r>
            <a:endParaRPr lang="en-US" dirty="0"/>
          </a:p>
        </p:txBody>
      </p:sp>
      <p:sp>
        <p:nvSpPr>
          <p:cNvPr id="19" name="Down Arrow 18"/>
          <p:cNvSpPr/>
          <p:nvPr/>
        </p:nvSpPr>
        <p:spPr>
          <a:xfrm>
            <a:off x="5867400" y="4419600"/>
            <a:ext cx="3810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0" name="Oval 19"/>
          <p:cNvSpPr/>
          <p:nvPr/>
        </p:nvSpPr>
        <p:spPr>
          <a:xfrm>
            <a:off x="2057400" y="3962400"/>
            <a:ext cx="1143000" cy="6096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dirty="0" smtClean="0"/>
              <a:t>Contains Regions</a:t>
            </a:r>
            <a:endParaRPr lang="en-US" sz="1200" dirty="0"/>
          </a:p>
        </p:txBody>
      </p:sp>
      <p:sp>
        <p:nvSpPr>
          <p:cNvPr id="22" name="Trapezoid 21"/>
          <p:cNvSpPr/>
          <p:nvPr/>
        </p:nvSpPr>
        <p:spPr>
          <a:xfrm>
            <a:off x="3048000" y="1447800"/>
            <a:ext cx="3124200" cy="3810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Application Startup</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 Module</a:t>
            </a:r>
            <a:endParaRPr lang="en-US" dirty="0"/>
          </a:p>
        </p:txBody>
      </p:sp>
      <p:sp>
        <p:nvSpPr>
          <p:cNvPr id="3" name="Content Placeholder 2"/>
          <p:cNvSpPr>
            <a:spLocks noGrp="1"/>
          </p:cNvSpPr>
          <p:nvPr>
            <p:ph idx="1"/>
          </p:nvPr>
        </p:nvSpPr>
        <p:spPr/>
        <p:txBody>
          <a:bodyPr>
            <a:normAutofit/>
          </a:bodyPr>
          <a:lstStyle/>
          <a:p>
            <a:r>
              <a:rPr lang="en-US" dirty="0" smtClean="0"/>
              <a:t>What is a module?</a:t>
            </a:r>
          </a:p>
          <a:p>
            <a:pPr lvl="1"/>
            <a:r>
              <a:rPr lang="en-US" dirty="0" smtClean="0"/>
              <a:t>Logic unit of your application</a:t>
            </a:r>
          </a:p>
          <a:p>
            <a:pPr lvl="1"/>
            <a:r>
              <a:rPr lang="en-US" dirty="0" smtClean="0"/>
              <a:t>Can be discovered and loaded at runtime</a:t>
            </a:r>
          </a:p>
          <a:p>
            <a:pPr lvl="1"/>
            <a:r>
              <a:rPr lang="en-US" dirty="0" smtClean="0"/>
              <a:t>Can communicate with other modules</a:t>
            </a:r>
          </a:p>
          <a:p>
            <a:pPr lvl="1"/>
            <a:r>
              <a:rPr lang="en-US" dirty="0" smtClean="0"/>
              <a:t>Can access services</a:t>
            </a:r>
          </a:p>
          <a:p>
            <a:r>
              <a:rPr lang="en-US" dirty="0" smtClean="0"/>
              <a:t>Components</a:t>
            </a:r>
          </a:p>
          <a:p>
            <a:pPr lvl="1"/>
            <a:r>
              <a:rPr lang="en-US" dirty="0" smtClean="0"/>
              <a:t>Views, Services, Classes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Application Doing?</a:t>
            </a:r>
            <a:endParaRPr lang="en-US" dirty="0"/>
          </a:p>
        </p:txBody>
      </p:sp>
      <p:sp>
        <p:nvSpPr>
          <p:cNvPr id="4" name="Rounded Rectangle 3"/>
          <p:cNvSpPr/>
          <p:nvPr/>
        </p:nvSpPr>
        <p:spPr>
          <a:xfrm>
            <a:off x="1752600" y="22860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Unity </a:t>
            </a:r>
            <a:r>
              <a:rPr lang="en-US" sz="1200" dirty="0" err="1" smtClean="0"/>
              <a:t>Bootstrapper</a:t>
            </a:r>
            <a:endParaRPr lang="en-US" sz="1200" dirty="0"/>
          </a:p>
        </p:txBody>
      </p:sp>
      <p:sp>
        <p:nvSpPr>
          <p:cNvPr id="5" name="Rounded Rectangle 4"/>
          <p:cNvSpPr/>
          <p:nvPr/>
        </p:nvSpPr>
        <p:spPr>
          <a:xfrm>
            <a:off x="1752600" y="3886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the Shell</a:t>
            </a:r>
            <a:endParaRPr lang="en-US" sz="1200" dirty="0"/>
          </a:p>
        </p:txBody>
      </p:sp>
      <p:sp>
        <p:nvSpPr>
          <p:cNvPr id="10" name="Rounded Rectangle 9"/>
          <p:cNvSpPr/>
          <p:nvPr/>
        </p:nvSpPr>
        <p:spPr>
          <a:xfrm>
            <a:off x="1752600" y="28194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Container</a:t>
            </a:r>
            <a:endParaRPr lang="en-US" sz="1200" dirty="0"/>
          </a:p>
        </p:txBody>
      </p:sp>
      <p:sp>
        <p:nvSpPr>
          <p:cNvPr id="11" name="Rounded Rectangle 10"/>
          <p:cNvSpPr/>
          <p:nvPr/>
        </p:nvSpPr>
        <p:spPr>
          <a:xfrm>
            <a:off x="1752600" y="33528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Region Adapter Mappings</a:t>
            </a:r>
            <a:endParaRPr lang="en-US" sz="1200" dirty="0"/>
          </a:p>
        </p:txBody>
      </p:sp>
      <p:sp>
        <p:nvSpPr>
          <p:cNvPr id="14" name="Down Arrow 13"/>
          <p:cNvSpPr/>
          <p:nvPr/>
        </p:nvSpPr>
        <p:spPr>
          <a:xfrm>
            <a:off x="3200400" y="26670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3" name="Down Arrow 22"/>
          <p:cNvSpPr/>
          <p:nvPr/>
        </p:nvSpPr>
        <p:spPr>
          <a:xfrm>
            <a:off x="3200400" y="32004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4" name="Down Arrow 23"/>
          <p:cNvSpPr/>
          <p:nvPr/>
        </p:nvSpPr>
        <p:spPr>
          <a:xfrm>
            <a:off x="3200400" y="37338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5" name="Rounded Rectangle 24"/>
          <p:cNvSpPr/>
          <p:nvPr/>
        </p:nvSpPr>
        <p:spPr>
          <a:xfrm>
            <a:off x="1752600" y="4419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Initializes Modules</a:t>
            </a:r>
            <a:endParaRPr lang="en-US" sz="1200" dirty="0"/>
          </a:p>
        </p:txBody>
      </p:sp>
      <p:sp>
        <p:nvSpPr>
          <p:cNvPr id="26" name="Down Arrow 25"/>
          <p:cNvSpPr/>
          <p:nvPr/>
        </p:nvSpPr>
        <p:spPr>
          <a:xfrm>
            <a:off x="3200400" y="4267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0" name="Rounded Rectangle 29"/>
          <p:cNvSpPr/>
          <p:nvPr/>
        </p:nvSpPr>
        <p:spPr>
          <a:xfrm>
            <a:off x="4191000" y="22860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Module Created</a:t>
            </a:r>
            <a:endParaRPr lang="en-US" dirty="0"/>
          </a:p>
        </p:txBody>
      </p:sp>
      <p:cxnSp>
        <p:nvCxnSpPr>
          <p:cNvPr id="32" name="Elbow Connector 31"/>
          <p:cNvCxnSpPr>
            <a:stCxn id="25" idx="3"/>
            <a:endCxn id="30" idx="1"/>
          </p:cNvCxnSpPr>
          <p:nvPr/>
        </p:nvCxnSpPr>
        <p:spPr>
          <a:xfrm flipV="1">
            <a:off x="3429000" y="2590800"/>
            <a:ext cx="762000" cy="2057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219200" y="3886200"/>
            <a:ext cx="838200" cy="4572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800" dirty="0" smtClean="0"/>
              <a:t>Contains Regions</a:t>
            </a:r>
            <a:endParaRPr lang="en-US" sz="800" dirty="0"/>
          </a:p>
        </p:txBody>
      </p:sp>
      <p:sp>
        <p:nvSpPr>
          <p:cNvPr id="36" name="Rounded Rectangle 35"/>
          <p:cNvSpPr/>
          <p:nvPr/>
        </p:nvSpPr>
        <p:spPr>
          <a:xfrm>
            <a:off x="4191000" y="29718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Initialize() is Called</a:t>
            </a:r>
            <a:endParaRPr lang="en-US" dirty="0"/>
          </a:p>
        </p:txBody>
      </p:sp>
      <p:sp>
        <p:nvSpPr>
          <p:cNvPr id="37" name="Down Arrow 36"/>
          <p:cNvSpPr/>
          <p:nvPr/>
        </p:nvSpPr>
        <p:spPr>
          <a:xfrm>
            <a:off x="7086600" y="2743200"/>
            <a:ext cx="3810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Trapezoid 39"/>
          <p:cNvSpPr/>
          <p:nvPr/>
        </p:nvSpPr>
        <p:spPr>
          <a:xfrm>
            <a:off x="1828800" y="19812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Application Startup</a:t>
            </a:r>
            <a:endParaRPr lang="en-US" sz="1200" dirty="0"/>
          </a:p>
        </p:txBody>
      </p:sp>
      <p:sp>
        <p:nvSpPr>
          <p:cNvPr id="42" name="Trapezoid 41"/>
          <p:cNvSpPr/>
          <p:nvPr/>
        </p:nvSpPr>
        <p:spPr>
          <a:xfrm>
            <a:off x="4267200" y="1828800"/>
            <a:ext cx="3124200" cy="3810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Module Creation</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Building a View</a:t>
            </a:r>
            <a:endParaRPr lang="en-US" dirty="0"/>
          </a:p>
        </p:txBody>
      </p:sp>
      <p:sp>
        <p:nvSpPr>
          <p:cNvPr id="3" name="Content Placeholder 2"/>
          <p:cNvSpPr>
            <a:spLocks noGrp="1"/>
          </p:cNvSpPr>
          <p:nvPr>
            <p:ph idx="1"/>
          </p:nvPr>
        </p:nvSpPr>
        <p:spPr/>
        <p:txBody>
          <a:bodyPr/>
          <a:lstStyle/>
          <a:p>
            <a:r>
              <a:rPr lang="en-US" dirty="0" smtClean="0"/>
              <a:t>What is a View?</a:t>
            </a:r>
          </a:p>
          <a:p>
            <a:pPr lvl="1"/>
            <a:r>
              <a:rPr lang="en-US" dirty="0" smtClean="0"/>
              <a:t>Encapsulates a portion of the UI</a:t>
            </a:r>
          </a:p>
          <a:p>
            <a:pPr lvl="1"/>
            <a:r>
              <a:rPr lang="en-US" dirty="0" smtClean="0"/>
              <a:t>Can be displayed in regions</a:t>
            </a:r>
          </a:p>
          <a:p>
            <a:r>
              <a:rPr lang="en-US" dirty="0" smtClean="0"/>
              <a:t>Components of a View</a:t>
            </a:r>
          </a:p>
          <a:p>
            <a:pPr lvl="1"/>
            <a:r>
              <a:rPr lang="en-US" dirty="0" smtClean="0"/>
              <a:t>Model, commands, events, regions</a:t>
            </a:r>
          </a:p>
          <a:p>
            <a:r>
              <a:rPr lang="en-US" dirty="0" smtClean="0"/>
              <a:t>Styles of Views</a:t>
            </a:r>
          </a:p>
          <a:p>
            <a:pPr lvl="1"/>
            <a:r>
              <a:rPr lang="en-US" dirty="0" smtClean="0"/>
              <a:t>MVC, MVP, MVVM</a:t>
            </a:r>
          </a:p>
          <a:p>
            <a:pPr lvl="1"/>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a:t>
            </a:r>
            <a:endParaRPr lang="en-US" dirty="0"/>
          </a:p>
        </p:txBody>
      </p:sp>
      <p:sp>
        <p:nvSpPr>
          <p:cNvPr id="3" name="Content Placeholder 2"/>
          <p:cNvSpPr>
            <a:spLocks noGrp="1"/>
          </p:cNvSpPr>
          <p:nvPr>
            <p:ph idx="1"/>
          </p:nvPr>
        </p:nvSpPr>
        <p:spPr>
          <a:xfrm>
            <a:off x="457200" y="1447800"/>
            <a:ext cx="5105400" cy="2743200"/>
          </a:xfrm>
        </p:spPr>
        <p:txBody>
          <a:bodyPr/>
          <a:lstStyle/>
          <a:p>
            <a:r>
              <a:rPr lang="en-US" dirty="0" smtClean="0"/>
              <a:t>Robert Shoemate</a:t>
            </a:r>
          </a:p>
          <a:p>
            <a:pPr lvl="1"/>
            <a:r>
              <a:rPr lang="en-US" dirty="0" smtClean="0"/>
              <a:t>Developer Support Specialist</a:t>
            </a:r>
          </a:p>
          <a:p>
            <a:pPr lvl="1"/>
            <a:endParaRPr lang="en-US" dirty="0"/>
          </a:p>
        </p:txBody>
      </p:sp>
      <p:pic>
        <p:nvPicPr>
          <p:cNvPr id="4" name="Picture 3" descr="Contact Photo.jpg"/>
          <p:cNvPicPr>
            <a:picLocks noChangeAspect="1"/>
          </p:cNvPicPr>
          <p:nvPr/>
        </p:nvPicPr>
        <p:blipFill>
          <a:blip r:embed="rId2" cstate="print"/>
          <a:stretch>
            <a:fillRect/>
          </a:stretch>
        </p:blipFill>
        <p:spPr>
          <a:xfrm>
            <a:off x="5715000" y="1600200"/>
            <a:ext cx="2590800" cy="1943100"/>
          </a:xfrm>
          <a:prstGeom prst="rect">
            <a:avLst/>
          </a:prstGeom>
          <a:ln>
            <a:solidFill>
              <a:schemeClr val="accent1"/>
            </a:solidFill>
          </a:ln>
        </p:spPr>
      </p:pic>
      <p:sp>
        <p:nvSpPr>
          <p:cNvPr id="7" name="TextBox 6"/>
          <p:cNvSpPr txBox="1"/>
          <p:nvPr/>
        </p:nvSpPr>
        <p:spPr>
          <a:xfrm>
            <a:off x="457200" y="4191000"/>
            <a:ext cx="8077200" cy="1384995"/>
          </a:xfrm>
          <a:prstGeom prst="rect">
            <a:avLst/>
          </a:prstGeom>
          <a:noFill/>
        </p:spPr>
        <p:txBody>
          <a:bodyPr wrap="square" rtlCol="0">
            <a:spAutoFit/>
          </a:bodyPr>
          <a:lstStyle/>
          <a:p>
            <a:pPr algn="ctr"/>
            <a:r>
              <a:rPr lang="en-US" sz="2800" dirty="0" smtClean="0">
                <a:solidFill>
                  <a:schemeClr val="bg1">
                    <a:lumMod val="85000"/>
                  </a:schemeClr>
                </a:solidFill>
              </a:rPr>
              <a:t>Email: </a:t>
            </a:r>
            <a:r>
              <a:rPr lang="en-US" sz="2800" dirty="0" smtClean="0">
                <a:solidFill>
                  <a:schemeClr val="bg1">
                    <a:lumMod val="85000"/>
                  </a:schemeClr>
                </a:solidFill>
                <a:hlinkClick r:id="rId3"/>
              </a:rPr>
              <a:t>shoemate@telerik.com</a:t>
            </a:r>
            <a:endParaRPr lang="en-US" sz="2800" dirty="0" smtClean="0">
              <a:solidFill>
                <a:schemeClr val="bg1">
                  <a:lumMod val="85000"/>
                </a:schemeClr>
              </a:solidFill>
            </a:endParaRPr>
          </a:p>
          <a:p>
            <a:pPr marL="0" lvl="1" algn="ctr"/>
            <a:r>
              <a:rPr lang="en-US" sz="2800" dirty="0" smtClean="0">
                <a:solidFill>
                  <a:schemeClr val="bg1">
                    <a:lumMod val="85000"/>
                  </a:schemeClr>
                </a:solidFill>
              </a:rPr>
              <a:t>Blog: </a:t>
            </a:r>
            <a:r>
              <a:rPr lang="en-US" sz="2800" dirty="0" smtClean="0">
                <a:solidFill>
                  <a:schemeClr val="bg1">
                    <a:lumMod val="85000"/>
                  </a:schemeClr>
                </a:solidFill>
                <a:hlinkClick r:id="rId4" action="ppaction://hlinkfile"/>
              </a:rPr>
              <a:t>blogs.telerik.com/</a:t>
            </a:r>
            <a:r>
              <a:rPr lang="en-US" sz="2800" dirty="0" err="1" smtClean="0">
                <a:solidFill>
                  <a:schemeClr val="bg1">
                    <a:lumMod val="85000"/>
                  </a:schemeClr>
                </a:solidFill>
                <a:hlinkClick r:id="rId4" action="ppaction://hlinkfile"/>
              </a:rPr>
              <a:t>RobertShoemate</a:t>
            </a:r>
            <a:endParaRPr lang="en-US" sz="2800" dirty="0" smtClean="0">
              <a:solidFill>
                <a:schemeClr val="bg1">
                  <a:lumMod val="85000"/>
                </a:schemeClr>
              </a:solidFill>
            </a:endParaRPr>
          </a:p>
          <a:p>
            <a:pPr marL="0" lvl="1" algn="ctr"/>
            <a:r>
              <a:rPr lang="en-US" sz="2800" dirty="0" smtClean="0">
                <a:solidFill>
                  <a:schemeClr val="bg1">
                    <a:lumMod val="85000"/>
                  </a:schemeClr>
                </a:solidFill>
              </a:rPr>
              <a:t>Twitter: @</a:t>
            </a:r>
            <a:r>
              <a:rPr lang="en-US" sz="2800" dirty="0" err="1" smtClean="0">
                <a:solidFill>
                  <a:schemeClr val="bg1">
                    <a:lumMod val="85000"/>
                  </a:schemeClr>
                </a:solidFill>
              </a:rPr>
              <a:t>shoerob</a:t>
            </a:r>
            <a:endParaRPr lang="en-US" sz="2800" dirty="0" smtClean="0">
              <a:solidFill>
                <a:schemeClr val="bg1">
                  <a:lumMod val="85000"/>
                </a:schemeClr>
              </a:solidFill>
            </a:endParaRPr>
          </a:p>
        </p:txBody>
      </p:sp>
    </p:spTree>
    <p:extLst>
      <p:ext uri="{BB962C8B-B14F-4D97-AF65-F5344CB8AC3E}">
        <p14:creationId xmlns:p14="http://schemas.microsoft.com/office/powerpoint/2007/7/12/main" xmlns="" val="10214946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Application Doing?</a:t>
            </a:r>
            <a:endParaRPr lang="en-US" dirty="0"/>
          </a:p>
        </p:txBody>
      </p:sp>
      <p:sp>
        <p:nvSpPr>
          <p:cNvPr id="4" name="Rounded Rectangle 3"/>
          <p:cNvSpPr/>
          <p:nvPr/>
        </p:nvSpPr>
        <p:spPr>
          <a:xfrm>
            <a:off x="685800" y="20574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Unity </a:t>
            </a:r>
            <a:r>
              <a:rPr lang="en-US" sz="1200" dirty="0" err="1" smtClean="0"/>
              <a:t>Bootstrapper</a:t>
            </a:r>
            <a:endParaRPr lang="en-US" sz="1200" dirty="0"/>
          </a:p>
        </p:txBody>
      </p:sp>
      <p:sp>
        <p:nvSpPr>
          <p:cNvPr id="5" name="Rounded Rectangle 4"/>
          <p:cNvSpPr/>
          <p:nvPr/>
        </p:nvSpPr>
        <p:spPr>
          <a:xfrm>
            <a:off x="685800" y="3657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the Shell</a:t>
            </a:r>
            <a:endParaRPr lang="en-US" sz="1200" dirty="0"/>
          </a:p>
        </p:txBody>
      </p:sp>
      <p:sp>
        <p:nvSpPr>
          <p:cNvPr id="6" name="Rounded Rectangle 5"/>
          <p:cNvSpPr/>
          <p:nvPr/>
        </p:nvSpPr>
        <p:spPr>
          <a:xfrm>
            <a:off x="685800" y="25908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Container</a:t>
            </a:r>
            <a:endParaRPr lang="en-US" sz="1200" dirty="0"/>
          </a:p>
        </p:txBody>
      </p:sp>
      <p:sp>
        <p:nvSpPr>
          <p:cNvPr id="7" name="Rounded Rectangle 6"/>
          <p:cNvSpPr/>
          <p:nvPr/>
        </p:nvSpPr>
        <p:spPr>
          <a:xfrm>
            <a:off x="685800" y="3124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Region Adapter Mappings</a:t>
            </a:r>
            <a:endParaRPr lang="en-US" sz="1200" dirty="0"/>
          </a:p>
        </p:txBody>
      </p:sp>
      <p:sp>
        <p:nvSpPr>
          <p:cNvPr id="8" name="Down Arrow 7"/>
          <p:cNvSpPr/>
          <p:nvPr/>
        </p:nvSpPr>
        <p:spPr>
          <a:xfrm>
            <a:off x="2133600" y="24384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Down Arrow 8"/>
          <p:cNvSpPr/>
          <p:nvPr/>
        </p:nvSpPr>
        <p:spPr>
          <a:xfrm>
            <a:off x="2133600" y="29718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Down Arrow 9"/>
          <p:cNvSpPr/>
          <p:nvPr/>
        </p:nvSpPr>
        <p:spPr>
          <a:xfrm>
            <a:off x="2133600" y="3505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Rounded Rectangle 10"/>
          <p:cNvSpPr/>
          <p:nvPr/>
        </p:nvSpPr>
        <p:spPr>
          <a:xfrm>
            <a:off x="685800" y="41910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Initializes Modules</a:t>
            </a:r>
            <a:endParaRPr lang="en-US" sz="1200" dirty="0"/>
          </a:p>
        </p:txBody>
      </p:sp>
      <p:sp>
        <p:nvSpPr>
          <p:cNvPr id="12" name="Down Arrow 11"/>
          <p:cNvSpPr/>
          <p:nvPr/>
        </p:nvSpPr>
        <p:spPr>
          <a:xfrm>
            <a:off x="2133600" y="40386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Rounded Rectangle 12"/>
          <p:cNvSpPr/>
          <p:nvPr/>
        </p:nvSpPr>
        <p:spPr>
          <a:xfrm>
            <a:off x="2895600" y="20574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Module Initialized</a:t>
            </a:r>
            <a:endParaRPr lang="en-US" sz="1200" dirty="0"/>
          </a:p>
        </p:txBody>
      </p:sp>
      <p:cxnSp>
        <p:nvCxnSpPr>
          <p:cNvPr id="14" name="Elbow Connector 13"/>
          <p:cNvCxnSpPr>
            <a:stCxn id="11" idx="3"/>
            <a:endCxn id="13" idx="1"/>
          </p:cNvCxnSpPr>
          <p:nvPr/>
        </p:nvCxnSpPr>
        <p:spPr>
          <a:xfrm flipV="1">
            <a:off x="2362200" y="2286000"/>
            <a:ext cx="533400" cy="21336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152400" y="3657600"/>
            <a:ext cx="838200" cy="4572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800" dirty="0" smtClean="0"/>
              <a:t>Contains Regions</a:t>
            </a:r>
            <a:endParaRPr lang="en-US" sz="800" dirty="0"/>
          </a:p>
        </p:txBody>
      </p:sp>
      <p:sp>
        <p:nvSpPr>
          <p:cNvPr id="16" name="Rounded Rectangle 15"/>
          <p:cNvSpPr/>
          <p:nvPr/>
        </p:nvSpPr>
        <p:spPr>
          <a:xfrm>
            <a:off x="2895600" y="25908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Views/Services/Etc</a:t>
            </a:r>
            <a:endParaRPr lang="en-US" sz="1200" dirty="0"/>
          </a:p>
        </p:txBody>
      </p:sp>
      <p:sp>
        <p:nvSpPr>
          <p:cNvPr id="21" name="Down Arrow 20"/>
          <p:cNvSpPr/>
          <p:nvPr/>
        </p:nvSpPr>
        <p:spPr>
          <a:xfrm>
            <a:off x="4343400" y="24384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Rounded Rectangle 21"/>
          <p:cNvSpPr/>
          <p:nvPr/>
        </p:nvSpPr>
        <p:spPr>
          <a:xfrm>
            <a:off x="5257800" y="20574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View Initialized</a:t>
            </a:r>
            <a:endParaRPr lang="en-US" dirty="0"/>
          </a:p>
        </p:txBody>
      </p:sp>
      <p:sp>
        <p:nvSpPr>
          <p:cNvPr id="23" name="Rounded Rectangle 22"/>
          <p:cNvSpPr/>
          <p:nvPr/>
        </p:nvSpPr>
        <p:spPr>
          <a:xfrm>
            <a:off x="5257800" y="2743200"/>
            <a:ext cx="3276600" cy="609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Sets </a:t>
            </a:r>
            <a:r>
              <a:rPr lang="en-US" dirty="0" err="1" smtClean="0"/>
              <a:t>DataContext</a:t>
            </a:r>
            <a:endParaRPr lang="en-US" dirty="0"/>
          </a:p>
        </p:txBody>
      </p:sp>
      <p:cxnSp>
        <p:nvCxnSpPr>
          <p:cNvPr id="33" name="Elbow Connector 32"/>
          <p:cNvCxnSpPr>
            <a:endCxn id="5" idx="3"/>
          </p:cNvCxnSpPr>
          <p:nvPr/>
        </p:nvCxnSpPr>
        <p:spPr>
          <a:xfrm rot="10800000" flipV="1">
            <a:off x="2362200" y="3352800"/>
            <a:ext cx="4495800" cy="533400"/>
          </a:xfrm>
          <a:prstGeom prst="bentConnector3">
            <a:avLst>
              <a:gd name="adj1" fmla="val 77"/>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810000" y="3886200"/>
            <a:ext cx="2137445" cy="369332"/>
          </a:xfrm>
          <a:prstGeom prst="rect">
            <a:avLst/>
          </a:prstGeom>
          <a:noFill/>
        </p:spPr>
        <p:txBody>
          <a:bodyPr wrap="none" rtlCol="0">
            <a:spAutoFit/>
          </a:bodyPr>
          <a:lstStyle/>
          <a:p>
            <a:r>
              <a:rPr lang="en-US" dirty="0" smtClean="0">
                <a:solidFill>
                  <a:schemeClr val="bg1"/>
                </a:solidFill>
              </a:rPr>
              <a:t>Show View in Region</a:t>
            </a:r>
            <a:endParaRPr lang="en-US" dirty="0">
              <a:solidFill>
                <a:schemeClr val="bg1"/>
              </a:solidFill>
            </a:endParaRPr>
          </a:p>
        </p:txBody>
      </p:sp>
      <p:sp>
        <p:nvSpPr>
          <p:cNvPr id="36" name="Down Arrow 35"/>
          <p:cNvSpPr/>
          <p:nvPr/>
        </p:nvSpPr>
        <p:spPr>
          <a:xfrm>
            <a:off x="8153400" y="2590800"/>
            <a:ext cx="3810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Trapezoid 37"/>
          <p:cNvSpPr/>
          <p:nvPr/>
        </p:nvSpPr>
        <p:spPr>
          <a:xfrm>
            <a:off x="762000" y="17526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Application Startup</a:t>
            </a:r>
            <a:endParaRPr lang="en-US" sz="1200" dirty="0"/>
          </a:p>
        </p:txBody>
      </p:sp>
      <p:sp>
        <p:nvSpPr>
          <p:cNvPr id="39" name="Trapezoid 38"/>
          <p:cNvSpPr/>
          <p:nvPr/>
        </p:nvSpPr>
        <p:spPr>
          <a:xfrm>
            <a:off x="2971800" y="17526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Module Creation</a:t>
            </a:r>
            <a:endParaRPr lang="en-US" sz="1200" dirty="0"/>
          </a:p>
        </p:txBody>
      </p:sp>
      <p:sp>
        <p:nvSpPr>
          <p:cNvPr id="40" name="Trapezoid 39"/>
          <p:cNvSpPr/>
          <p:nvPr/>
        </p:nvSpPr>
        <p:spPr>
          <a:xfrm>
            <a:off x="5334000" y="1600200"/>
            <a:ext cx="3124200" cy="3810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View Creation</a:t>
            </a:r>
            <a:endParaRPr lang="en-US" dirty="0"/>
          </a:p>
        </p:txBody>
      </p:sp>
      <p:cxnSp>
        <p:nvCxnSpPr>
          <p:cNvPr id="26" name="Elbow Connector 25"/>
          <p:cNvCxnSpPr>
            <a:stCxn id="16" idx="3"/>
            <a:endCxn id="22" idx="1"/>
          </p:cNvCxnSpPr>
          <p:nvPr/>
        </p:nvCxnSpPr>
        <p:spPr>
          <a:xfrm flipV="1">
            <a:off x="4572000" y="2362200"/>
            <a:ext cx="685800" cy="4572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an Infrastructure Service</a:t>
            </a:r>
            <a:endParaRPr lang="en-US" dirty="0"/>
          </a:p>
        </p:txBody>
      </p:sp>
      <p:sp>
        <p:nvSpPr>
          <p:cNvPr id="3" name="Content Placeholder 2"/>
          <p:cNvSpPr>
            <a:spLocks noGrp="1"/>
          </p:cNvSpPr>
          <p:nvPr>
            <p:ph idx="1"/>
          </p:nvPr>
        </p:nvSpPr>
        <p:spPr/>
        <p:txBody>
          <a:bodyPr/>
          <a:lstStyle/>
          <a:p>
            <a:r>
              <a:rPr lang="en-US" dirty="0" smtClean="0"/>
              <a:t>What is a Service?</a:t>
            </a:r>
          </a:p>
          <a:p>
            <a:pPr lvl="1"/>
            <a:r>
              <a:rPr lang="en-US" dirty="0" smtClean="0"/>
              <a:t>Encapsulates common functionality</a:t>
            </a:r>
          </a:p>
          <a:p>
            <a:pPr lvl="2"/>
            <a:r>
              <a:rPr lang="en-US" dirty="0" smtClean="0"/>
              <a:t>Business functionality</a:t>
            </a:r>
          </a:p>
          <a:p>
            <a:pPr lvl="2"/>
            <a:r>
              <a:rPr lang="en-US" dirty="0" smtClean="0"/>
              <a:t>Web service agents/proxies</a:t>
            </a:r>
          </a:p>
          <a:p>
            <a:pPr lvl="2"/>
            <a:r>
              <a:rPr lang="en-US" dirty="0" smtClean="0"/>
              <a:t>Any type of common reusable logic</a:t>
            </a:r>
          </a:p>
          <a:p>
            <a:r>
              <a:rPr lang="en-US" dirty="0" smtClean="0"/>
              <a:t>Using a Service</a:t>
            </a:r>
          </a:p>
          <a:p>
            <a:pPr lvl="1"/>
            <a:r>
              <a:rPr lang="en-US" dirty="0" smtClean="0"/>
              <a:t>Register it with the Unity container</a:t>
            </a:r>
          </a:p>
          <a:p>
            <a:pPr lvl="1"/>
            <a:r>
              <a:rPr lang="en-US" dirty="0" smtClean="0"/>
              <a:t>Retrieve it via dependency injection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Application Doing?</a:t>
            </a:r>
            <a:endParaRPr lang="en-US" dirty="0"/>
          </a:p>
        </p:txBody>
      </p:sp>
      <p:sp>
        <p:nvSpPr>
          <p:cNvPr id="4" name="Rounded Rectangle 3"/>
          <p:cNvSpPr/>
          <p:nvPr/>
        </p:nvSpPr>
        <p:spPr>
          <a:xfrm>
            <a:off x="1524000" y="1981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Unity </a:t>
            </a:r>
            <a:r>
              <a:rPr lang="en-US" sz="1200" dirty="0" err="1" smtClean="0"/>
              <a:t>Bootstrapper</a:t>
            </a:r>
            <a:endParaRPr lang="en-US" sz="1200" dirty="0"/>
          </a:p>
        </p:txBody>
      </p:sp>
      <p:sp>
        <p:nvSpPr>
          <p:cNvPr id="5" name="Rounded Rectangle 4"/>
          <p:cNvSpPr/>
          <p:nvPr/>
        </p:nvSpPr>
        <p:spPr>
          <a:xfrm>
            <a:off x="1524000" y="41148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the Shell</a:t>
            </a:r>
            <a:endParaRPr lang="en-US" sz="1200" dirty="0"/>
          </a:p>
        </p:txBody>
      </p:sp>
      <p:sp>
        <p:nvSpPr>
          <p:cNvPr id="6" name="Rounded Rectangle 5"/>
          <p:cNvSpPr/>
          <p:nvPr/>
        </p:nvSpPr>
        <p:spPr>
          <a:xfrm>
            <a:off x="1524000" y="2514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Container</a:t>
            </a:r>
            <a:endParaRPr lang="en-US" sz="1200" dirty="0"/>
          </a:p>
        </p:txBody>
      </p:sp>
      <p:sp>
        <p:nvSpPr>
          <p:cNvPr id="7" name="Rounded Rectangle 6"/>
          <p:cNvSpPr/>
          <p:nvPr/>
        </p:nvSpPr>
        <p:spPr>
          <a:xfrm>
            <a:off x="1524000" y="30480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Region Adapter Mappings</a:t>
            </a:r>
            <a:endParaRPr lang="en-US" sz="1200" dirty="0"/>
          </a:p>
        </p:txBody>
      </p:sp>
      <p:sp>
        <p:nvSpPr>
          <p:cNvPr id="8" name="Down Arrow 7"/>
          <p:cNvSpPr/>
          <p:nvPr/>
        </p:nvSpPr>
        <p:spPr>
          <a:xfrm>
            <a:off x="2971800" y="2362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Down Arrow 8"/>
          <p:cNvSpPr/>
          <p:nvPr/>
        </p:nvSpPr>
        <p:spPr>
          <a:xfrm>
            <a:off x="2971800" y="28956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Rounded Rectangle 10"/>
          <p:cNvSpPr/>
          <p:nvPr/>
        </p:nvSpPr>
        <p:spPr>
          <a:xfrm>
            <a:off x="1524000" y="4648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Initializes Modules</a:t>
            </a:r>
            <a:endParaRPr lang="en-US" sz="1200" dirty="0"/>
          </a:p>
        </p:txBody>
      </p:sp>
      <p:sp>
        <p:nvSpPr>
          <p:cNvPr id="12" name="Down Arrow 11"/>
          <p:cNvSpPr/>
          <p:nvPr/>
        </p:nvSpPr>
        <p:spPr>
          <a:xfrm>
            <a:off x="2971800" y="44958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Rounded Rectangle 12"/>
          <p:cNvSpPr/>
          <p:nvPr/>
        </p:nvSpPr>
        <p:spPr>
          <a:xfrm>
            <a:off x="3733800" y="1981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Module Initialized</a:t>
            </a:r>
            <a:endParaRPr lang="en-US" sz="1200" dirty="0"/>
          </a:p>
        </p:txBody>
      </p:sp>
      <p:cxnSp>
        <p:nvCxnSpPr>
          <p:cNvPr id="14" name="Elbow Connector 13"/>
          <p:cNvCxnSpPr>
            <a:stCxn id="11" idx="3"/>
            <a:endCxn id="13" idx="1"/>
          </p:cNvCxnSpPr>
          <p:nvPr/>
        </p:nvCxnSpPr>
        <p:spPr>
          <a:xfrm flipV="1">
            <a:off x="3200400" y="2209800"/>
            <a:ext cx="533400" cy="26670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990600" y="4114800"/>
            <a:ext cx="838200" cy="4572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800" dirty="0" smtClean="0"/>
              <a:t>Contains Regions</a:t>
            </a:r>
            <a:endParaRPr lang="en-US" sz="800" dirty="0"/>
          </a:p>
        </p:txBody>
      </p:sp>
      <p:sp>
        <p:nvSpPr>
          <p:cNvPr id="16" name="Rounded Rectangle 15"/>
          <p:cNvSpPr/>
          <p:nvPr/>
        </p:nvSpPr>
        <p:spPr>
          <a:xfrm>
            <a:off x="3733800" y="2514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Views/Services/Etc</a:t>
            </a:r>
            <a:endParaRPr lang="en-US" sz="1200" dirty="0"/>
          </a:p>
        </p:txBody>
      </p:sp>
      <p:sp>
        <p:nvSpPr>
          <p:cNvPr id="21" name="Down Arrow 20"/>
          <p:cNvSpPr/>
          <p:nvPr/>
        </p:nvSpPr>
        <p:spPr>
          <a:xfrm>
            <a:off x="5181600" y="2362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Rounded Rectangle 21"/>
          <p:cNvSpPr/>
          <p:nvPr/>
        </p:nvSpPr>
        <p:spPr>
          <a:xfrm>
            <a:off x="5867400" y="1981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View Initialized</a:t>
            </a:r>
            <a:endParaRPr lang="en-US" sz="1200" dirty="0"/>
          </a:p>
        </p:txBody>
      </p:sp>
      <p:sp>
        <p:nvSpPr>
          <p:cNvPr id="23" name="Rounded Rectangle 22"/>
          <p:cNvSpPr/>
          <p:nvPr/>
        </p:nvSpPr>
        <p:spPr>
          <a:xfrm>
            <a:off x="5867400" y="30480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Sets </a:t>
            </a:r>
            <a:r>
              <a:rPr lang="en-US" sz="1200" dirty="0" err="1" smtClean="0"/>
              <a:t>DataContext</a:t>
            </a:r>
            <a:endParaRPr lang="en-US" sz="1200" dirty="0"/>
          </a:p>
        </p:txBody>
      </p:sp>
      <p:cxnSp>
        <p:nvCxnSpPr>
          <p:cNvPr id="33" name="Elbow Connector 32"/>
          <p:cNvCxnSpPr>
            <a:stCxn id="23" idx="2"/>
            <a:endCxn id="5" idx="3"/>
          </p:cNvCxnSpPr>
          <p:nvPr/>
        </p:nvCxnSpPr>
        <p:spPr>
          <a:xfrm rot="5400000">
            <a:off x="4533900" y="2171700"/>
            <a:ext cx="838200" cy="35052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343400" y="4343400"/>
            <a:ext cx="1483868" cy="276999"/>
          </a:xfrm>
          <a:prstGeom prst="rect">
            <a:avLst/>
          </a:prstGeom>
          <a:noFill/>
        </p:spPr>
        <p:txBody>
          <a:bodyPr wrap="none" rtlCol="0">
            <a:spAutoFit/>
          </a:bodyPr>
          <a:lstStyle/>
          <a:p>
            <a:r>
              <a:rPr lang="en-US" sz="1200" dirty="0" smtClean="0">
                <a:solidFill>
                  <a:schemeClr val="bg1"/>
                </a:solidFill>
              </a:rPr>
              <a:t>Show View in Region</a:t>
            </a:r>
            <a:endParaRPr lang="en-US" sz="1200" dirty="0">
              <a:solidFill>
                <a:schemeClr val="bg1"/>
              </a:solidFill>
            </a:endParaRPr>
          </a:p>
        </p:txBody>
      </p:sp>
      <p:sp>
        <p:nvSpPr>
          <p:cNvPr id="38" name="Trapezoid 37"/>
          <p:cNvSpPr/>
          <p:nvPr/>
        </p:nvSpPr>
        <p:spPr>
          <a:xfrm>
            <a:off x="1600200" y="16764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Application Startup</a:t>
            </a:r>
            <a:endParaRPr lang="en-US" sz="1200" dirty="0"/>
          </a:p>
        </p:txBody>
      </p:sp>
      <p:sp>
        <p:nvSpPr>
          <p:cNvPr id="39" name="Trapezoid 38"/>
          <p:cNvSpPr/>
          <p:nvPr/>
        </p:nvSpPr>
        <p:spPr>
          <a:xfrm>
            <a:off x="3810000" y="16764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Module Creation</a:t>
            </a:r>
            <a:endParaRPr lang="en-US" sz="1200" dirty="0"/>
          </a:p>
        </p:txBody>
      </p:sp>
      <p:sp>
        <p:nvSpPr>
          <p:cNvPr id="40" name="Trapezoid 39"/>
          <p:cNvSpPr/>
          <p:nvPr/>
        </p:nvSpPr>
        <p:spPr>
          <a:xfrm>
            <a:off x="5943600" y="16764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View Creation</a:t>
            </a:r>
            <a:endParaRPr lang="en-US" sz="1200" dirty="0"/>
          </a:p>
        </p:txBody>
      </p:sp>
      <p:sp>
        <p:nvSpPr>
          <p:cNvPr id="29" name="Rounded Rectangle 28"/>
          <p:cNvSpPr/>
          <p:nvPr/>
        </p:nvSpPr>
        <p:spPr>
          <a:xfrm>
            <a:off x="1524000" y="3581400"/>
            <a:ext cx="16764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Initializes Infrastructure Services</a:t>
            </a:r>
            <a:endParaRPr lang="en-US" sz="1200" dirty="0"/>
          </a:p>
        </p:txBody>
      </p:sp>
      <p:sp>
        <p:nvSpPr>
          <p:cNvPr id="32" name="Down Arrow 31"/>
          <p:cNvSpPr/>
          <p:nvPr/>
        </p:nvSpPr>
        <p:spPr>
          <a:xfrm>
            <a:off x="2971800" y="34290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4" name="Down Arrow 33"/>
          <p:cNvSpPr/>
          <p:nvPr/>
        </p:nvSpPr>
        <p:spPr>
          <a:xfrm>
            <a:off x="2971800" y="39624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8" name="Rounded Rectangle 27"/>
          <p:cNvSpPr/>
          <p:nvPr/>
        </p:nvSpPr>
        <p:spPr>
          <a:xfrm>
            <a:off x="5867400" y="2514600"/>
            <a:ext cx="16764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Services Injected</a:t>
            </a:r>
            <a:endParaRPr lang="en-US" sz="1200" dirty="0"/>
          </a:p>
        </p:txBody>
      </p:sp>
      <p:sp>
        <p:nvSpPr>
          <p:cNvPr id="31" name="Down Arrow 30"/>
          <p:cNvSpPr/>
          <p:nvPr/>
        </p:nvSpPr>
        <p:spPr>
          <a:xfrm>
            <a:off x="7315200" y="2362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6" name="Down Arrow 35"/>
          <p:cNvSpPr/>
          <p:nvPr/>
        </p:nvSpPr>
        <p:spPr>
          <a:xfrm>
            <a:off x="7315200" y="28956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37" name="Elbow Connector 36"/>
          <p:cNvCxnSpPr>
            <a:stCxn id="16" idx="3"/>
            <a:endCxn id="22" idx="1"/>
          </p:cNvCxnSpPr>
          <p:nvPr/>
        </p:nvCxnSpPr>
        <p:spPr>
          <a:xfrm flipV="1">
            <a:off x="5410200" y="2209800"/>
            <a:ext cx="457200" cy="533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Commands</a:t>
            </a:r>
            <a:endParaRPr lang="en-US" dirty="0"/>
          </a:p>
        </p:txBody>
      </p:sp>
      <p:sp>
        <p:nvSpPr>
          <p:cNvPr id="3" name="Content Placeholder 2"/>
          <p:cNvSpPr>
            <a:spLocks noGrp="1"/>
          </p:cNvSpPr>
          <p:nvPr>
            <p:ph idx="1"/>
          </p:nvPr>
        </p:nvSpPr>
        <p:spPr/>
        <p:txBody>
          <a:bodyPr/>
          <a:lstStyle/>
          <a:p>
            <a:r>
              <a:rPr lang="en-US" dirty="0" smtClean="0"/>
              <a:t>What is a Command?</a:t>
            </a:r>
          </a:p>
          <a:p>
            <a:pPr lvl="1"/>
            <a:r>
              <a:rPr lang="en-US" dirty="0" smtClean="0"/>
              <a:t>Loosely coupled way to handle UI actions</a:t>
            </a:r>
          </a:p>
          <a:p>
            <a:pPr lvl="1"/>
            <a:r>
              <a:rPr lang="en-US" dirty="0" smtClean="0"/>
              <a:t>Can be module based, or global</a:t>
            </a:r>
          </a:p>
          <a:p>
            <a:r>
              <a:rPr lang="en-US" dirty="0" smtClean="0"/>
              <a:t>Using a Command</a:t>
            </a:r>
          </a:p>
          <a:p>
            <a:pPr lvl="1"/>
            <a:r>
              <a:rPr lang="en-US" dirty="0" smtClean="0"/>
              <a:t>Assign it to the command property</a:t>
            </a:r>
          </a:p>
          <a:p>
            <a:pPr lvl="1">
              <a:buNone/>
            </a:pPr>
            <a:endParaRPr lang="en-US" dirty="0" smtClean="0"/>
          </a:p>
          <a:p>
            <a:pPr lvl="2"/>
            <a:endParaRPr lang="en-US" dirty="0" smtClean="0"/>
          </a:p>
          <a:p>
            <a:pPr lvl="1"/>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Application Doing?</a:t>
            </a:r>
            <a:endParaRPr lang="en-US" dirty="0"/>
          </a:p>
        </p:txBody>
      </p:sp>
      <p:sp>
        <p:nvSpPr>
          <p:cNvPr id="4" name="Rounded Rectangle 3"/>
          <p:cNvSpPr/>
          <p:nvPr/>
        </p:nvSpPr>
        <p:spPr>
          <a:xfrm>
            <a:off x="1524000" y="1981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Unity </a:t>
            </a:r>
            <a:r>
              <a:rPr lang="en-US" sz="1200" dirty="0" err="1" smtClean="0"/>
              <a:t>Bootstrapper</a:t>
            </a:r>
            <a:endParaRPr lang="en-US" sz="1200" dirty="0"/>
          </a:p>
        </p:txBody>
      </p:sp>
      <p:sp>
        <p:nvSpPr>
          <p:cNvPr id="5" name="Rounded Rectangle 4"/>
          <p:cNvSpPr/>
          <p:nvPr/>
        </p:nvSpPr>
        <p:spPr>
          <a:xfrm>
            <a:off x="1524000" y="41148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the Shell</a:t>
            </a:r>
            <a:endParaRPr lang="en-US" sz="1200" dirty="0"/>
          </a:p>
        </p:txBody>
      </p:sp>
      <p:sp>
        <p:nvSpPr>
          <p:cNvPr id="6" name="Rounded Rectangle 5"/>
          <p:cNvSpPr/>
          <p:nvPr/>
        </p:nvSpPr>
        <p:spPr>
          <a:xfrm>
            <a:off x="1524000" y="2514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Container</a:t>
            </a:r>
            <a:endParaRPr lang="en-US" sz="1200" dirty="0"/>
          </a:p>
        </p:txBody>
      </p:sp>
      <p:sp>
        <p:nvSpPr>
          <p:cNvPr id="7" name="Rounded Rectangle 6"/>
          <p:cNvSpPr/>
          <p:nvPr/>
        </p:nvSpPr>
        <p:spPr>
          <a:xfrm>
            <a:off x="1524000" y="30480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Configure the Region Adapter Mappings</a:t>
            </a:r>
            <a:endParaRPr lang="en-US" sz="1200" dirty="0"/>
          </a:p>
        </p:txBody>
      </p:sp>
      <p:sp>
        <p:nvSpPr>
          <p:cNvPr id="8" name="Down Arrow 7"/>
          <p:cNvSpPr/>
          <p:nvPr/>
        </p:nvSpPr>
        <p:spPr>
          <a:xfrm>
            <a:off x="2971800" y="2362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Down Arrow 8"/>
          <p:cNvSpPr/>
          <p:nvPr/>
        </p:nvSpPr>
        <p:spPr>
          <a:xfrm>
            <a:off x="2971800" y="28956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Rounded Rectangle 10"/>
          <p:cNvSpPr/>
          <p:nvPr/>
        </p:nvSpPr>
        <p:spPr>
          <a:xfrm>
            <a:off x="1524000" y="4648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Initializes Modules</a:t>
            </a:r>
            <a:endParaRPr lang="en-US" sz="1200" dirty="0"/>
          </a:p>
        </p:txBody>
      </p:sp>
      <p:sp>
        <p:nvSpPr>
          <p:cNvPr id="12" name="Down Arrow 11"/>
          <p:cNvSpPr/>
          <p:nvPr/>
        </p:nvSpPr>
        <p:spPr>
          <a:xfrm>
            <a:off x="2971800" y="44958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Rounded Rectangle 12"/>
          <p:cNvSpPr/>
          <p:nvPr/>
        </p:nvSpPr>
        <p:spPr>
          <a:xfrm>
            <a:off x="3733800" y="1981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Module Initialized</a:t>
            </a:r>
            <a:endParaRPr lang="en-US" sz="1200" dirty="0"/>
          </a:p>
        </p:txBody>
      </p:sp>
      <p:cxnSp>
        <p:nvCxnSpPr>
          <p:cNvPr id="14" name="Elbow Connector 13"/>
          <p:cNvCxnSpPr>
            <a:stCxn id="11" idx="3"/>
            <a:endCxn id="13" idx="1"/>
          </p:cNvCxnSpPr>
          <p:nvPr/>
        </p:nvCxnSpPr>
        <p:spPr>
          <a:xfrm flipV="1">
            <a:off x="3200400" y="2209800"/>
            <a:ext cx="533400" cy="26670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990600" y="4114800"/>
            <a:ext cx="838200" cy="4572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800" dirty="0" smtClean="0"/>
              <a:t>Contains Regions</a:t>
            </a:r>
            <a:endParaRPr lang="en-US" sz="800" dirty="0"/>
          </a:p>
        </p:txBody>
      </p:sp>
      <p:sp>
        <p:nvSpPr>
          <p:cNvPr id="16" name="Rounded Rectangle 15"/>
          <p:cNvSpPr/>
          <p:nvPr/>
        </p:nvSpPr>
        <p:spPr>
          <a:xfrm>
            <a:off x="3733800" y="2514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Creates Views/Services/Etc</a:t>
            </a:r>
            <a:endParaRPr lang="en-US" sz="1200" dirty="0"/>
          </a:p>
        </p:txBody>
      </p:sp>
      <p:sp>
        <p:nvSpPr>
          <p:cNvPr id="21" name="Down Arrow 20"/>
          <p:cNvSpPr/>
          <p:nvPr/>
        </p:nvSpPr>
        <p:spPr>
          <a:xfrm>
            <a:off x="5181600" y="2362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Rounded Rectangle 21"/>
          <p:cNvSpPr/>
          <p:nvPr/>
        </p:nvSpPr>
        <p:spPr>
          <a:xfrm>
            <a:off x="5867400" y="19812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View Initialized</a:t>
            </a:r>
            <a:endParaRPr lang="en-US" sz="1200" dirty="0"/>
          </a:p>
        </p:txBody>
      </p:sp>
      <p:sp>
        <p:nvSpPr>
          <p:cNvPr id="23" name="Rounded Rectangle 22"/>
          <p:cNvSpPr/>
          <p:nvPr/>
        </p:nvSpPr>
        <p:spPr>
          <a:xfrm>
            <a:off x="5867400" y="41148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Sets </a:t>
            </a:r>
            <a:r>
              <a:rPr lang="en-US" sz="1200" dirty="0" err="1" smtClean="0"/>
              <a:t>DataContext</a:t>
            </a:r>
            <a:endParaRPr lang="en-US" sz="1200" dirty="0"/>
          </a:p>
        </p:txBody>
      </p:sp>
      <p:cxnSp>
        <p:nvCxnSpPr>
          <p:cNvPr id="33" name="Elbow Connector 32"/>
          <p:cNvCxnSpPr>
            <a:stCxn id="23" idx="2"/>
            <a:endCxn id="5" idx="3"/>
          </p:cNvCxnSpPr>
          <p:nvPr/>
        </p:nvCxnSpPr>
        <p:spPr>
          <a:xfrm rot="5400000" flipH="1">
            <a:off x="4838700" y="2705100"/>
            <a:ext cx="228600" cy="3505200"/>
          </a:xfrm>
          <a:prstGeom prst="bentConnector4">
            <a:avLst>
              <a:gd name="adj1" fmla="val -100000"/>
              <a:gd name="adj2" fmla="val 61957"/>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876800" y="4800600"/>
            <a:ext cx="1483868" cy="276999"/>
          </a:xfrm>
          <a:prstGeom prst="rect">
            <a:avLst/>
          </a:prstGeom>
          <a:noFill/>
        </p:spPr>
        <p:txBody>
          <a:bodyPr wrap="none" rtlCol="0">
            <a:spAutoFit/>
          </a:bodyPr>
          <a:lstStyle/>
          <a:p>
            <a:r>
              <a:rPr lang="en-US" sz="1200" dirty="0" smtClean="0">
                <a:solidFill>
                  <a:schemeClr val="bg1"/>
                </a:solidFill>
              </a:rPr>
              <a:t>Show View in Region</a:t>
            </a:r>
            <a:endParaRPr lang="en-US" sz="1200" dirty="0">
              <a:solidFill>
                <a:schemeClr val="bg1"/>
              </a:solidFill>
            </a:endParaRPr>
          </a:p>
        </p:txBody>
      </p:sp>
      <p:sp>
        <p:nvSpPr>
          <p:cNvPr id="38" name="Trapezoid 37"/>
          <p:cNvSpPr/>
          <p:nvPr/>
        </p:nvSpPr>
        <p:spPr>
          <a:xfrm>
            <a:off x="1600200" y="16764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Application Startup</a:t>
            </a:r>
            <a:endParaRPr lang="en-US" sz="1200" dirty="0"/>
          </a:p>
        </p:txBody>
      </p:sp>
      <p:sp>
        <p:nvSpPr>
          <p:cNvPr id="39" name="Trapezoid 38"/>
          <p:cNvSpPr/>
          <p:nvPr/>
        </p:nvSpPr>
        <p:spPr>
          <a:xfrm>
            <a:off x="3810000" y="16764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Module Creation</a:t>
            </a:r>
            <a:endParaRPr lang="en-US" sz="1200" dirty="0"/>
          </a:p>
        </p:txBody>
      </p:sp>
      <p:sp>
        <p:nvSpPr>
          <p:cNvPr id="40" name="Trapezoid 39"/>
          <p:cNvSpPr/>
          <p:nvPr/>
        </p:nvSpPr>
        <p:spPr>
          <a:xfrm>
            <a:off x="5943600" y="1676400"/>
            <a:ext cx="1524000" cy="228600"/>
          </a:xfrm>
          <a:prstGeom prst="trapezoi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View Creation</a:t>
            </a:r>
            <a:endParaRPr lang="en-US" sz="1200" dirty="0"/>
          </a:p>
        </p:txBody>
      </p:sp>
      <p:sp>
        <p:nvSpPr>
          <p:cNvPr id="29" name="Rounded Rectangle 28"/>
          <p:cNvSpPr/>
          <p:nvPr/>
        </p:nvSpPr>
        <p:spPr>
          <a:xfrm>
            <a:off x="1524000" y="35814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Initializes Infrastructure Services</a:t>
            </a:r>
            <a:endParaRPr lang="en-US" sz="1200" dirty="0"/>
          </a:p>
        </p:txBody>
      </p:sp>
      <p:sp>
        <p:nvSpPr>
          <p:cNvPr id="32" name="Down Arrow 31"/>
          <p:cNvSpPr/>
          <p:nvPr/>
        </p:nvSpPr>
        <p:spPr>
          <a:xfrm>
            <a:off x="2971800" y="34290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4" name="Down Arrow 33"/>
          <p:cNvSpPr/>
          <p:nvPr/>
        </p:nvSpPr>
        <p:spPr>
          <a:xfrm>
            <a:off x="2971800" y="39624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1" name="Rounded Rectangle 30"/>
          <p:cNvSpPr/>
          <p:nvPr/>
        </p:nvSpPr>
        <p:spPr>
          <a:xfrm>
            <a:off x="5867400" y="3048000"/>
            <a:ext cx="16764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Creates Commands</a:t>
            </a:r>
            <a:endParaRPr lang="en-US" sz="1200" dirty="0"/>
          </a:p>
        </p:txBody>
      </p:sp>
      <p:sp>
        <p:nvSpPr>
          <p:cNvPr id="36" name="Rounded Rectangle 35"/>
          <p:cNvSpPr/>
          <p:nvPr/>
        </p:nvSpPr>
        <p:spPr>
          <a:xfrm>
            <a:off x="5867400" y="3581400"/>
            <a:ext cx="16764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Creates Menu Items</a:t>
            </a:r>
            <a:endParaRPr lang="en-US" sz="1200" dirty="0"/>
          </a:p>
        </p:txBody>
      </p:sp>
      <p:cxnSp>
        <p:nvCxnSpPr>
          <p:cNvPr id="41" name="Elbow Connector 40"/>
          <p:cNvCxnSpPr>
            <a:stCxn id="36" idx="1"/>
          </p:cNvCxnSpPr>
          <p:nvPr/>
        </p:nvCxnSpPr>
        <p:spPr>
          <a:xfrm rot="10800000" flipV="1">
            <a:off x="3200400" y="3810000"/>
            <a:ext cx="2667000" cy="3810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4343400" y="3505200"/>
            <a:ext cx="1541704" cy="276999"/>
          </a:xfrm>
          <a:prstGeom prst="rect">
            <a:avLst/>
          </a:prstGeom>
          <a:noFill/>
        </p:spPr>
        <p:txBody>
          <a:bodyPr wrap="none" rtlCol="0">
            <a:spAutoFit/>
          </a:bodyPr>
          <a:lstStyle/>
          <a:p>
            <a:r>
              <a:rPr lang="en-US" sz="1200" dirty="0" smtClean="0">
                <a:solidFill>
                  <a:schemeClr val="bg1"/>
                </a:solidFill>
              </a:rPr>
              <a:t>Extends Menu Region</a:t>
            </a:r>
            <a:endParaRPr lang="en-US" sz="1200" dirty="0">
              <a:solidFill>
                <a:schemeClr val="bg1"/>
              </a:solidFill>
            </a:endParaRPr>
          </a:p>
        </p:txBody>
      </p:sp>
      <p:cxnSp>
        <p:nvCxnSpPr>
          <p:cNvPr id="42" name="Elbow Connector 41"/>
          <p:cNvCxnSpPr>
            <a:stCxn id="16" idx="3"/>
            <a:endCxn id="22" idx="1"/>
          </p:cNvCxnSpPr>
          <p:nvPr/>
        </p:nvCxnSpPr>
        <p:spPr>
          <a:xfrm flipV="1">
            <a:off x="5410200" y="2209800"/>
            <a:ext cx="457200" cy="533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5867400" y="2514600"/>
            <a:ext cx="1676400" cy="457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Services Injected</a:t>
            </a:r>
            <a:endParaRPr lang="en-US" sz="1200" dirty="0"/>
          </a:p>
        </p:txBody>
      </p:sp>
      <p:sp>
        <p:nvSpPr>
          <p:cNvPr id="54" name="Down Arrow 53"/>
          <p:cNvSpPr/>
          <p:nvPr/>
        </p:nvSpPr>
        <p:spPr>
          <a:xfrm>
            <a:off x="7315200" y="23622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55" name="Down Arrow 54"/>
          <p:cNvSpPr/>
          <p:nvPr/>
        </p:nvSpPr>
        <p:spPr>
          <a:xfrm>
            <a:off x="7315200" y="28956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56" name="Down Arrow 55"/>
          <p:cNvSpPr/>
          <p:nvPr/>
        </p:nvSpPr>
        <p:spPr>
          <a:xfrm>
            <a:off x="7315200" y="34290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57" name="Down Arrow 56"/>
          <p:cNvSpPr/>
          <p:nvPr/>
        </p:nvSpPr>
        <p:spPr>
          <a:xfrm>
            <a:off x="7315200" y="3962400"/>
            <a:ext cx="228600" cy="2286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Obtaining Prism</a:t>
            </a:r>
            <a:endParaRPr lang="en-US" dirty="0"/>
          </a:p>
        </p:txBody>
      </p:sp>
      <p:sp>
        <p:nvSpPr>
          <p:cNvPr id="3" name="Content Placeholder 2"/>
          <p:cNvSpPr>
            <a:spLocks noGrp="1"/>
          </p:cNvSpPr>
          <p:nvPr>
            <p:ph idx="1"/>
          </p:nvPr>
        </p:nvSpPr>
        <p:spPr/>
        <p:txBody>
          <a:bodyPr>
            <a:normAutofit lnSpcReduction="10000"/>
          </a:bodyPr>
          <a:lstStyle/>
          <a:p>
            <a:r>
              <a:rPr lang="en-US" dirty="0" smtClean="0"/>
              <a:t>Download</a:t>
            </a:r>
          </a:p>
          <a:p>
            <a:pPr lvl="1"/>
            <a:r>
              <a:rPr lang="en-US" dirty="0" smtClean="0">
                <a:hlinkClick r:id="rId2"/>
              </a:rPr>
              <a:t>http://www.codeplex.com/CompositeWPF</a:t>
            </a:r>
            <a:endParaRPr lang="en-US" dirty="0" smtClean="0"/>
          </a:p>
          <a:p>
            <a:r>
              <a:rPr lang="en-US" dirty="0" smtClean="0"/>
              <a:t>What’s in the package?</a:t>
            </a:r>
          </a:p>
          <a:p>
            <a:pPr lvl="1"/>
            <a:r>
              <a:rPr lang="en-US" dirty="0" smtClean="0"/>
              <a:t>Composite Application Library (CAL) source code</a:t>
            </a:r>
          </a:p>
          <a:p>
            <a:pPr lvl="1"/>
            <a:r>
              <a:rPr lang="en-US" dirty="0" smtClean="0"/>
              <a:t>Unity Extensions for CAL source code</a:t>
            </a:r>
          </a:p>
          <a:p>
            <a:pPr lvl="1"/>
            <a:r>
              <a:rPr lang="en-US" dirty="0" smtClean="0"/>
              <a:t>Unity Application Block Binaries</a:t>
            </a:r>
          </a:p>
          <a:p>
            <a:pPr lvl="1"/>
            <a:r>
              <a:rPr lang="en-US" dirty="0" smtClean="0"/>
              <a:t>Stock Trader Reference Implementation</a:t>
            </a:r>
          </a:p>
          <a:p>
            <a:pPr lvl="1"/>
            <a:r>
              <a:rPr lang="en-US" dirty="0" err="1" smtClean="0"/>
              <a:t>QuickStarts</a:t>
            </a:r>
            <a:endParaRPr lang="en-US" dirty="0" smtClean="0"/>
          </a:p>
          <a:p>
            <a:pPr lvl="1"/>
            <a:r>
              <a:rPr lang="en-US" dirty="0" smtClean="0"/>
              <a:t>Documentation</a:t>
            </a:r>
          </a:p>
          <a:p>
            <a:pPr lvl="1"/>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smtClean="0"/>
              <a:t>Q&amp;A</a:t>
            </a:r>
            <a:endParaRPr lang="en-US" dirty="0"/>
          </a:p>
        </p:txBody>
      </p:sp>
      <p:sp>
        <p:nvSpPr>
          <p:cNvPr id="4" name="Subtitle 3"/>
          <p:cNvSpPr txBox="1">
            <a:spLocks noGrp="1"/>
          </p:cNvSpPr>
          <p:nvPr>
            <p:ph type="subTitle" idx="1"/>
          </p:nvPr>
        </p:nvSpPr>
        <p:spPr>
          <a:xfrm>
            <a:off x="1524000" y="1447800"/>
            <a:ext cx="6400800" cy="2197525"/>
          </a:xfrm>
          <a:prstGeom prst="rect">
            <a:avLst/>
          </a:prstGeom>
          <a:noFill/>
        </p:spPr>
        <p:txBody>
          <a:bodyPr wrap="square" rtlCol="0">
            <a:spAutoFit/>
          </a:bodyPr>
          <a:lstStyle/>
          <a:p>
            <a:r>
              <a:rPr lang="en-US" sz="3600" dirty="0" smtClean="0">
                <a:solidFill>
                  <a:schemeClr val="accent6">
                    <a:lumMod val="40000"/>
                    <a:lumOff val="60000"/>
                  </a:schemeClr>
                </a:solidFill>
              </a:rPr>
              <a:t>My Contact Information</a:t>
            </a:r>
          </a:p>
          <a:p>
            <a:r>
              <a:rPr lang="en-US" sz="2800" dirty="0" smtClean="0">
                <a:solidFill>
                  <a:schemeClr val="bg1">
                    <a:lumMod val="85000"/>
                  </a:schemeClr>
                </a:solidFill>
              </a:rPr>
              <a:t>Email: </a:t>
            </a:r>
            <a:r>
              <a:rPr lang="en-US" sz="2800" dirty="0" smtClean="0">
                <a:solidFill>
                  <a:schemeClr val="bg1">
                    <a:lumMod val="85000"/>
                  </a:schemeClr>
                </a:solidFill>
                <a:hlinkClick r:id="rId2"/>
              </a:rPr>
              <a:t>shoemate@telerik.com</a:t>
            </a:r>
            <a:endParaRPr lang="en-US" sz="2800" dirty="0" smtClean="0">
              <a:solidFill>
                <a:schemeClr val="bg1">
                  <a:lumMod val="85000"/>
                </a:schemeClr>
              </a:solidFill>
            </a:endParaRPr>
          </a:p>
          <a:p>
            <a:pPr marL="0" lvl="1">
              <a:buClr>
                <a:srgbClr val="B8C606"/>
              </a:buClr>
            </a:pPr>
            <a:r>
              <a:rPr lang="en-US" dirty="0" smtClean="0">
                <a:solidFill>
                  <a:schemeClr val="bg1">
                    <a:lumMod val="85000"/>
                  </a:schemeClr>
                </a:solidFill>
              </a:rPr>
              <a:t>Blog: </a:t>
            </a:r>
            <a:r>
              <a:rPr lang="en-US" dirty="0" smtClean="0">
                <a:solidFill>
                  <a:schemeClr val="bg1">
                    <a:lumMod val="85000"/>
                  </a:schemeClr>
                </a:solidFill>
                <a:hlinkClick r:id="rId3" action="ppaction://hlinkfile"/>
              </a:rPr>
              <a:t>blogs.telerik.com/</a:t>
            </a:r>
            <a:r>
              <a:rPr lang="en-US" dirty="0" err="1" smtClean="0">
                <a:solidFill>
                  <a:schemeClr val="bg1">
                    <a:lumMod val="85000"/>
                  </a:schemeClr>
                </a:solidFill>
                <a:hlinkClick r:id="rId3" action="ppaction://hlinkfile"/>
              </a:rPr>
              <a:t>RobertShoemate</a:t>
            </a:r>
            <a:endParaRPr lang="en-US" dirty="0" smtClean="0">
              <a:solidFill>
                <a:schemeClr val="bg1">
                  <a:lumMod val="85000"/>
                </a:schemeClr>
              </a:solidFill>
            </a:endParaRPr>
          </a:p>
          <a:p>
            <a:pPr marL="0" lvl="1">
              <a:buClr>
                <a:srgbClr val="B8C606"/>
              </a:buClr>
            </a:pPr>
            <a:r>
              <a:rPr lang="en-US" dirty="0" smtClean="0">
                <a:solidFill>
                  <a:schemeClr val="bg1">
                    <a:lumMod val="85000"/>
                  </a:schemeClr>
                </a:solidFill>
              </a:rPr>
              <a:t>Twitter: @</a:t>
            </a:r>
            <a:r>
              <a:rPr lang="en-US" dirty="0" err="1" smtClean="0">
                <a:solidFill>
                  <a:schemeClr val="bg1">
                    <a:lumMod val="85000"/>
                  </a:schemeClr>
                </a:solidFill>
              </a:rPr>
              <a:t>shoerob</a:t>
            </a:r>
            <a:endParaRPr lang="en-US" dirty="0" smtClean="0">
              <a:solidFill>
                <a:schemeClr val="bg1">
                  <a:lumMod val="85000"/>
                </a:schemeClr>
              </a:solidFill>
            </a:endParaRPr>
          </a:p>
        </p:txBody>
      </p:sp>
      <p:sp>
        <p:nvSpPr>
          <p:cNvPr id="5" name="Subtitle 3"/>
          <p:cNvSpPr txBox="1">
            <a:spLocks/>
          </p:cNvSpPr>
          <p:nvPr/>
        </p:nvSpPr>
        <p:spPr>
          <a:xfrm>
            <a:off x="1371600" y="3962400"/>
            <a:ext cx="6705600" cy="1680460"/>
          </a:xfrm>
          <a:prstGeom prst="rect">
            <a:avLst/>
          </a:prstGeom>
          <a:noFill/>
        </p:spPr>
        <p:txBody>
          <a:bodyPr vert="horz" wrap="square" lIns="91440" tIns="45720" rIns="91440" bIns="45720" rtlCol="0">
            <a:spAutoFit/>
          </a:bodyPr>
          <a:lstStyle/>
          <a:p>
            <a:pPr marL="0" marR="0" lvl="0" indent="0" algn="ctr" defTabSz="914400" rtl="0" eaLnBrk="1" fontAlgn="auto" latinLnBrk="0" hangingPunct="1">
              <a:lnSpc>
                <a:spcPct val="100000"/>
              </a:lnSpc>
              <a:spcBef>
                <a:spcPct val="20000"/>
              </a:spcBef>
              <a:spcAft>
                <a:spcPts val="0"/>
              </a:spcAft>
              <a:buClr>
                <a:srgbClr val="B8C606"/>
              </a:buClr>
              <a:buSzTx/>
              <a:buFont typeface="Wingdings" pitchFamily="2" charset="2"/>
              <a:buNone/>
              <a:tabLst/>
              <a:defRPr/>
            </a:pPr>
            <a:r>
              <a:rPr kumimoji="0" lang="en-US" sz="3600" i="0" u="none" strike="noStrike" kern="1200" cap="none" spc="0" normalizeH="0" baseline="0" noProof="0" dirty="0" err="1" smtClean="0">
                <a:ln>
                  <a:noFill/>
                </a:ln>
                <a:solidFill>
                  <a:schemeClr val="accent6">
                    <a:lumMod val="40000"/>
                    <a:lumOff val="60000"/>
                  </a:schemeClr>
                </a:solidFill>
                <a:effectLst/>
                <a:uLnTx/>
                <a:uFillTx/>
                <a:latin typeface="+mn-lt"/>
                <a:ea typeface="+mn-ea"/>
                <a:cs typeface="+mn-cs"/>
              </a:rPr>
              <a:t>Telerik</a:t>
            </a:r>
            <a:r>
              <a:rPr kumimoji="0" lang="en-US" sz="3600" i="0" u="none" strike="noStrike" kern="1200" cap="none" spc="0" normalizeH="0" baseline="0" noProof="0" dirty="0" smtClean="0">
                <a:ln>
                  <a:noFill/>
                </a:ln>
                <a:solidFill>
                  <a:schemeClr val="accent6">
                    <a:lumMod val="40000"/>
                    <a:lumOff val="60000"/>
                  </a:schemeClr>
                </a:solidFill>
                <a:effectLst/>
                <a:uLnTx/>
                <a:uFillTx/>
                <a:latin typeface="+mn-lt"/>
                <a:ea typeface="+mn-ea"/>
                <a:cs typeface="+mn-cs"/>
              </a:rPr>
              <a:t> Contact Information</a:t>
            </a:r>
          </a:p>
          <a:p>
            <a:pPr marL="0" marR="0" lvl="0" indent="0" algn="ctr" defTabSz="914400" rtl="0" eaLnBrk="1" fontAlgn="auto" latinLnBrk="0" hangingPunct="1">
              <a:lnSpc>
                <a:spcPct val="100000"/>
              </a:lnSpc>
              <a:spcBef>
                <a:spcPct val="20000"/>
              </a:spcBef>
              <a:spcAft>
                <a:spcPts val="0"/>
              </a:spcAft>
              <a:buClr>
                <a:srgbClr val="B8C606"/>
              </a:buClr>
              <a:buSzTx/>
              <a:buFont typeface="Wingdings" pitchFamily="2" charset="2"/>
              <a:buNone/>
              <a:tabLst/>
              <a:defRPr/>
            </a:pPr>
            <a:r>
              <a:rPr kumimoji="0" lang="en-US" sz="2800" b="0" i="0" u="none" strike="noStrike" kern="1200" cap="none" spc="0" normalizeH="0" baseline="0" noProof="0" dirty="0" smtClean="0">
                <a:ln>
                  <a:noFill/>
                </a:ln>
                <a:solidFill>
                  <a:schemeClr val="bg1">
                    <a:lumMod val="85000"/>
                  </a:schemeClr>
                </a:solidFill>
                <a:effectLst/>
                <a:uLnTx/>
                <a:uFillTx/>
                <a:latin typeface="+mn-lt"/>
                <a:ea typeface="+mn-ea"/>
                <a:cs typeface="+mn-cs"/>
              </a:rPr>
              <a:t>Twitter: @</a:t>
            </a:r>
            <a:r>
              <a:rPr lang="en-US" sz="2800" dirty="0" err="1" smtClean="0">
                <a:solidFill>
                  <a:schemeClr val="bg1">
                    <a:lumMod val="85000"/>
                  </a:schemeClr>
                </a:solidFill>
              </a:rPr>
              <a:t>t</a:t>
            </a:r>
            <a:r>
              <a:rPr kumimoji="0" lang="en-US" sz="2800" b="0" i="0" u="none" strike="noStrike" kern="1200" cap="none" spc="0" normalizeH="0" baseline="0" noProof="0" dirty="0" err="1" smtClean="0">
                <a:ln>
                  <a:noFill/>
                </a:ln>
                <a:solidFill>
                  <a:schemeClr val="bg1">
                    <a:lumMod val="85000"/>
                  </a:schemeClr>
                </a:solidFill>
                <a:effectLst/>
                <a:uLnTx/>
                <a:uFillTx/>
                <a:latin typeface="+mn-lt"/>
                <a:ea typeface="+mn-ea"/>
                <a:cs typeface="+mn-cs"/>
              </a:rPr>
              <a:t>elerik</a:t>
            </a:r>
            <a:endParaRPr kumimoji="0" lang="en-US" sz="2800" b="0" i="0" u="none" strike="noStrike" kern="1200" cap="none" spc="0" normalizeH="0" baseline="0" noProof="0" dirty="0" smtClean="0">
              <a:ln>
                <a:noFill/>
              </a:ln>
              <a:solidFill>
                <a:schemeClr val="bg1">
                  <a:lumMod val="8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
                <a:srgbClr val="B8C606"/>
              </a:buClr>
              <a:buSzTx/>
              <a:buFont typeface="Wingdings" pitchFamily="2" charset="2"/>
              <a:buNone/>
              <a:tabLst/>
              <a:defRPr/>
            </a:pPr>
            <a:r>
              <a:rPr lang="en-US" sz="2800" dirty="0" err="1" smtClean="0">
                <a:solidFill>
                  <a:schemeClr val="bg1">
                    <a:lumMod val="85000"/>
                  </a:schemeClr>
                </a:solidFill>
              </a:rPr>
              <a:t>Facebook</a:t>
            </a:r>
            <a:r>
              <a:rPr lang="en-US" sz="2800" dirty="0" smtClean="0">
                <a:solidFill>
                  <a:schemeClr val="bg1">
                    <a:lumMod val="85000"/>
                  </a:schemeClr>
                </a:solidFill>
              </a:rPr>
              <a:t>: </a:t>
            </a:r>
            <a:r>
              <a:rPr lang="en-US" sz="2800" dirty="0" smtClean="0">
                <a:solidFill>
                  <a:schemeClr val="bg1">
                    <a:lumMod val="85000"/>
                  </a:schemeClr>
                </a:solidFill>
                <a:hlinkClick r:id="rId4"/>
              </a:rPr>
              <a:t>http://www.facebook.com/telerik</a:t>
            </a:r>
            <a:endParaRPr lang="en-US" sz="2800" dirty="0" smtClean="0">
              <a:solidFill>
                <a:schemeClr val="bg1">
                  <a:lumMod val="8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Road Map</a:t>
            </a:r>
            <a:endParaRPr lang="en-US"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07/7/12/main" val="978684593"/>
              </p:ext>
            </p:extLst>
          </p:nvPr>
        </p:nvGraphicFramePr>
        <p:xfrm>
          <a:off x="457200" y="1295400"/>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07/7/12/main" val="1778913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What is Prism?</a:t>
            </a:r>
            <a:endParaRPr lang="en-US" dirty="0"/>
          </a:p>
        </p:txBody>
      </p:sp>
      <p:sp>
        <p:nvSpPr>
          <p:cNvPr id="5" name="Content Placeholder 4"/>
          <p:cNvSpPr>
            <a:spLocks noGrp="1"/>
          </p:cNvSpPr>
          <p:nvPr>
            <p:ph idx="1"/>
          </p:nvPr>
        </p:nvSpPr>
        <p:spPr/>
        <p:txBody>
          <a:bodyPr>
            <a:normAutofit/>
          </a:bodyPr>
          <a:lstStyle/>
          <a:p>
            <a:r>
              <a:rPr lang="en-US" dirty="0" smtClean="0"/>
              <a:t>The Composite Application Guidance (Prism)</a:t>
            </a:r>
          </a:p>
          <a:p>
            <a:pPr lvl="1"/>
            <a:r>
              <a:rPr lang="en-US" dirty="0" smtClean="0"/>
              <a:t>Guidance for building flexible applications</a:t>
            </a:r>
          </a:p>
          <a:p>
            <a:pPr lvl="2"/>
            <a:r>
              <a:rPr lang="en-US" dirty="0" smtClean="0"/>
              <a:t>Easily build modular SL/WPF Applications</a:t>
            </a:r>
          </a:p>
          <a:p>
            <a:pPr lvl="1"/>
            <a:r>
              <a:rPr lang="en-US" dirty="0" smtClean="0"/>
              <a:t>Targets WPF and Silverlight</a:t>
            </a:r>
          </a:p>
          <a:p>
            <a:pPr lvl="1"/>
            <a:r>
              <a:rPr lang="en-US" dirty="0" smtClean="0"/>
              <a:t>Features</a:t>
            </a:r>
          </a:p>
          <a:p>
            <a:pPr lvl="2"/>
            <a:r>
              <a:rPr lang="en-US" dirty="0" smtClean="0"/>
              <a:t>UI Composition</a:t>
            </a:r>
          </a:p>
          <a:p>
            <a:pPr lvl="2"/>
            <a:r>
              <a:rPr lang="en-US" dirty="0" smtClean="0"/>
              <a:t>Services</a:t>
            </a:r>
          </a:p>
          <a:p>
            <a:pPr lvl="2"/>
            <a:r>
              <a:rPr lang="en-US" dirty="0" smtClean="0"/>
              <a:t>Event Brokering</a:t>
            </a:r>
          </a:p>
          <a:p>
            <a:pPr lvl="2"/>
            <a:r>
              <a:rPr lang="en-US" dirty="0" smtClean="0"/>
              <a:t>Commands</a:t>
            </a:r>
          </a:p>
          <a:p>
            <a:pPr lvl="2"/>
            <a:endParaRPr lang="en-US" dirty="0" smtClean="0"/>
          </a:p>
          <a:p>
            <a:pPr lvl="2"/>
            <a:endParaRPr lang="en-US" dirty="0" smtClean="0"/>
          </a:p>
          <a:p>
            <a:pPr lvl="2"/>
            <a:endParaRPr lang="en-US" dirty="0" smtClean="0"/>
          </a:p>
          <a:p>
            <a:pPr lvl="2"/>
            <a:endParaRPr lang="en-US" dirty="0" smtClean="0"/>
          </a:p>
          <a:p>
            <a:pPr lvl="2"/>
            <a:endParaRPr lang="en-US" dirty="0" smtClean="0"/>
          </a:p>
        </p:txBody>
      </p:sp>
    </p:spTree>
    <p:extLst>
      <p:ext uri="{BB962C8B-B14F-4D97-AF65-F5344CB8AC3E}">
        <p14:creationId xmlns="" xmlns:p14="http://schemas.microsoft.com/office/powerpoint/2007/7/12/main" val="1698094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Prism</a:t>
            </a:r>
            <a:endParaRPr lang="en-US" dirty="0"/>
          </a:p>
        </p:txBody>
      </p:sp>
      <p:sp>
        <p:nvSpPr>
          <p:cNvPr id="3" name="Content Placeholder 2"/>
          <p:cNvSpPr>
            <a:spLocks noGrp="1"/>
          </p:cNvSpPr>
          <p:nvPr>
            <p:ph idx="1"/>
          </p:nvPr>
        </p:nvSpPr>
        <p:spPr/>
        <p:txBody>
          <a:bodyPr>
            <a:normAutofit/>
          </a:bodyPr>
          <a:lstStyle/>
          <a:p>
            <a:r>
              <a:rPr lang="en-US" dirty="0" smtClean="0"/>
              <a:t>Benefits of using Prism</a:t>
            </a:r>
          </a:p>
          <a:p>
            <a:pPr lvl="1"/>
            <a:r>
              <a:rPr lang="en-US" dirty="0" smtClean="0"/>
              <a:t>Modular</a:t>
            </a:r>
          </a:p>
          <a:p>
            <a:pPr lvl="1"/>
            <a:r>
              <a:rPr lang="en-US" dirty="0" smtClean="0"/>
              <a:t>Separation of Concerns</a:t>
            </a:r>
          </a:p>
          <a:p>
            <a:pPr lvl="1"/>
            <a:r>
              <a:rPr lang="en-US" dirty="0" smtClean="0"/>
              <a:t>Common Shell</a:t>
            </a:r>
          </a:p>
          <a:p>
            <a:pPr lvl="1"/>
            <a:r>
              <a:rPr lang="en-US" dirty="0" smtClean="0"/>
              <a:t>Testability</a:t>
            </a:r>
          </a:p>
          <a:p>
            <a:r>
              <a:rPr lang="en-US" dirty="0" smtClean="0"/>
              <a:t>When to use Prism</a:t>
            </a:r>
          </a:p>
          <a:p>
            <a:pPr lvl="1"/>
            <a:r>
              <a:rPr lang="en-US" dirty="0" smtClean="0"/>
              <a:t>Line of Business (LOB) Applications</a:t>
            </a:r>
          </a:p>
          <a:p>
            <a:pPr lvl="2"/>
            <a:r>
              <a:rPr lang="en-US" dirty="0" smtClean="0"/>
              <a:t>Must be built to evolve over time</a:t>
            </a:r>
          </a:p>
          <a:p>
            <a:pPr lvl="2"/>
            <a:r>
              <a:rPr lang="en-US" dirty="0" smtClean="0"/>
              <a:t>Separate teams are responsible for separate modules</a:t>
            </a:r>
          </a:p>
          <a:p>
            <a:pPr lvl="2"/>
            <a:endParaRPr lang="en-US" dirty="0" smtClean="0"/>
          </a:p>
          <a:p>
            <a:pPr lvl="1"/>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Bad Application Design</a:t>
            </a:r>
            <a:endParaRPr lang="en-US" dirty="0"/>
          </a:p>
        </p:txBody>
      </p:sp>
      <p:sp>
        <p:nvSpPr>
          <p:cNvPr id="4" name="Rounded Rectangle 3"/>
          <p:cNvSpPr/>
          <p:nvPr/>
        </p:nvSpPr>
        <p:spPr>
          <a:xfrm>
            <a:off x="685800" y="1295400"/>
            <a:ext cx="7772400" cy="449580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9" name="TextBox 8"/>
          <p:cNvSpPr txBox="1"/>
          <p:nvPr/>
        </p:nvSpPr>
        <p:spPr>
          <a:xfrm>
            <a:off x="914400" y="1447800"/>
            <a:ext cx="1340432" cy="369332"/>
          </a:xfrm>
          <a:prstGeom prst="rect">
            <a:avLst/>
          </a:prstGeom>
          <a:noFill/>
        </p:spPr>
        <p:txBody>
          <a:bodyPr wrap="none" rtlCol="0">
            <a:spAutoFit/>
          </a:bodyPr>
          <a:lstStyle/>
          <a:p>
            <a:r>
              <a:rPr lang="en-US" dirty="0" smtClean="0">
                <a:solidFill>
                  <a:schemeClr val="bg1"/>
                </a:solidFill>
              </a:rPr>
              <a:t>Solution File</a:t>
            </a:r>
            <a:endParaRPr lang="en-US" dirty="0">
              <a:solidFill>
                <a:schemeClr val="bg1"/>
              </a:solidFill>
            </a:endParaRPr>
          </a:p>
        </p:txBody>
      </p:sp>
      <p:sp>
        <p:nvSpPr>
          <p:cNvPr id="10" name="Rounded Rectangle 9"/>
          <p:cNvSpPr/>
          <p:nvPr/>
        </p:nvSpPr>
        <p:spPr>
          <a:xfrm>
            <a:off x="1066800" y="1828800"/>
            <a:ext cx="7010400" cy="3657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ounded Rectangle 4"/>
          <p:cNvSpPr/>
          <p:nvPr/>
        </p:nvSpPr>
        <p:spPr>
          <a:xfrm>
            <a:off x="3657600" y="2590800"/>
            <a:ext cx="1828800" cy="1066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Window2.xaml</a:t>
            </a:r>
            <a:endParaRPr lang="en-US" dirty="0"/>
          </a:p>
        </p:txBody>
      </p:sp>
      <p:sp>
        <p:nvSpPr>
          <p:cNvPr id="6" name="Rounded Rectangle 5"/>
          <p:cNvSpPr/>
          <p:nvPr/>
        </p:nvSpPr>
        <p:spPr>
          <a:xfrm>
            <a:off x="1447800" y="2590800"/>
            <a:ext cx="1828800" cy="1066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Window1.xaml</a:t>
            </a:r>
            <a:endParaRPr lang="en-US" dirty="0"/>
          </a:p>
        </p:txBody>
      </p:sp>
      <p:sp>
        <p:nvSpPr>
          <p:cNvPr id="7" name="Rounded Rectangle 6"/>
          <p:cNvSpPr/>
          <p:nvPr/>
        </p:nvSpPr>
        <p:spPr>
          <a:xfrm>
            <a:off x="1447800" y="4038600"/>
            <a:ext cx="1828800" cy="1066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Window4.xaml</a:t>
            </a:r>
            <a:endParaRPr lang="en-US" dirty="0"/>
          </a:p>
        </p:txBody>
      </p:sp>
      <p:sp>
        <p:nvSpPr>
          <p:cNvPr id="8" name="Rounded Rectangle 7"/>
          <p:cNvSpPr/>
          <p:nvPr/>
        </p:nvSpPr>
        <p:spPr>
          <a:xfrm>
            <a:off x="5867400" y="2590800"/>
            <a:ext cx="1828800" cy="1066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Window3.xaml</a:t>
            </a:r>
            <a:endParaRPr lang="en-US" dirty="0"/>
          </a:p>
        </p:txBody>
      </p:sp>
      <p:sp>
        <p:nvSpPr>
          <p:cNvPr id="11" name="TextBox 10"/>
          <p:cNvSpPr txBox="1"/>
          <p:nvPr/>
        </p:nvSpPr>
        <p:spPr>
          <a:xfrm>
            <a:off x="1219200" y="1905000"/>
            <a:ext cx="3138744" cy="369332"/>
          </a:xfrm>
          <a:prstGeom prst="rect">
            <a:avLst/>
          </a:prstGeom>
          <a:noFill/>
        </p:spPr>
        <p:txBody>
          <a:bodyPr wrap="none" rtlCol="0">
            <a:spAutoFit/>
          </a:bodyPr>
          <a:lstStyle/>
          <a:p>
            <a:r>
              <a:rPr lang="en-US" dirty="0" smtClean="0">
                <a:solidFill>
                  <a:schemeClr val="bg1"/>
                </a:solidFill>
              </a:rPr>
              <a:t>Project File (Created at Startup)</a:t>
            </a:r>
            <a:endParaRPr lang="en-US" dirty="0">
              <a:solidFill>
                <a:schemeClr val="bg1"/>
              </a:solidFill>
            </a:endParaRPr>
          </a:p>
        </p:txBody>
      </p:sp>
      <p:sp>
        <p:nvSpPr>
          <p:cNvPr id="12" name="Rounded Rectangle 11"/>
          <p:cNvSpPr/>
          <p:nvPr/>
        </p:nvSpPr>
        <p:spPr>
          <a:xfrm>
            <a:off x="3657600" y="4038600"/>
            <a:ext cx="1828800" cy="1066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Window5.xaml</a:t>
            </a:r>
            <a:endParaRPr lang="en-US" dirty="0"/>
          </a:p>
        </p:txBody>
      </p:sp>
      <p:sp>
        <p:nvSpPr>
          <p:cNvPr id="13" name="Rounded Rectangle 12"/>
          <p:cNvSpPr/>
          <p:nvPr/>
        </p:nvSpPr>
        <p:spPr>
          <a:xfrm>
            <a:off x="5943600" y="4038600"/>
            <a:ext cx="1828800" cy="1066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Window6.xaml</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Design with Prism</a:t>
            </a:r>
            <a:endParaRPr lang="en-US" dirty="0"/>
          </a:p>
        </p:txBody>
      </p:sp>
      <p:sp>
        <p:nvSpPr>
          <p:cNvPr id="30" name="Rounded Rectangle 29"/>
          <p:cNvSpPr/>
          <p:nvPr/>
        </p:nvSpPr>
        <p:spPr>
          <a:xfrm>
            <a:off x="457200" y="1524000"/>
            <a:ext cx="8229600" cy="388620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1" name="Rounded Rectangle 10"/>
          <p:cNvSpPr/>
          <p:nvPr/>
        </p:nvSpPr>
        <p:spPr>
          <a:xfrm>
            <a:off x="4648200" y="2438400"/>
            <a:ext cx="1905000" cy="15240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8" name="Rounded Rectangle 7"/>
          <p:cNvSpPr/>
          <p:nvPr/>
        </p:nvSpPr>
        <p:spPr>
          <a:xfrm>
            <a:off x="4800600" y="2819400"/>
            <a:ext cx="16002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View1.xaml</a:t>
            </a:r>
            <a:endParaRPr lang="en-US" sz="1400" dirty="0"/>
          </a:p>
        </p:txBody>
      </p:sp>
      <p:sp>
        <p:nvSpPr>
          <p:cNvPr id="12" name="Rounded Rectangle 11"/>
          <p:cNvSpPr/>
          <p:nvPr/>
        </p:nvSpPr>
        <p:spPr>
          <a:xfrm>
            <a:off x="4800600" y="3352800"/>
            <a:ext cx="16002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View2.xaml</a:t>
            </a:r>
            <a:endParaRPr lang="en-US" sz="1400" dirty="0"/>
          </a:p>
        </p:txBody>
      </p:sp>
      <p:sp>
        <p:nvSpPr>
          <p:cNvPr id="13" name="TextBox 12"/>
          <p:cNvSpPr txBox="1"/>
          <p:nvPr/>
        </p:nvSpPr>
        <p:spPr>
          <a:xfrm>
            <a:off x="4724400" y="2438400"/>
            <a:ext cx="1747081" cy="369332"/>
          </a:xfrm>
          <a:prstGeom prst="rect">
            <a:avLst/>
          </a:prstGeom>
          <a:noFill/>
        </p:spPr>
        <p:txBody>
          <a:bodyPr wrap="none" rtlCol="0">
            <a:spAutoFit/>
          </a:bodyPr>
          <a:lstStyle/>
          <a:p>
            <a:r>
              <a:rPr lang="en-US" dirty="0" smtClean="0">
                <a:solidFill>
                  <a:schemeClr val="bg1"/>
                </a:solidFill>
              </a:rPr>
              <a:t>Module1 Project</a:t>
            </a:r>
            <a:endParaRPr lang="en-US" dirty="0">
              <a:solidFill>
                <a:schemeClr val="bg1"/>
              </a:solidFill>
            </a:endParaRPr>
          </a:p>
        </p:txBody>
      </p:sp>
      <p:sp>
        <p:nvSpPr>
          <p:cNvPr id="28" name="TextBox 27"/>
          <p:cNvSpPr txBox="1"/>
          <p:nvPr/>
        </p:nvSpPr>
        <p:spPr>
          <a:xfrm>
            <a:off x="5638800" y="2057400"/>
            <a:ext cx="2008242" cy="369332"/>
          </a:xfrm>
          <a:prstGeom prst="rect">
            <a:avLst/>
          </a:prstGeom>
          <a:noFill/>
        </p:spPr>
        <p:txBody>
          <a:bodyPr wrap="none" rtlCol="0">
            <a:spAutoFit/>
          </a:bodyPr>
          <a:lstStyle/>
          <a:p>
            <a:r>
              <a:rPr lang="en-US" dirty="0" smtClean="0">
                <a:solidFill>
                  <a:schemeClr val="bg1"/>
                </a:solidFill>
              </a:rPr>
              <a:t>Created at Runtime</a:t>
            </a:r>
            <a:endParaRPr lang="en-US" dirty="0">
              <a:solidFill>
                <a:schemeClr val="bg1"/>
              </a:solidFill>
            </a:endParaRPr>
          </a:p>
        </p:txBody>
      </p:sp>
      <p:sp>
        <p:nvSpPr>
          <p:cNvPr id="31" name="Rounded Rectangle 30"/>
          <p:cNvSpPr/>
          <p:nvPr/>
        </p:nvSpPr>
        <p:spPr>
          <a:xfrm>
            <a:off x="6629400" y="2438400"/>
            <a:ext cx="1905000" cy="15240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2" name="Rounded Rectangle 31"/>
          <p:cNvSpPr/>
          <p:nvPr/>
        </p:nvSpPr>
        <p:spPr>
          <a:xfrm>
            <a:off x="6781800" y="2819400"/>
            <a:ext cx="16002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View1.xaml</a:t>
            </a:r>
            <a:endParaRPr lang="en-US" sz="1400" dirty="0"/>
          </a:p>
        </p:txBody>
      </p:sp>
      <p:sp>
        <p:nvSpPr>
          <p:cNvPr id="33" name="Rounded Rectangle 32"/>
          <p:cNvSpPr/>
          <p:nvPr/>
        </p:nvSpPr>
        <p:spPr>
          <a:xfrm>
            <a:off x="6781800" y="3352800"/>
            <a:ext cx="1600200" cy="4572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View2.xaml</a:t>
            </a:r>
            <a:endParaRPr lang="en-US" sz="1400" dirty="0"/>
          </a:p>
        </p:txBody>
      </p:sp>
      <p:sp>
        <p:nvSpPr>
          <p:cNvPr id="34" name="TextBox 33"/>
          <p:cNvSpPr txBox="1"/>
          <p:nvPr/>
        </p:nvSpPr>
        <p:spPr>
          <a:xfrm>
            <a:off x="6705600" y="2438400"/>
            <a:ext cx="1747081" cy="369332"/>
          </a:xfrm>
          <a:prstGeom prst="rect">
            <a:avLst/>
          </a:prstGeom>
          <a:noFill/>
        </p:spPr>
        <p:txBody>
          <a:bodyPr wrap="none" rtlCol="0">
            <a:spAutoFit/>
          </a:bodyPr>
          <a:lstStyle/>
          <a:p>
            <a:r>
              <a:rPr lang="en-US" dirty="0" smtClean="0">
                <a:solidFill>
                  <a:schemeClr val="bg1"/>
                </a:solidFill>
              </a:rPr>
              <a:t>Module2 Project</a:t>
            </a:r>
            <a:endParaRPr lang="en-US" dirty="0">
              <a:solidFill>
                <a:schemeClr val="bg1"/>
              </a:solidFill>
            </a:endParaRPr>
          </a:p>
        </p:txBody>
      </p:sp>
      <p:sp>
        <p:nvSpPr>
          <p:cNvPr id="35" name="TextBox 34"/>
          <p:cNvSpPr txBox="1"/>
          <p:nvPr/>
        </p:nvSpPr>
        <p:spPr>
          <a:xfrm>
            <a:off x="685800" y="1600200"/>
            <a:ext cx="1340432" cy="369332"/>
          </a:xfrm>
          <a:prstGeom prst="rect">
            <a:avLst/>
          </a:prstGeom>
          <a:noFill/>
        </p:spPr>
        <p:txBody>
          <a:bodyPr wrap="none" rtlCol="0">
            <a:spAutoFit/>
          </a:bodyPr>
          <a:lstStyle/>
          <a:p>
            <a:r>
              <a:rPr lang="en-US" dirty="0" smtClean="0">
                <a:solidFill>
                  <a:schemeClr val="bg1"/>
                </a:solidFill>
              </a:rPr>
              <a:t>Solution File</a:t>
            </a:r>
            <a:endParaRPr lang="en-US" dirty="0">
              <a:solidFill>
                <a:schemeClr val="bg1"/>
              </a:solidFill>
            </a:endParaRPr>
          </a:p>
        </p:txBody>
      </p:sp>
      <p:sp>
        <p:nvSpPr>
          <p:cNvPr id="36" name="Rounded Rectangle 35"/>
          <p:cNvSpPr/>
          <p:nvPr/>
        </p:nvSpPr>
        <p:spPr>
          <a:xfrm>
            <a:off x="685800" y="2438400"/>
            <a:ext cx="3657600" cy="2743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 name="Rounded Rectangle 3"/>
          <p:cNvSpPr/>
          <p:nvPr/>
        </p:nvSpPr>
        <p:spPr>
          <a:xfrm>
            <a:off x="838200" y="2819400"/>
            <a:ext cx="3352800" cy="22098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 name="Rounded Rectangle 4"/>
          <p:cNvSpPr/>
          <p:nvPr/>
        </p:nvSpPr>
        <p:spPr>
          <a:xfrm>
            <a:off x="990600" y="3200400"/>
            <a:ext cx="914400" cy="1676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Region</a:t>
            </a:r>
            <a:endParaRPr lang="en-US" dirty="0"/>
          </a:p>
        </p:txBody>
      </p:sp>
      <p:sp>
        <p:nvSpPr>
          <p:cNvPr id="6" name="Rounded Rectangle 5"/>
          <p:cNvSpPr/>
          <p:nvPr/>
        </p:nvSpPr>
        <p:spPr>
          <a:xfrm>
            <a:off x="2057400" y="3200400"/>
            <a:ext cx="1981200" cy="1676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Region</a:t>
            </a:r>
            <a:endParaRPr lang="en-US" dirty="0"/>
          </a:p>
        </p:txBody>
      </p:sp>
      <p:sp>
        <p:nvSpPr>
          <p:cNvPr id="7" name="TextBox 6"/>
          <p:cNvSpPr txBox="1"/>
          <p:nvPr/>
        </p:nvSpPr>
        <p:spPr>
          <a:xfrm>
            <a:off x="990600" y="2819400"/>
            <a:ext cx="1150123" cy="369332"/>
          </a:xfrm>
          <a:prstGeom prst="rect">
            <a:avLst/>
          </a:prstGeom>
          <a:noFill/>
        </p:spPr>
        <p:txBody>
          <a:bodyPr wrap="none" rtlCol="0">
            <a:spAutoFit/>
          </a:bodyPr>
          <a:lstStyle/>
          <a:p>
            <a:r>
              <a:rPr lang="en-US" dirty="0" smtClean="0">
                <a:solidFill>
                  <a:schemeClr val="bg1"/>
                </a:solidFill>
              </a:rPr>
              <a:t>Shell View</a:t>
            </a:r>
            <a:endParaRPr lang="en-US" dirty="0">
              <a:solidFill>
                <a:schemeClr val="bg1"/>
              </a:solidFill>
            </a:endParaRPr>
          </a:p>
        </p:txBody>
      </p:sp>
      <p:sp>
        <p:nvSpPr>
          <p:cNvPr id="27" name="TextBox 26"/>
          <p:cNvSpPr txBox="1"/>
          <p:nvPr/>
        </p:nvSpPr>
        <p:spPr>
          <a:xfrm>
            <a:off x="1447800" y="2057400"/>
            <a:ext cx="1903342" cy="369332"/>
          </a:xfrm>
          <a:prstGeom prst="rect">
            <a:avLst/>
          </a:prstGeom>
          <a:noFill/>
        </p:spPr>
        <p:txBody>
          <a:bodyPr wrap="none" rtlCol="0">
            <a:spAutoFit/>
          </a:bodyPr>
          <a:lstStyle/>
          <a:p>
            <a:r>
              <a:rPr lang="en-US" dirty="0" smtClean="0">
                <a:solidFill>
                  <a:schemeClr val="bg1"/>
                </a:solidFill>
              </a:rPr>
              <a:t>Created at Startup</a:t>
            </a:r>
            <a:endParaRPr lang="en-US" dirty="0">
              <a:solidFill>
                <a:schemeClr val="bg1"/>
              </a:solidFill>
            </a:endParaRPr>
          </a:p>
        </p:txBody>
      </p:sp>
      <p:sp>
        <p:nvSpPr>
          <p:cNvPr id="37" name="TextBox 36"/>
          <p:cNvSpPr txBox="1"/>
          <p:nvPr/>
        </p:nvSpPr>
        <p:spPr>
          <a:xfrm>
            <a:off x="838200" y="2438400"/>
            <a:ext cx="1381597" cy="369332"/>
          </a:xfrm>
          <a:prstGeom prst="rect">
            <a:avLst/>
          </a:prstGeom>
          <a:noFill/>
        </p:spPr>
        <p:txBody>
          <a:bodyPr wrap="none" rtlCol="0">
            <a:spAutoFit/>
          </a:bodyPr>
          <a:lstStyle/>
          <a:p>
            <a:r>
              <a:rPr lang="en-US" dirty="0" smtClean="0">
                <a:solidFill>
                  <a:schemeClr val="bg1"/>
                </a:solidFill>
              </a:rPr>
              <a:t>Main Project</a:t>
            </a:r>
            <a:endParaRPr lang="en-US" dirty="0">
              <a:solidFill>
                <a:schemeClr val="bg1"/>
              </a:solidFill>
            </a:endParaRPr>
          </a:p>
        </p:txBody>
      </p:sp>
      <p:cxnSp>
        <p:nvCxnSpPr>
          <p:cNvPr id="39" name="Shape 38"/>
          <p:cNvCxnSpPr>
            <a:stCxn id="12" idx="2"/>
            <a:endCxn id="6" idx="3"/>
          </p:cNvCxnSpPr>
          <p:nvPr/>
        </p:nvCxnSpPr>
        <p:spPr>
          <a:xfrm rot="5400000">
            <a:off x="4705350" y="3143250"/>
            <a:ext cx="228600" cy="1562100"/>
          </a:xfrm>
          <a:prstGeom prst="bentConnector2">
            <a:avLst/>
          </a:prstGeom>
          <a:ln>
            <a:tailEnd type="arrow"/>
          </a:ln>
        </p:spPr>
        <p:style>
          <a:lnRef idx="3">
            <a:schemeClr val="accent6"/>
          </a:lnRef>
          <a:fillRef idx="0">
            <a:schemeClr val="accent6"/>
          </a:fillRef>
          <a:effectRef idx="2">
            <a:schemeClr val="accent6"/>
          </a:effectRef>
          <a:fontRef idx="minor">
            <a:schemeClr val="tx1"/>
          </a:fontRef>
        </p:style>
      </p:cxnSp>
      <p:sp>
        <p:nvSpPr>
          <p:cNvPr id="41" name="TextBox 40"/>
          <p:cNvSpPr txBox="1"/>
          <p:nvPr/>
        </p:nvSpPr>
        <p:spPr>
          <a:xfrm>
            <a:off x="4648200" y="4114800"/>
            <a:ext cx="2314929" cy="369332"/>
          </a:xfrm>
          <a:prstGeom prst="rect">
            <a:avLst/>
          </a:prstGeom>
          <a:noFill/>
        </p:spPr>
        <p:txBody>
          <a:bodyPr wrap="none" rtlCol="0">
            <a:spAutoFit/>
          </a:bodyPr>
          <a:lstStyle/>
          <a:p>
            <a:r>
              <a:rPr lang="en-US" dirty="0" smtClean="0">
                <a:solidFill>
                  <a:schemeClr val="bg1"/>
                </a:solidFill>
              </a:rPr>
              <a:t>Show Views in Regions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Differences Between Prism &amp; CAB</a:t>
            </a:r>
            <a:endParaRPr lang="en-US" dirty="0"/>
          </a:p>
        </p:txBody>
      </p:sp>
      <p:graphicFrame>
        <p:nvGraphicFramePr>
          <p:cNvPr id="10" name="Content Placeholder 9"/>
          <p:cNvGraphicFramePr>
            <a:graphicFrameLocks noGrp="1"/>
          </p:cNvGraphicFramePr>
          <p:nvPr>
            <p:ph idx="1"/>
          </p:nvPr>
        </p:nvGraphicFramePr>
        <p:xfrm>
          <a:off x="457200" y="1447800"/>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 Application Block</a:t>
            </a:r>
            <a:endParaRPr lang="en-US" dirty="0"/>
          </a:p>
        </p:txBody>
      </p:sp>
      <p:sp>
        <p:nvSpPr>
          <p:cNvPr id="3" name="Content Placeholder 2"/>
          <p:cNvSpPr>
            <a:spLocks noGrp="1"/>
          </p:cNvSpPr>
          <p:nvPr>
            <p:ph idx="1"/>
          </p:nvPr>
        </p:nvSpPr>
        <p:spPr/>
        <p:txBody>
          <a:bodyPr>
            <a:normAutofit/>
          </a:bodyPr>
          <a:lstStyle/>
          <a:p>
            <a:r>
              <a:rPr lang="en-US" dirty="0" smtClean="0"/>
              <a:t>Dependency Injection Container</a:t>
            </a:r>
          </a:p>
          <a:p>
            <a:r>
              <a:rPr lang="en-US" dirty="0" smtClean="0"/>
              <a:t>Dependency Injection</a:t>
            </a:r>
          </a:p>
          <a:p>
            <a:pPr lvl="1"/>
            <a:r>
              <a:rPr lang="en-US" dirty="0" smtClean="0"/>
              <a:t>Objects are configured by an external entity</a:t>
            </a:r>
          </a:p>
          <a:p>
            <a:r>
              <a:rPr lang="en-US" dirty="0" smtClean="0"/>
              <a:t>Benefits</a:t>
            </a:r>
          </a:p>
          <a:p>
            <a:pPr lvl="1"/>
            <a:r>
              <a:rPr lang="en-US" dirty="0" smtClean="0"/>
              <a:t>Reduced Dependencies</a:t>
            </a:r>
          </a:p>
          <a:p>
            <a:pPr lvl="1"/>
            <a:r>
              <a:rPr lang="en-US" dirty="0" smtClean="0"/>
              <a:t>More Reusable Code</a:t>
            </a:r>
          </a:p>
          <a:p>
            <a:pPr lvl="1"/>
            <a:r>
              <a:rPr lang="en-US" dirty="0" smtClean="0"/>
              <a:t>More Testable Code</a:t>
            </a:r>
          </a:p>
          <a:p>
            <a:pPr lvl="1"/>
            <a:endParaRPr lang="en-US" dirty="0" smtClean="0"/>
          </a:p>
          <a:p>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2009-10-28T22:15:17Z</outs:dateTime>
      <outs:isPinned>true</outs:isPinned>
    </outs:relatedDate>
    <outs:relatedDate>
      <outs:type>2</outs:type>
      <outs:displayName>Created</outs:displayName>
      <outs:dateTime>2009-10-28T21:46:08Z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Todd</outs:displayName>
          <outs:accountName/>
        </outs:relatedPerson>
      </outs:people>
      <outs:source>0</outs:source>
      <outs:isPinned>true</outs:isPinned>
    </outs:relatedPeopleItem>
    <outs:relatedPeopleItem>
      <outs:category>Last modified by</outs:category>
      <outs:people>
        <outs:relatedPerson>
          <outs:displayName>Todd</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2A0C919F-88EE-4BCE-BB4D-B7F02841872B}">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otalTime>1096</TotalTime>
  <Words>776</Words>
  <Application>Microsoft Office PowerPoint</Application>
  <PresentationFormat>On-screen Show (4:3)</PresentationFormat>
  <Paragraphs>241</Paragraphs>
  <Slides>28</Slides>
  <Notes>4</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Introduction to Prism with the RadControls for WPF</vt:lpstr>
      <vt:lpstr>Introductions</vt:lpstr>
      <vt:lpstr>Session Road Map</vt:lpstr>
      <vt:lpstr>What is Prism?</vt:lpstr>
      <vt:lpstr>Using Prism</vt:lpstr>
      <vt:lpstr>Bad Application Design</vt:lpstr>
      <vt:lpstr>Application Design with Prism</vt:lpstr>
      <vt:lpstr>Key Differences Between Prism &amp; CAB</vt:lpstr>
      <vt:lpstr>Unity Application Block</vt:lpstr>
      <vt:lpstr>Dependency Injection With Unity</vt:lpstr>
      <vt:lpstr>Building a Prism Based Application</vt:lpstr>
      <vt:lpstr>The Barebones Application</vt:lpstr>
      <vt:lpstr>Slide 13</vt:lpstr>
      <vt:lpstr>What’s the Application Doing?</vt:lpstr>
      <vt:lpstr>Building a Module</vt:lpstr>
      <vt:lpstr>Slide 16</vt:lpstr>
      <vt:lpstr>What’s the Application Doing?</vt:lpstr>
      <vt:lpstr>Building a View</vt:lpstr>
      <vt:lpstr>Slide 19</vt:lpstr>
      <vt:lpstr>What’s the Application Doing?</vt:lpstr>
      <vt:lpstr>Adding an Infrastructure Service</vt:lpstr>
      <vt:lpstr>Slide 22</vt:lpstr>
      <vt:lpstr>What’s the Application Doing?</vt:lpstr>
      <vt:lpstr>Adding Commands</vt:lpstr>
      <vt:lpstr>Slide 25</vt:lpstr>
      <vt:lpstr>What’s the Application Doing?</vt:lpstr>
      <vt:lpstr>Obtaining Prism</vt:lpstr>
      <vt:lpstr>Q&amp;A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Todd</dc:creator>
  <cp:lastModifiedBy>Robert Shoemate</cp:lastModifiedBy>
  <cp:revision>331</cp:revision>
  <dcterms:created xsi:type="dcterms:W3CDTF">2009-10-28T21:46:08Z</dcterms:created>
  <dcterms:modified xsi:type="dcterms:W3CDTF">2010-01-28T17:42:16Z</dcterms:modified>
</cp:coreProperties>
</file>