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7" r:id="rId6"/>
    <p:sldId id="279" r:id="rId7"/>
    <p:sldId id="283" r:id="rId8"/>
    <p:sldId id="282" r:id="rId9"/>
    <p:sldId id="281" r:id="rId10"/>
    <p:sldId id="280" r:id="rId11"/>
    <p:sldId id="276" r:id="rId12"/>
    <p:sldId id="303" r:id="rId13"/>
    <p:sldId id="284" r:id="rId14"/>
    <p:sldId id="295" r:id="rId15"/>
    <p:sldId id="296" r:id="rId16"/>
    <p:sldId id="294" r:id="rId17"/>
    <p:sldId id="297" r:id="rId18"/>
    <p:sldId id="298" r:id="rId19"/>
    <p:sldId id="299" r:id="rId20"/>
    <p:sldId id="291" r:id="rId21"/>
    <p:sldId id="293" r:id="rId22"/>
    <p:sldId id="301" r:id="rId23"/>
    <p:sldId id="302" r:id="rId24"/>
    <p:sldId id="300" r:id="rId25"/>
    <p:sldId id="272" r:id="rId26"/>
    <p:sldId id="273" r:id="rId2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108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75F05-7E4D-4634-B563-5CAD5C0EA324}" type="datetimeFigureOut">
              <a:rPr lang="en-US" smtClean="0"/>
              <a:pPr/>
              <a:t>4/22/2009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41F6B-74FD-4DAF-8CAF-3E29B2423B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8600" y="1123950"/>
            <a:ext cx="8915400" cy="1314450"/>
          </a:xfrm>
        </p:spPr>
        <p:txBody>
          <a:bodyPr>
            <a:noAutofit/>
          </a:bodyPr>
          <a:lstStyle/>
          <a:p>
            <a:pPr algn="r"/>
            <a:r>
              <a:rPr lang="en-US" sz="6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OpenAccess ORM </a:t>
            </a:r>
            <a:endParaRPr lang="en-US" sz="6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4044375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Kevin Babcock</a:t>
            </a:r>
            <a:endParaRPr lang="en-US" sz="3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455295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April 9, 2009</a:t>
            </a:r>
          </a:p>
        </p:txBody>
      </p:sp>
      <p:sp>
        <p:nvSpPr>
          <p:cNvPr id="5" name="Subtitle 6"/>
          <p:cNvSpPr txBox="1">
            <a:spLocks/>
          </p:cNvSpPr>
          <p:nvPr/>
        </p:nvSpPr>
        <p:spPr>
          <a:xfrm>
            <a:off x="228600" y="1943100"/>
            <a:ext cx="8915400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Advanced Topics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–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Horizontal Mapping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1428750"/>
            <a:ext cx="739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  Can only be enabled for the topmost class in a hierarchy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 The superclass is not represented in the database, and should</a:t>
            </a:r>
          </a:p>
          <a:p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   be marked as </a:t>
            </a:r>
            <a:r>
              <a:rPr lang="en-US" sz="2200" b="1" i="1" dirty="0" smtClean="0">
                <a:solidFill>
                  <a:schemeClr val="bg1"/>
                </a:solidFill>
              </a:rPr>
              <a:t>abstract</a:t>
            </a:r>
            <a:r>
              <a:rPr lang="en-US" sz="2200" dirty="0" smtClean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10" name="Picture 2" descr="C:\Users\kevin\Desktop\horizontalmapp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647950"/>
            <a:ext cx="2383871" cy="1017032"/>
          </a:xfrm>
          <a:prstGeom prst="rect">
            <a:avLst/>
          </a:prstGeom>
          <a:noFill/>
        </p:spPr>
      </p:pic>
      <p:pic>
        <p:nvPicPr>
          <p:cNvPr id="11" name="Picture 3" descr="C:\Users\kevin\Desktop\horizontalmapping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867150"/>
            <a:ext cx="2706687" cy="99328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038600" y="241935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As fast as Flat Mapping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No joins required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Common attributes defined in superclass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38600" y="3704332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Disadvantages: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Each derived class starts a new hierarchy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De-normalized database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Querying the topmost class is expensive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686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Polymorphism aka “late-binding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”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Allows values of different data types to be handled </a:t>
            </a:r>
          </a:p>
          <a:p>
            <a:pPr lvl="1"/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  			using a uniform interface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2847022"/>
            <a:ext cx="541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Animal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animal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 = new Dog();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animal.Speak();	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returns "Bark"</a:t>
            </a:r>
          </a:p>
          <a:p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animal = new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Bird();</a:t>
            </a:r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animal.Speak();	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“Chirp"</a:t>
            </a:r>
            <a:endParaRPr lang="en-US" b="1" dirty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Picture 4" descr="C:\Users\kevin\Desktop\inheritanc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90750"/>
            <a:ext cx="2209800" cy="2579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010311"/>
            <a:ext cx="777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 smtClean="0">
                <a:solidFill>
                  <a:schemeClr val="bg1"/>
                </a:solidFill>
              </a:rPr>
              <a:t>DEMO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160443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Transactions control the concurrent access of data by multiple programs.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2558355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OpenAccess ORM maintains transactional consistency in the database by adhering to the ACID principles: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Atomicity,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Consistency,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Isolation,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Durability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112395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chemeClr val="bg1">
                    <a:lumMod val="95000"/>
                  </a:schemeClr>
                </a:solidFill>
              </a:rPr>
              <a:t>Atomicity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: changes to the values in persistent states are either executed in their entirety or not at all.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If one part of the transaction fails, the entire transaction fails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2619911"/>
            <a:ext cx="8001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chemeClr val="bg1">
                    <a:lumMod val="95000"/>
                  </a:schemeClr>
                </a:solidFill>
              </a:rPr>
              <a:t>Consistency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: the state of the database must remain consistent before and after a transaction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If the transaction fails, the rollback must reestablish the </a:t>
            </a:r>
          </a:p>
          <a:p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consistent state of the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1123950"/>
            <a:ext cx="8001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chemeClr val="bg1">
                    <a:lumMod val="95000"/>
                  </a:schemeClr>
                </a:solidFill>
              </a:rPr>
              <a:t>Isolation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: changes to values in persistent instances are isolated from changes to the same instance in other transactions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Transactions should appear to be running independently </a:t>
            </a:r>
          </a:p>
          <a:p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from other transactions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3317379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chemeClr val="bg1">
                    <a:lumMod val="95000"/>
                  </a:schemeClr>
                </a:solidFill>
              </a:rPr>
              <a:t>Durability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: transactions committed to the database will not be lost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This is guaranteed by the database backend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292007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When using OpenAccess ORM, the following operations require a transaction:</a:t>
            </a: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Reading persistent objects from the database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Inserting new persistent objects into the database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Modifying existing objects in the database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Deletion of objects from the database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292007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Operations for a transaction are accessible through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 the </a:t>
            </a:r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latin typeface="Courier New" pitchFamily="49" charset="0"/>
                <a:cs typeface="Courier New" pitchFamily="49" charset="0"/>
              </a:rPr>
              <a:t>ITransaction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interface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Obtained from </a:t>
            </a: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latin typeface="Courier New" pitchFamily="49" charset="0"/>
                <a:cs typeface="Courier New" pitchFamily="49" charset="0"/>
              </a:rPr>
              <a:t>IObjectScope.Transaction</a:t>
            </a:r>
            <a:endParaRPr lang="en-US" sz="24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2847022"/>
            <a:ext cx="670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IObjectScope scope = </a:t>
            </a:r>
          </a:p>
          <a:p>
            <a:pPr lvl="2"/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ObjectScopeProvider.GetNewObjectScope();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scope.Transaction.Begin();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 = new Customer();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customer.Name = “John Doe”;</a:t>
            </a:r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scope.Add(customer);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scope.Transaction.Commit();</a:t>
            </a:r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971550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If you decide that you no longer wish to persist the 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changes to the database, you can rollback the 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transaction.</a:t>
            </a:r>
            <a:endParaRPr lang="en-US" sz="24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2473226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scope.Transaction.Begin();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 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</a:t>
            </a:r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 = new Customer();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customer.Name = “John Doe”;</a:t>
            </a:r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scope.Add(customer);</a:t>
            </a:r>
          </a:p>
          <a:p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// perform some logic here</a:t>
            </a:r>
          </a:p>
          <a:p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scope.Transaction.Rollback();</a:t>
            </a:r>
            <a:endParaRPr lang="en-US" b="1" dirty="0" smtClean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Transactions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971550"/>
            <a:ext cx="8001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 smtClean="0">
                <a:solidFill>
                  <a:schemeClr val="bg1">
                    <a:lumMod val="9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latin typeface="Courier New" pitchFamily="49" charset="0"/>
                <a:cs typeface="Courier New" pitchFamily="49" charset="0"/>
              </a:rPr>
              <a:t>IObjectScope.TransactionProperties</a:t>
            </a:r>
            <a:endParaRPr lang="en-U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RetainValues [true] – controls whether objects retain 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their values after commit of the transaction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RestoreValues [false] – controls whether the values of 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persistent objects are restored to their originals when a 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transaction is rolled back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AutomaticBegin [false] – automatically restarts a new 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transaction after every commit and rollback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FailFast [true] – determines whether a transaction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 commit or flush should fail at the first failure</a:t>
            </a: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1504950"/>
            <a:ext cx="6705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OpenAccess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ORM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Overview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&amp;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Polymorphism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Transactions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Fetch Plans &amp; Fetch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Groups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Wrap Up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010311"/>
            <a:ext cx="777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 smtClean="0">
                <a:solidFill>
                  <a:schemeClr val="bg1"/>
                </a:solidFill>
              </a:rPr>
              <a:t>DEMO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Fetch Plans &amp; Fetch Groups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Allow you to specify which fields are retrieved from 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the database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Results in more optimized database queries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2536269"/>
            <a:ext cx="8077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FetchGroups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Used to mark fields for each class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Used to indicate field recursion-depth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Can be used with one or more classes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FetchGroup names have a global scope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Fetch Plans &amp; Fetch Groups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12395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FetchPlans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Consists of one or more FetchGroups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FetchGroups are combined additively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863155"/>
            <a:ext cx="8077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Default FetchGroup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Created for each class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Retrieves fields of basic type or single-reference type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only the ID of the referenced object will be retrieved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Fetch Plans &amp; Fetch Groups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123950"/>
            <a:ext cx="3733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Defining FetchGroups</a:t>
            </a:r>
          </a:p>
          <a:p>
            <a:pPr lvl="1"/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In code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[default]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  <a:p>
            <a:pPr lvl="1"/>
            <a:endParaRPr lang="en-US" sz="26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/>
            <a:r>
              <a:rPr lang="en-US" sz="1600" dirty="0" smtClean="0">
                <a:solidFill>
                  <a:srgbClr val="92D050"/>
                </a:solidFill>
              </a:rPr>
              <a:t>[Persistent]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public </a:t>
            </a:r>
            <a:r>
              <a:rPr lang="en-US" sz="1600" dirty="0" smtClean="0">
                <a:solidFill>
                  <a:srgbClr val="92D050"/>
                </a:solidFill>
              </a:rPr>
              <a:t>class </a:t>
            </a:r>
            <a:r>
              <a:rPr lang="en-US" sz="1600" dirty="0" smtClean="0">
                <a:solidFill>
                  <a:srgbClr val="92D050"/>
                </a:solidFill>
              </a:rPr>
              <a:t>Employee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</a:t>
            </a:r>
            <a:r>
              <a:rPr lang="en-US" sz="1600" dirty="0" smtClean="0">
                <a:solidFill>
                  <a:srgbClr val="92D050"/>
                </a:solidFill>
              </a:rPr>
              <a:t>{</a:t>
            </a:r>
            <a:r>
              <a:rPr lang="en-US" sz="1600" dirty="0" smtClean="0">
                <a:solidFill>
                  <a:srgbClr val="92D050"/>
                </a:solidFill>
              </a:rPr>
              <a:t/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</a:t>
            </a:r>
            <a:r>
              <a:rPr lang="en-US" sz="1600" dirty="0" smtClean="0">
                <a:solidFill>
                  <a:srgbClr val="92D050"/>
                </a:solidFill>
              </a:rPr>
              <a:t>  [</a:t>
            </a:r>
            <a:r>
              <a:rPr lang="en-US" sz="1600" dirty="0" smtClean="0">
                <a:solidFill>
                  <a:srgbClr val="92D050"/>
                </a:solidFill>
              </a:rPr>
              <a:t>FetchField("FG_empName")]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</a:t>
            </a:r>
            <a:r>
              <a:rPr lang="en-US" sz="1600" dirty="0" smtClean="0">
                <a:solidFill>
                  <a:srgbClr val="92D050"/>
                </a:solidFill>
              </a:rPr>
              <a:t>  private </a:t>
            </a:r>
            <a:r>
              <a:rPr lang="en-US" sz="1600" dirty="0" smtClean="0">
                <a:solidFill>
                  <a:srgbClr val="92D050"/>
                </a:solidFill>
              </a:rPr>
              <a:t>string firstname;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/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</a:t>
            </a:r>
            <a:r>
              <a:rPr lang="en-US" sz="1600" dirty="0" smtClean="0">
                <a:solidFill>
                  <a:srgbClr val="92D050"/>
                </a:solidFill>
              </a:rPr>
              <a:t>  [</a:t>
            </a:r>
            <a:r>
              <a:rPr lang="en-US" sz="1600" dirty="0" smtClean="0">
                <a:solidFill>
                  <a:srgbClr val="92D050"/>
                </a:solidFill>
              </a:rPr>
              <a:t>FetchField("FG_empName")]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</a:t>
            </a:r>
            <a:r>
              <a:rPr lang="en-US" sz="1600" dirty="0" smtClean="0">
                <a:solidFill>
                  <a:srgbClr val="92D050"/>
                </a:solidFill>
              </a:rPr>
              <a:t>  private </a:t>
            </a:r>
            <a:r>
              <a:rPr lang="en-US" sz="1600" dirty="0" smtClean="0">
                <a:solidFill>
                  <a:srgbClr val="92D050"/>
                </a:solidFill>
              </a:rPr>
              <a:t>string lastname;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</a:t>
            </a:r>
            <a:r>
              <a:rPr lang="en-US" sz="1600" dirty="0" smtClean="0">
                <a:solidFill>
                  <a:srgbClr val="92D050"/>
                </a:solidFill>
              </a:rPr>
              <a:t>}</a:t>
            </a:r>
            <a:endParaRPr lang="en-US" sz="16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/>
            <a:endParaRPr lang="en-US" sz="26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123950"/>
            <a:ext cx="4038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In the config file:</a:t>
            </a:r>
          </a:p>
          <a:p>
            <a:pPr lvl="1"/>
            <a:endParaRPr lang="en-US" sz="1600" dirty="0" smtClean="0">
              <a:solidFill>
                <a:srgbClr val="92D050"/>
              </a:solidFill>
            </a:endParaRPr>
          </a:p>
          <a:p>
            <a:pPr lvl="1"/>
            <a:endParaRPr lang="en-US" sz="1600" dirty="0" smtClean="0">
              <a:solidFill>
                <a:srgbClr val="92D050"/>
              </a:solidFill>
            </a:endParaRPr>
          </a:p>
          <a:p>
            <a:pPr lvl="1"/>
            <a:r>
              <a:rPr lang="en-US" sz="1600" dirty="0" smtClean="0">
                <a:solidFill>
                  <a:srgbClr val="92D050"/>
                </a:solidFill>
              </a:rPr>
              <a:t> &lt;class name="Employee"&gt;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  &lt;fetch-group </a:t>
            </a:r>
            <a:r>
              <a:rPr lang="en-US" sz="1600" dirty="0" smtClean="0">
                <a:solidFill>
                  <a:srgbClr val="92D050"/>
                </a:solidFill>
              </a:rPr>
              <a:t>name</a:t>
            </a:r>
            <a:r>
              <a:rPr lang="en-US" sz="1600" dirty="0" smtClean="0">
                <a:solidFill>
                  <a:srgbClr val="92D050"/>
                </a:solidFill>
              </a:rPr>
              <a:t>="FG_empName"&gt;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      &lt;field name="firstname"/&gt;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      &lt;field name="lastname"/&gt;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    &lt;/fetch-group&gt;</a:t>
            </a:r>
            <a:br>
              <a:rPr lang="en-US" sz="1600" dirty="0" smtClean="0">
                <a:solidFill>
                  <a:srgbClr val="92D050"/>
                </a:solidFill>
              </a:rPr>
            </a:br>
            <a:r>
              <a:rPr lang="en-US" sz="1600" dirty="0" smtClean="0">
                <a:solidFill>
                  <a:srgbClr val="92D050"/>
                </a:solidFill>
              </a:rPr>
              <a:t> &lt;/class&gt;</a:t>
            </a:r>
            <a:endParaRPr lang="en-US" sz="16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010311"/>
            <a:ext cx="777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 smtClean="0">
                <a:solidFill>
                  <a:schemeClr val="bg1"/>
                </a:solidFill>
              </a:rPr>
              <a:t>DEMO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Wrap Up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1772781"/>
            <a:ext cx="67056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OpenAccess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ORM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Overview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&amp;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Polymorphism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Transactions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Fetch Plans &amp; Fetch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Groups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209550"/>
            <a:ext cx="9144000" cy="1314450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Questions ???</a:t>
            </a:r>
            <a:endParaRPr lang="en-US" sz="6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ubtitle 6"/>
          <p:cNvSpPr txBox="1">
            <a:spLocks/>
          </p:cNvSpPr>
          <p:nvPr/>
        </p:nvSpPr>
        <p:spPr>
          <a:xfrm>
            <a:off x="0" y="1885950"/>
            <a:ext cx="9144000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blogs.telerik.com\kevinbabcock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tv.telerik.com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OpenAccess ORM Overview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971550"/>
            <a:ext cx="8305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Object/Relational </a:t>
            </a:r>
            <a:r>
              <a:rPr lang="en-US" sz="2800" dirty="0" err="1" smtClean="0">
                <a:solidFill>
                  <a:schemeClr val="bg1">
                    <a:lumMod val="95000"/>
                  </a:schemeClr>
                </a:solidFill>
              </a:rPr>
              <a:t>Mapper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Bridge the gap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 database | application code</a:t>
            </a:r>
            <a:endParaRPr lang="en-US" sz="24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Forward Mapping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Map classes to tables</a:t>
            </a:r>
            <a:endParaRPr lang="en-US" sz="24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Reverse Mapping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Map tables to classes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LINQ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  Perform LINQ queries with OpenAccess</a:t>
            </a:r>
            <a:endParaRPr lang="en-US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686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Extend the functionality of existing classes with    </a:t>
            </a:r>
          </a:p>
          <a:p>
            <a:pPr lvl="1"/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                   	inherited classes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4800" y="2724150"/>
            <a:ext cx="396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Bird parrot = new Bird();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parrot.Name = “Polly”;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parrot.WingSpan = “12”;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parrot.Speak();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parrot.Walk();</a:t>
            </a:r>
          </a:p>
          <a:p>
            <a:r>
              <a:rPr lang="en-US" b="1" dirty="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parrot.Fly();</a:t>
            </a:r>
            <a:endParaRPr lang="en-US" b="1" dirty="0">
              <a:solidFill>
                <a:srgbClr val="92D05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052" name="Picture 4" descr="C:\Users\kevin\Desktop\inheritanc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90750"/>
            <a:ext cx="2209800" cy="2579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1493550"/>
            <a:ext cx="6705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-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4 supported “scenarios”</a:t>
            </a:r>
          </a:p>
          <a:p>
            <a:endParaRPr lang="en-US" sz="15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Flat Mapping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Vertical Mapping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Mixed (Flat &amp; Vertical) Mapping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Horizontal Mapping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</a:p>
          <a:p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433601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*The default mapping strategy is </a:t>
            </a:r>
            <a:r>
              <a:rPr lang="en-US" b="1" i="1" dirty="0" smtClean="0">
                <a:solidFill>
                  <a:schemeClr val="bg1"/>
                </a:solidFill>
              </a:rPr>
              <a:t>Flat Mapping</a:t>
            </a:r>
            <a:endParaRPr lang="en-US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1"/>
            <a:ext cx="8077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–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Flat Mapping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[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default setting]</a:t>
            </a:r>
          </a:p>
          <a:p>
            <a:pPr marL="457200"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All properties from subclasses are mapped to a single table</a:t>
            </a:r>
          </a:p>
          <a:p>
            <a:pPr marL="457200"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Requires a discriminator column to identify each row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2114550"/>
            <a:ext cx="495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No extra joins required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Only one INSERT/UPDATE/DELETE required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kevin\Desktop\flatmapp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66950"/>
            <a:ext cx="1366969" cy="12954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38600" y="3323332"/>
            <a:ext cx="495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Disadvantages: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Extra columns that aren’t always used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An extra “discriminator” column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075" name="Picture 3" descr="C:\Users\kevin\Desktop\flatmapping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714750"/>
            <a:ext cx="2667000" cy="980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1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–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Flat Mapping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[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default setting]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28750"/>
            <a:ext cx="739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Discriminator Column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 Named </a:t>
            </a:r>
            <a:r>
              <a:rPr lang="en-US" sz="2200" b="1" i="1" dirty="0" smtClean="0">
                <a:solidFill>
                  <a:schemeClr val="bg1">
                    <a:lumMod val="95000"/>
                  </a:schemeClr>
                </a:solidFill>
              </a:rPr>
              <a:t>voa_class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Type is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INTEGER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, unless another class in the hierarchy has a</a:t>
            </a:r>
          </a:p>
          <a:p>
            <a:pPr marL="0" lvl="1"/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   ClassID other than INTEGER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If each class in the hierarchy has at most one subclass, the </a:t>
            </a:r>
          </a:p>
          <a:p>
            <a:pPr marL="0" lvl="1"/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  discriminator column can be disabled</a:t>
            </a:r>
          </a:p>
          <a:p>
            <a:pPr marL="457200" lvl="2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 Set the ClassID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to </a:t>
            </a:r>
            <a:r>
              <a:rPr lang="en-US" sz="2200" b="1" i="1" dirty="0" smtClean="0">
                <a:solidFill>
                  <a:schemeClr val="bg1">
                    <a:lumMod val="95000"/>
                  </a:schemeClr>
                </a:solidFill>
              </a:rPr>
              <a:t>{no}</a:t>
            </a:r>
            <a:endParaRPr lang="en-US" sz="22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0" lvl="1"/>
            <a:endParaRPr lang="en-US" sz="22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099" name="Picture 3" descr="C:\Users\kevin\Desktop\flatmapping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638550"/>
            <a:ext cx="3114675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686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–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Vertical Mapping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</a:rPr>
              <a:t> Each class has its own table containing only its fields</a:t>
            </a:r>
            <a:endParaRPr lang="en-US" sz="22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188595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Normalization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Subclasses can be added easily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No discriminator column required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3400" y="3323332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Disadvantages: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Multiple joins must be used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Multiple INSERT/UPDATE/DELETE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 statements required for database changes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122" name="Picture 2" descr="C:\Users\kevin\Desktop\verticalmapp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885950"/>
            <a:ext cx="3352800" cy="1458468"/>
          </a:xfrm>
          <a:prstGeom prst="rect">
            <a:avLst/>
          </a:prstGeom>
          <a:noFill/>
        </p:spPr>
      </p:pic>
      <p:pic>
        <p:nvPicPr>
          <p:cNvPr id="5124" name="Picture 4" descr="C:\Users\kevin\Desktop\verticalmapping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562350"/>
            <a:ext cx="3086101" cy="1104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57150"/>
            <a:ext cx="9144000" cy="131445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Inheritance &amp; Polymorphism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895350"/>
            <a:ext cx="7772400" cy="4114800"/>
          </a:xfrm>
          <a:prstGeom prst="roundRect">
            <a:avLst/>
          </a:prstGeom>
          <a:gradFill>
            <a:gsLst>
              <a:gs pos="0">
                <a:schemeClr val="dk1">
                  <a:shade val="51000"/>
                  <a:satMod val="130000"/>
                  <a:alpha val="61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7155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 Inheritance –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 Mixed (Flat &amp; Vertical) Mapping</a:t>
            </a:r>
          </a:p>
        </p:txBody>
      </p:sp>
      <p:pic>
        <p:nvPicPr>
          <p:cNvPr id="6146" name="Picture 2" descr="C:\Users\kevin\Desktop\mixedmapp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181350"/>
            <a:ext cx="2857500" cy="119548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143000" y="158115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mapping strategy is set on a per-class basis, so any combination can be used to map inherited classes.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306419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Strategies can be “tweaked” in order to maximize performance and database space usage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981</Words>
  <Application>Microsoft Office PowerPoint</Application>
  <PresentationFormat>On-screen Show (16:9)</PresentationFormat>
  <Paragraphs>195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TELERIK REPORTING:</dc:title>
  <dc:creator>kevin</dc:creator>
  <cp:lastModifiedBy>kevin</cp:lastModifiedBy>
  <cp:revision>180</cp:revision>
  <dcterms:created xsi:type="dcterms:W3CDTF">2009-02-26T06:54:29Z</dcterms:created>
  <dcterms:modified xsi:type="dcterms:W3CDTF">2009-04-23T14:38:52Z</dcterms:modified>
</cp:coreProperties>
</file>