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64" r:id="rId1"/>
  </p:sldMasterIdLst>
  <p:notesMasterIdLst>
    <p:notesMasterId r:id="rId21"/>
  </p:notesMasterIdLst>
  <p:sldIdLst>
    <p:sldId id="256" r:id="rId2"/>
    <p:sldId id="257" r:id="rId3"/>
    <p:sldId id="258" r:id="rId4"/>
    <p:sldId id="259" r:id="rId5"/>
    <p:sldId id="263" r:id="rId6"/>
    <p:sldId id="264" r:id="rId7"/>
    <p:sldId id="265" r:id="rId8"/>
    <p:sldId id="266" r:id="rId9"/>
    <p:sldId id="267" r:id="rId10"/>
    <p:sldId id="260" r:id="rId11"/>
    <p:sldId id="268" r:id="rId12"/>
    <p:sldId id="269" r:id="rId13"/>
    <p:sldId id="261" r:id="rId14"/>
    <p:sldId id="270" r:id="rId15"/>
    <p:sldId id="273" r:id="rId16"/>
    <p:sldId id="271" r:id="rId17"/>
    <p:sldId id="262" r:id="rId18"/>
    <p:sldId id="272" r:id="rId19"/>
    <p:sldId id="274" r:id="rId2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68194" autoAdjust="0"/>
  </p:normalViewPr>
  <p:slideViewPr>
    <p:cSldViewPr>
      <p:cViewPr varScale="1">
        <p:scale>
          <a:sx n="63" d="100"/>
          <a:sy n="63" d="100"/>
        </p:scale>
        <p:origin x="-126" y="-120"/>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accent0_2">
  <dgm:title val=""/>
  <dgm:desc val=""/>
  <dgm:catLst>
    <dgm:cat type="mainScheme" pri="10200"/>
  </dgm:catLst>
  <dgm:styleLbl name="node0">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lig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l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vennNode1">
    <dgm:fillClrLst meth="repeat">
      <a:schemeClr val="lt1">
        <a:alpha val="50000"/>
      </a:schemeClr>
    </dgm:fillClrLst>
    <dgm:linClrLst meth="repeat">
      <a:schemeClr val="dk2">
        <a:shade val="80000"/>
      </a:schemeClr>
    </dgm:linClrLst>
    <dgm:effectClrLst/>
    <dgm:txLinClrLst/>
    <dgm:txFillClrLst/>
    <dgm:txEffectClrLst/>
  </dgm:styleLbl>
  <dgm:styleLbl name="node2">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3">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4">
    <dgm:fillClrLst meth="repeat">
      <a:schemeClr val="lt1"/>
    </dgm:fillClrLst>
    <dgm:linClrLst meth="repeat">
      <a:schemeClr val="dk2">
        <a:shade val="80000"/>
      </a:schemeClr>
    </dgm:linClrLst>
    <dgm:effectClrLst/>
    <dgm:txLinClrLst/>
    <dgm:txFillClrLst meth="repeat">
      <a:schemeClr val="dk2"/>
    </dgm:txFillClrLst>
    <dgm:txEffectClrLst/>
  </dgm:styleLbl>
  <dgm:styleLbl name="f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align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b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sibTrans1D1">
    <dgm:fillClrLst meth="repeat">
      <a:schemeClr val="dk2"/>
    </dgm:fillClrLst>
    <dgm:linClrLst meth="repeat">
      <a:schemeClr val="dk2"/>
    </dgm:linClrLst>
    <dgm:effectClrLst/>
    <dgm:txLinClrLst/>
    <dgm:txFillClrLst meth="repeat">
      <a:schemeClr val="tx1"/>
    </dgm:txFillClrLst>
    <dgm:txEffectClrLst/>
  </dgm:styleLbl>
  <dgm:styleLbl name="callout">
    <dgm:fillClrLst meth="repeat">
      <a:schemeClr val="dk2"/>
    </dgm:fillClrLst>
    <dgm:linClrLst meth="repeat">
      <a:schemeClr val="dk2"/>
    </dgm:linClrLst>
    <dgm:effectClrLst/>
    <dgm:txLinClrLst/>
    <dgm:txFillClrLst meth="repeat">
      <a:schemeClr val="tx1"/>
    </dgm:txFillClrLst>
    <dgm:txEffectClrLst/>
  </dgm:styleLbl>
  <dgm:styleLbl name="asst0">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2">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3">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4">
    <dgm:fillClrLst meth="repeat">
      <a:schemeClr val="lt1"/>
    </dgm:fillClrLst>
    <dgm:linClrLst meth="repeat">
      <a:schemeClr val="dk2">
        <a:shade val="80000"/>
      </a:schemeClr>
    </dgm:linClrLst>
    <dgm:effectClrLst/>
    <dgm:txLinClrLst/>
    <dgm:txFillClrLst meth="repeat">
      <a:schemeClr val="dk2"/>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dgm:txEffectClrLst/>
  </dgm:styleLbl>
  <dgm:styleLbl name="parChTrans2D2">
    <dgm:fillClrLst meth="repeat">
      <a:schemeClr val="dk2"/>
    </dgm:fillClrLst>
    <dgm:linClrLst meth="repeat">
      <a:schemeClr val="dk2"/>
    </dgm:linClrLst>
    <dgm:effectClrLst/>
    <dgm:txLinClrLst/>
    <dgm:txFillClrLst/>
    <dgm:txEffectClrLst/>
  </dgm:styleLbl>
  <dgm:styleLbl name="parChTrans2D3">
    <dgm:fillClrLst meth="repeat">
      <a:schemeClr val="dk2"/>
    </dgm:fillClrLst>
    <dgm:linClrLst meth="repeat">
      <a:schemeClr val="dk2"/>
    </dgm:linClrLst>
    <dgm:effectClrLst/>
    <dgm:txLinClrLst/>
    <dgm:txFillClrLst/>
    <dgm:txEffectClrLst/>
  </dgm:styleLbl>
  <dgm:styleLbl name="parChTrans2D4">
    <dgm:fillClrLst meth="repeat">
      <a:schemeClr val="dk2"/>
    </dgm:fillClrLst>
    <dgm:linClrLst meth="repeat">
      <a:schemeClr val="dk2"/>
    </dgm:linClrLst>
    <dgm:effectClrLst/>
    <dgm:txLinClrLst/>
    <dgm:txFillClrLst meth="repeat">
      <a:schemeClr val="lt1"/>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con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align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trAlignAcc1">
    <dgm:fillClrLst meth="repeat">
      <a:schemeClr val="dk2">
        <a:alpha val="40000"/>
        <a:tint val="40000"/>
      </a:schemeClr>
    </dgm:fillClrLst>
    <dgm:linClrLst meth="repeat">
      <a:schemeClr val="dk2"/>
    </dgm:linClrLst>
    <dgm:effectClrLst/>
    <dgm:txLinClrLst/>
    <dgm:txFillClrLst meth="repeat">
      <a:schemeClr val="dk2"/>
    </dgm:txFillClrLst>
    <dgm:txEffectClrLst/>
  </dgm:styleLbl>
  <dgm:styleLbl name="b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solidFgAcc1">
    <dgm:fillClrLst meth="repeat">
      <a:schemeClr val="lt1"/>
    </dgm:fillClrLst>
    <dgm:linClrLst meth="repeat">
      <a:schemeClr val="dk2"/>
    </dgm:linClrLst>
    <dgm:effectClrLst/>
    <dgm:txLinClrLst/>
    <dgm:txFillClrLst meth="repeat">
      <a:schemeClr val="dk2"/>
    </dgm:txFillClrLst>
    <dgm:txEffectClrLst/>
  </dgm:styleLbl>
  <dgm:styleLbl name="solidAlignAcc1">
    <dgm:fillClrLst meth="repeat">
      <a:schemeClr val="lt1"/>
    </dgm:fillClrLst>
    <dgm:linClrLst meth="repeat">
      <a:schemeClr val="dk2"/>
    </dgm:linClrLst>
    <dgm:effectClrLst/>
    <dgm:txLinClrLst/>
    <dgm:txFillClrLst meth="repeat">
      <a:schemeClr val="dk2"/>
    </dgm:txFillClrLst>
    <dgm:txEffectClrLst/>
  </dgm:styleLbl>
  <dgm:styleLbl name="solidBgAcc1">
    <dgm:fillClrLst meth="repeat">
      <a:schemeClr val="lt1"/>
    </dgm:fillClrLst>
    <dgm:linClrLst meth="repeat">
      <a:schemeClr val="dk2"/>
    </dgm:linClrLst>
    <dgm:effectClrLst/>
    <dgm:txLinClrLst/>
    <dgm:txFillClrLst meth="repeat">
      <a:schemeClr val="dk2"/>
    </dgm:txFillClrLst>
    <dgm:txEffectClrLst/>
  </dgm:styleLbl>
  <dgm:styleLbl name="f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align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b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fgAcc0">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2">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3">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4">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2"/>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2"/>
    </dgm:txFillClrLst>
    <dgm:txEffectClrLst/>
  </dgm:styleLbl>
  <dgm:styleLbl name="fgShp">
    <dgm:fillClrLst meth="repeat">
      <a:schemeClr val="dk2">
        <a:tint val="60000"/>
      </a:schemeClr>
    </dgm:fillClrLst>
    <dgm:linClrLst meth="repeat">
      <a:schemeClr val="lt1"/>
    </dgm:linClrLst>
    <dgm:effectClrLst/>
    <dgm:txLinClrLst/>
    <dgm:txFillClrLst meth="repeat">
      <a:schemeClr val="dk2"/>
    </dgm:txFillClrLst>
    <dgm:txEffectClrLst/>
  </dgm:styleLbl>
  <dgm:styleLbl name="revTx">
    <dgm:fillClrLst meth="repeat">
      <a:schemeClr val="lt1">
        <a:alpha val="0"/>
      </a:schemeClr>
    </dgm:fillClrLst>
    <dgm:linClrLst meth="repeat">
      <a:schemeClr val="dk2">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288E92B-3C37-4BD1-B58A-DAD64D9474CD}" type="doc">
      <dgm:prSet loTypeId="urn:microsoft.com/office/officeart/2005/8/layout/vProcess5" loCatId="process" qsTypeId="urn:microsoft.com/office/officeart/2005/8/quickstyle/simple3" qsCatId="simple" csTypeId="urn:microsoft.com/office/officeart/2005/8/colors/accent0_2" csCatId="mainScheme" phldr="1"/>
      <dgm:spPr/>
      <dgm:t>
        <a:bodyPr/>
        <a:lstStyle/>
        <a:p>
          <a:endParaRPr lang="en-US"/>
        </a:p>
      </dgm:t>
    </dgm:pt>
    <dgm:pt modelId="{48F60268-1B9B-4B9F-9DA6-3E15F441F28D}">
      <dgm:prSet phldrT="[Text]"/>
      <dgm:spPr/>
      <dgm:t>
        <a:bodyPr/>
        <a:lstStyle/>
        <a:p>
          <a:r>
            <a:rPr lang="en-US" dirty="0" smtClean="0"/>
            <a:t>Introduction</a:t>
          </a:r>
          <a:endParaRPr lang="en-US" dirty="0"/>
        </a:p>
      </dgm:t>
    </dgm:pt>
    <dgm:pt modelId="{0D062DF7-08F8-47F7-B6F4-2D45FCC48F46}" type="parTrans" cxnId="{CAD94001-87EF-445A-A941-2F123C4A2D06}">
      <dgm:prSet/>
      <dgm:spPr/>
      <dgm:t>
        <a:bodyPr/>
        <a:lstStyle/>
        <a:p>
          <a:endParaRPr lang="en-US"/>
        </a:p>
      </dgm:t>
    </dgm:pt>
    <dgm:pt modelId="{0FBF6CF8-DB5C-4C22-8D64-CCC84AD84BA9}" type="sibTrans" cxnId="{CAD94001-87EF-445A-A941-2F123C4A2D06}">
      <dgm:prSet/>
      <dgm:spPr/>
      <dgm:t>
        <a:bodyPr/>
        <a:lstStyle/>
        <a:p>
          <a:endParaRPr lang="en-US"/>
        </a:p>
      </dgm:t>
    </dgm:pt>
    <dgm:pt modelId="{EADF8884-1E31-42B7-A901-286EE7FBF384}">
      <dgm:prSet phldrT="[Text]"/>
      <dgm:spPr/>
      <dgm:t>
        <a:bodyPr/>
        <a:lstStyle/>
        <a:p>
          <a:r>
            <a:rPr lang="en-US" dirty="0" smtClean="0"/>
            <a:t>Silverlight vs. WP7</a:t>
          </a:r>
          <a:endParaRPr lang="en-US" dirty="0"/>
        </a:p>
      </dgm:t>
    </dgm:pt>
    <dgm:pt modelId="{F766624F-653A-4958-B394-91DDC7A21282}" type="parTrans" cxnId="{0D7C4D86-0BFD-4F03-856C-77AE70DEB8EA}">
      <dgm:prSet/>
      <dgm:spPr/>
      <dgm:t>
        <a:bodyPr/>
        <a:lstStyle/>
        <a:p>
          <a:endParaRPr lang="en-US"/>
        </a:p>
      </dgm:t>
    </dgm:pt>
    <dgm:pt modelId="{FA7B69D9-F776-41CC-939F-0E1BF5CD7D2E}" type="sibTrans" cxnId="{0D7C4D86-0BFD-4F03-856C-77AE70DEB8EA}">
      <dgm:prSet/>
      <dgm:spPr/>
      <dgm:t>
        <a:bodyPr/>
        <a:lstStyle/>
        <a:p>
          <a:endParaRPr lang="en-US"/>
        </a:p>
      </dgm:t>
    </dgm:pt>
    <dgm:pt modelId="{DD8EC5EE-CC38-4B50-8D38-E3783925CC41}">
      <dgm:prSet phldrT="[Text]"/>
      <dgm:spPr/>
      <dgm:t>
        <a:bodyPr/>
        <a:lstStyle/>
        <a:p>
          <a:r>
            <a:rPr lang="en-US" dirty="0" smtClean="0"/>
            <a:t>Silverlight &amp; </a:t>
          </a:r>
          <a:r>
            <a:rPr lang="en-US" dirty="0" smtClean="0"/>
            <a:t>WP7</a:t>
          </a:r>
          <a:endParaRPr lang="en-US" dirty="0"/>
        </a:p>
      </dgm:t>
    </dgm:pt>
    <dgm:pt modelId="{6464651B-BC94-4422-943D-4DB3009322D2}" type="parTrans" cxnId="{6FD605CB-C0BA-4578-925A-66AEFFCB1F3C}">
      <dgm:prSet/>
      <dgm:spPr/>
      <dgm:t>
        <a:bodyPr/>
        <a:lstStyle/>
        <a:p>
          <a:endParaRPr lang="en-US"/>
        </a:p>
      </dgm:t>
    </dgm:pt>
    <dgm:pt modelId="{8FDA9257-7C0F-4F6B-AE38-30ACF11C44AE}" type="sibTrans" cxnId="{6FD605CB-C0BA-4578-925A-66AEFFCB1F3C}">
      <dgm:prSet/>
      <dgm:spPr/>
      <dgm:t>
        <a:bodyPr/>
        <a:lstStyle/>
        <a:p>
          <a:endParaRPr lang="en-US"/>
        </a:p>
      </dgm:t>
    </dgm:pt>
    <dgm:pt modelId="{38737CF6-90D0-490E-A5E9-7062DA518C83}">
      <dgm:prSet phldrT="[Text]"/>
      <dgm:spPr/>
      <dgm:t>
        <a:bodyPr/>
        <a:lstStyle/>
        <a:p>
          <a:r>
            <a:rPr lang="en-US" dirty="0" smtClean="0"/>
            <a:t>Utilizing Both Technologies</a:t>
          </a:r>
          <a:endParaRPr lang="en-US" dirty="0"/>
        </a:p>
      </dgm:t>
    </dgm:pt>
    <dgm:pt modelId="{52F65E4C-1769-4E42-A7D3-99C42D3A6BFE}" type="parTrans" cxnId="{FB4E8AC2-CCE5-4F79-A252-24E79B67E985}">
      <dgm:prSet/>
      <dgm:spPr/>
      <dgm:t>
        <a:bodyPr/>
        <a:lstStyle/>
        <a:p>
          <a:endParaRPr lang="en-US"/>
        </a:p>
      </dgm:t>
    </dgm:pt>
    <dgm:pt modelId="{AE7E64F1-B607-4263-AC1E-0571BC1C48C3}" type="sibTrans" cxnId="{FB4E8AC2-CCE5-4F79-A252-24E79B67E985}">
      <dgm:prSet/>
      <dgm:spPr/>
      <dgm:t>
        <a:bodyPr/>
        <a:lstStyle/>
        <a:p>
          <a:endParaRPr lang="en-US"/>
        </a:p>
      </dgm:t>
    </dgm:pt>
    <dgm:pt modelId="{382AA2DE-0633-47B0-BEA5-910A046482FA}">
      <dgm:prSet phldrT="[Text]"/>
      <dgm:spPr/>
      <dgm:t>
        <a:bodyPr/>
        <a:lstStyle/>
        <a:p>
          <a:r>
            <a:rPr lang="en-US" dirty="0" smtClean="0"/>
            <a:t>Wrap-up</a:t>
          </a:r>
          <a:endParaRPr lang="en-US" dirty="0"/>
        </a:p>
      </dgm:t>
    </dgm:pt>
    <dgm:pt modelId="{8015E15E-D709-4C4D-81BE-F158BCC381F4}" type="parTrans" cxnId="{C71AB1C5-6171-48D6-960E-4A266BA387DB}">
      <dgm:prSet/>
      <dgm:spPr/>
      <dgm:t>
        <a:bodyPr/>
        <a:lstStyle/>
        <a:p>
          <a:endParaRPr lang="en-US"/>
        </a:p>
      </dgm:t>
    </dgm:pt>
    <dgm:pt modelId="{DD4403FD-F0EA-4BDD-BDB8-5EAE1591F251}" type="sibTrans" cxnId="{C71AB1C5-6171-48D6-960E-4A266BA387DB}">
      <dgm:prSet/>
      <dgm:spPr/>
      <dgm:t>
        <a:bodyPr/>
        <a:lstStyle/>
        <a:p>
          <a:endParaRPr lang="en-US"/>
        </a:p>
      </dgm:t>
    </dgm:pt>
    <dgm:pt modelId="{C685A010-AE24-4AFE-AABC-62C7F6755555}" type="pres">
      <dgm:prSet presAssocID="{7288E92B-3C37-4BD1-B58A-DAD64D9474CD}" presName="outerComposite" presStyleCnt="0">
        <dgm:presLayoutVars>
          <dgm:chMax val="5"/>
          <dgm:dir/>
          <dgm:resizeHandles val="exact"/>
        </dgm:presLayoutVars>
      </dgm:prSet>
      <dgm:spPr/>
      <dgm:t>
        <a:bodyPr/>
        <a:lstStyle/>
        <a:p>
          <a:endParaRPr lang="en-US"/>
        </a:p>
      </dgm:t>
    </dgm:pt>
    <dgm:pt modelId="{7BCA1333-BDAB-44F5-9252-9228848E805C}" type="pres">
      <dgm:prSet presAssocID="{7288E92B-3C37-4BD1-B58A-DAD64D9474CD}" presName="dummyMaxCanvas" presStyleCnt="0">
        <dgm:presLayoutVars/>
      </dgm:prSet>
      <dgm:spPr/>
      <dgm:t>
        <a:bodyPr/>
        <a:lstStyle/>
        <a:p>
          <a:endParaRPr lang="en-US"/>
        </a:p>
      </dgm:t>
    </dgm:pt>
    <dgm:pt modelId="{F9E2EDEE-E537-4B74-95CB-801996427D56}" type="pres">
      <dgm:prSet presAssocID="{7288E92B-3C37-4BD1-B58A-DAD64D9474CD}" presName="FiveNodes_1" presStyleLbl="node1" presStyleIdx="0" presStyleCnt="5">
        <dgm:presLayoutVars>
          <dgm:bulletEnabled val="1"/>
        </dgm:presLayoutVars>
      </dgm:prSet>
      <dgm:spPr/>
      <dgm:t>
        <a:bodyPr/>
        <a:lstStyle/>
        <a:p>
          <a:endParaRPr lang="en-US"/>
        </a:p>
      </dgm:t>
    </dgm:pt>
    <dgm:pt modelId="{8F137852-CCC1-4307-A9DD-8F0C225F198F}" type="pres">
      <dgm:prSet presAssocID="{7288E92B-3C37-4BD1-B58A-DAD64D9474CD}" presName="FiveNodes_2" presStyleLbl="node1" presStyleIdx="1" presStyleCnt="5">
        <dgm:presLayoutVars>
          <dgm:bulletEnabled val="1"/>
        </dgm:presLayoutVars>
      </dgm:prSet>
      <dgm:spPr/>
      <dgm:t>
        <a:bodyPr/>
        <a:lstStyle/>
        <a:p>
          <a:endParaRPr lang="en-US"/>
        </a:p>
      </dgm:t>
    </dgm:pt>
    <dgm:pt modelId="{1757753B-B949-4A94-94F7-5BE12E937F04}" type="pres">
      <dgm:prSet presAssocID="{7288E92B-3C37-4BD1-B58A-DAD64D9474CD}" presName="FiveNodes_3" presStyleLbl="node1" presStyleIdx="2" presStyleCnt="5">
        <dgm:presLayoutVars>
          <dgm:bulletEnabled val="1"/>
        </dgm:presLayoutVars>
      </dgm:prSet>
      <dgm:spPr/>
      <dgm:t>
        <a:bodyPr/>
        <a:lstStyle/>
        <a:p>
          <a:endParaRPr lang="en-US"/>
        </a:p>
      </dgm:t>
    </dgm:pt>
    <dgm:pt modelId="{C9627481-19C6-4F1A-86E4-DF239C680369}" type="pres">
      <dgm:prSet presAssocID="{7288E92B-3C37-4BD1-B58A-DAD64D9474CD}" presName="FiveNodes_4" presStyleLbl="node1" presStyleIdx="3" presStyleCnt="5">
        <dgm:presLayoutVars>
          <dgm:bulletEnabled val="1"/>
        </dgm:presLayoutVars>
      </dgm:prSet>
      <dgm:spPr/>
      <dgm:t>
        <a:bodyPr/>
        <a:lstStyle/>
        <a:p>
          <a:endParaRPr lang="en-US"/>
        </a:p>
      </dgm:t>
    </dgm:pt>
    <dgm:pt modelId="{67C33857-8120-4AB4-B7E9-7DD550805B47}" type="pres">
      <dgm:prSet presAssocID="{7288E92B-3C37-4BD1-B58A-DAD64D9474CD}" presName="FiveNodes_5" presStyleLbl="node1" presStyleIdx="4" presStyleCnt="5">
        <dgm:presLayoutVars>
          <dgm:bulletEnabled val="1"/>
        </dgm:presLayoutVars>
      </dgm:prSet>
      <dgm:spPr/>
      <dgm:t>
        <a:bodyPr/>
        <a:lstStyle/>
        <a:p>
          <a:endParaRPr lang="en-US"/>
        </a:p>
      </dgm:t>
    </dgm:pt>
    <dgm:pt modelId="{0FA014E8-82F8-47D9-A808-1E64600E48AD}" type="pres">
      <dgm:prSet presAssocID="{7288E92B-3C37-4BD1-B58A-DAD64D9474CD}" presName="FiveConn_1-2" presStyleLbl="fgAccFollowNode1" presStyleIdx="0" presStyleCnt="4">
        <dgm:presLayoutVars>
          <dgm:bulletEnabled val="1"/>
        </dgm:presLayoutVars>
      </dgm:prSet>
      <dgm:spPr/>
      <dgm:t>
        <a:bodyPr/>
        <a:lstStyle/>
        <a:p>
          <a:endParaRPr lang="en-US"/>
        </a:p>
      </dgm:t>
    </dgm:pt>
    <dgm:pt modelId="{60F6CBAC-AEC4-4902-8EEB-9F4CC5A4859B}" type="pres">
      <dgm:prSet presAssocID="{7288E92B-3C37-4BD1-B58A-DAD64D9474CD}" presName="FiveConn_2-3" presStyleLbl="fgAccFollowNode1" presStyleIdx="1" presStyleCnt="4">
        <dgm:presLayoutVars>
          <dgm:bulletEnabled val="1"/>
        </dgm:presLayoutVars>
      </dgm:prSet>
      <dgm:spPr/>
      <dgm:t>
        <a:bodyPr/>
        <a:lstStyle/>
        <a:p>
          <a:endParaRPr lang="en-US"/>
        </a:p>
      </dgm:t>
    </dgm:pt>
    <dgm:pt modelId="{06C01A9E-17BB-4973-AC42-81BB8BBDC06B}" type="pres">
      <dgm:prSet presAssocID="{7288E92B-3C37-4BD1-B58A-DAD64D9474CD}" presName="FiveConn_3-4" presStyleLbl="fgAccFollowNode1" presStyleIdx="2" presStyleCnt="4">
        <dgm:presLayoutVars>
          <dgm:bulletEnabled val="1"/>
        </dgm:presLayoutVars>
      </dgm:prSet>
      <dgm:spPr/>
      <dgm:t>
        <a:bodyPr/>
        <a:lstStyle/>
        <a:p>
          <a:endParaRPr lang="en-US"/>
        </a:p>
      </dgm:t>
    </dgm:pt>
    <dgm:pt modelId="{0F012EEC-4FF3-4416-8586-60ECA8ED219C}" type="pres">
      <dgm:prSet presAssocID="{7288E92B-3C37-4BD1-B58A-DAD64D9474CD}" presName="FiveConn_4-5" presStyleLbl="fgAccFollowNode1" presStyleIdx="3" presStyleCnt="4">
        <dgm:presLayoutVars>
          <dgm:bulletEnabled val="1"/>
        </dgm:presLayoutVars>
      </dgm:prSet>
      <dgm:spPr/>
      <dgm:t>
        <a:bodyPr/>
        <a:lstStyle/>
        <a:p>
          <a:endParaRPr lang="en-US"/>
        </a:p>
      </dgm:t>
    </dgm:pt>
    <dgm:pt modelId="{40F2C9B8-AD4C-4056-865D-7C9A07032A3D}" type="pres">
      <dgm:prSet presAssocID="{7288E92B-3C37-4BD1-B58A-DAD64D9474CD}" presName="FiveNodes_1_text" presStyleLbl="node1" presStyleIdx="4" presStyleCnt="5">
        <dgm:presLayoutVars>
          <dgm:bulletEnabled val="1"/>
        </dgm:presLayoutVars>
      </dgm:prSet>
      <dgm:spPr/>
      <dgm:t>
        <a:bodyPr/>
        <a:lstStyle/>
        <a:p>
          <a:endParaRPr lang="en-US"/>
        </a:p>
      </dgm:t>
    </dgm:pt>
    <dgm:pt modelId="{D1796342-9304-4D54-9DD6-F7931A9D409E}" type="pres">
      <dgm:prSet presAssocID="{7288E92B-3C37-4BD1-B58A-DAD64D9474CD}" presName="FiveNodes_2_text" presStyleLbl="node1" presStyleIdx="4" presStyleCnt="5">
        <dgm:presLayoutVars>
          <dgm:bulletEnabled val="1"/>
        </dgm:presLayoutVars>
      </dgm:prSet>
      <dgm:spPr/>
      <dgm:t>
        <a:bodyPr/>
        <a:lstStyle/>
        <a:p>
          <a:endParaRPr lang="en-US"/>
        </a:p>
      </dgm:t>
    </dgm:pt>
    <dgm:pt modelId="{B66C1973-A414-482A-8698-D8702DC569D5}" type="pres">
      <dgm:prSet presAssocID="{7288E92B-3C37-4BD1-B58A-DAD64D9474CD}" presName="FiveNodes_3_text" presStyleLbl="node1" presStyleIdx="4" presStyleCnt="5">
        <dgm:presLayoutVars>
          <dgm:bulletEnabled val="1"/>
        </dgm:presLayoutVars>
      </dgm:prSet>
      <dgm:spPr/>
      <dgm:t>
        <a:bodyPr/>
        <a:lstStyle/>
        <a:p>
          <a:endParaRPr lang="en-US"/>
        </a:p>
      </dgm:t>
    </dgm:pt>
    <dgm:pt modelId="{3ABE4A6C-FBA5-418A-8FDC-CC214819AFC8}" type="pres">
      <dgm:prSet presAssocID="{7288E92B-3C37-4BD1-B58A-DAD64D9474CD}" presName="FiveNodes_4_text" presStyleLbl="node1" presStyleIdx="4" presStyleCnt="5">
        <dgm:presLayoutVars>
          <dgm:bulletEnabled val="1"/>
        </dgm:presLayoutVars>
      </dgm:prSet>
      <dgm:spPr/>
      <dgm:t>
        <a:bodyPr/>
        <a:lstStyle/>
        <a:p>
          <a:endParaRPr lang="en-US"/>
        </a:p>
      </dgm:t>
    </dgm:pt>
    <dgm:pt modelId="{825BF4EA-08A2-4B60-8B9A-6C69954280B0}" type="pres">
      <dgm:prSet presAssocID="{7288E92B-3C37-4BD1-B58A-DAD64D9474CD}" presName="FiveNodes_5_text" presStyleLbl="node1" presStyleIdx="4" presStyleCnt="5">
        <dgm:presLayoutVars>
          <dgm:bulletEnabled val="1"/>
        </dgm:presLayoutVars>
      </dgm:prSet>
      <dgm:spPr/>
      <dgm:t>
        <a:bodyPr/>
        <a:lstStyle/>
        <a:p>
          <a:endParaRPr lang="en-US"/>
        </a:p>
      </dgm:t>
    </dgm:pt>
  </dgm:ptLst>
  <dgm:cxnLst>
    <dgm:cxn modelId="{FB4E8AC2-CCE5-4F79-A252-24E79B67E985}" srcId="{7288E92B-3C37-4BD1-B58A-DAD64D9474CD}" destId="{38737CF6-90D0-490E-A5E9-7062DA518C83}" srcOrd="3" destOrd="0" parTransId="{52F65E4C-1769-4E42-A7D3-99C42D3A6BFE}" sibTransId="{AE7E64F1-B607-4263-AC1E-0571BC1C48C3}"/>
    <dgm:cxn modelId="{B5C5312E-089F-4BAD-9A56-5F56D2A14A93}" type="presOf" srcId="{EADF8884-1E31-42B7-A901-286EE7FBF384}" destId="{8F137852-CCC1-4307-A9DD-8F0C225F198F}" srcOrd="0" destOrd="0" presId="urn:microsoft.com/office/officeart/2005/8/layout/vProcess5"/>
    <dgm:cxn modelId="{BF3DDEC4-6498-4134-8D30-69660BDF856E}" type="presOf" srcId="{7288E92B-3C37-4BD1-B58A-DAD64D9474CD}" destId="{C685A010-AE24-4AFE-AABC-62C7F6755555}" srcOrd="0" destOrd="0" presId="urn:microsoft.com/office/officeart/2005/8/layout/vProcess5"/>
    <dgm:cxn modelId="{0D7C4D86-0BFD-4F03-856C-77AE70DEB8EA}" srcId="{7288E92B-3C37-4BD1-B58A-DAD64D9474CD}" destId="{EADF8884-1E31-42B7-A901-286EE7FBF384}" srcOrd="1" destOrd="0" parTransId="{F766624F-653A-4958-B394-91DDC7A21282}" sibTransId="{FA7B69D9-F776-41CC-939F-0E1BF5CD7D2E}"/>
    <dgm:cxn modelId="{3D5C9354-ADE0-494C-8F10-64696BBA6F34}" type="presOf" srcId="{AE7E64F1-B607-4263-AC1E-0571BC1C48C3}" destId="{0F012EEC-4FF3-4416-8586-60ECA8ED219C}" srcOrd="0" destOrd="0" presId="urn:microsoft.com/office/officeart/2005/8/layout/vProcess5"/>
    <dgm:cxn modelId="{5292B949-3C03-477C-939C-40268C3BC1E4}" type="presOf" srcId="{382AA2DE-0633-47B0-BEA5-910A046482FA}" destId="{67C33857-8120-4AB4-B7E9-7DD550805B47}" srcOrd="0" destOrd="0" presId="urn:microsoft.com/office/officeart/2005/8/layout/vProcess5"/>
    <dgm:cxn modelId="{C71AB1C5-6171-48D6-960E-4A266BA387DB}" srcId="{7288E92B-3C37-4BD1-B58A-DAD64D9474CD}" destId="{382AA2DE-0633-47B0-BEA5-910A046482FA}" srcOrd="4" destOrd="0" parTransId="{8015E15E-D709-4C4D-81BE-F158BCC381F4}" sibTransId="{DD4403FD-F0EA-4BDD-BDB8-5EAE1591F251}"/>
    <dgm:cxn modelId="{A53566A2-4F6B-4691-A4B7-E6A8AEC4B3AF}" type="presOf" srcId="{38737CF6-90D0-490E-A5E9-7062DA518C83}" destId="{C9627481-19C6-4F1A-86E4-DF239C680369}" srcOrd="0" destOrd="0" presId="urn:microsoft.com/office/officeart/2005/8/layout/vProcess5"/>
    <dgm:cxn modelId="{6FD605CB-C0BA-4578-925A-66AEFFCB1F3C}" srcId="{7288E92B-3C37-4BD1-B58A-DAD64D9474CD}" destId="{DD8EC5EE-CC38-4B50-8D38-E3783925CC41}" srcOrd="2" destOrd="0" parTransId="{6464651B-BC94-4422-943D-4DB3009322D2}" sibTransId="{8FDA9257-7C0F-4F6B-AE38-30ACF11C44AE}"/>
    <dgm:cxn modelId="{5868EF47-DB3E-4367-8EB5-AC215B81DA45}" type="presOf" srcId="{EADF8884-1E31-42B7-A901-286EE7FBF384}" destId="{D1796342-9304-4D54-9DD6-F7931A9D409E}" srcOrd="1" destOrd="0" presId="urn:microsoft.com/office/officeart/2005/8/layout/vProcess5"/>
    <dgm:cxn modelId="{47A30E72-6F37-437E-B102-BA711691DB8F}" type="presOf" srcId="{38737CF6-90D0-490E-A5E9-7062DA518C83}" destId="{3ABE4A6C-FBA5-418A-8FDC-CC214819AFC8}" srcOrd="1" destOrd="0" presId="urn:microsoft.com/office/officeart/2005/8/layout/vProcess5"/>
    <dgm:cxn modelId="{76CB8703-ABA7-471F-98F2-3837BC5775D2}" type="presOf" srcId="{FA7B69D9-F776-41CC-939F-0E1BF5CD7D2E}" destId="{60F6CBAC-AEC4-4902-8EEB-9F4CC5A4859B}" srcOrd="0" destOrd="0" presId="urn:microsoft.com/office/officeart/2005/8/layout/vProcess5"/>
    <dgm:cxn modelId="{29557E29-5A73-4D7C-9058-B9E29F1C1C76}" type="presOf" srcId="{DD8EC5EE-CC38-4B50-8D38-E3783925CC41}" destId="{1757753B-B949-4A94-94F7-5BE12E937F04}" srcOrd="0" destOrd="0" presId="urn:microsoft.com/office/officeart/2005/8/layout/vProcess5"/>
    <dgm:cxn modelId="{CAD94001-87EF-445A-A941-2F123C4A2D06}" srcId="{7288E92B-3C37-4BD1-B58A-DAD64D9474CD}" destId="{48F60268-1B9B-4B9F-9DA6-3E15F441F28D}" srcOrd="0" destOrd="0" parTransId="{0D062DF7-08F8-47F7-B6F4-2D45FCC48F46}" sibTransId="{0FBF6CF8-DB5C-4C22-8D64-CCC84AD84BA9}"/>
    <dgm:cxn modelId="{472B8286-A038-47DD-A4C5-4044CE7D07AA}" type="presOf" srcId="{48F60268-1B9B-4B9F-9DA6-3E15F441F28D}" destId="{40F2C9B8-AD4C-4056-865D-7C9A07032A3D}" srcOrd="1" destOrd="0" presId="urn:microsoft.com/office/officeart/2005/8/layout/vProcess5"/>
    <dgm:cxn modelId="{D421A154-A787-4605-94E1-8A70E3758435}" type="presOf" srcId="{DD8EC5EE-CC38-4B50-8D38-E3783925CC41}" destId="{B66C1973-A414-482A-8698-D8702DC569D5}" srcOrd="1" destOrd="0" presId="urn:microsoft.com/office/officeart/2005/8/layout/vProcess5"/>
    <dgm:cxn modelId="{97B11C9A-D3AC-4C6F-B834-6FF741B90F10}" type="presOf" srcId="{0FBF6CF8-DB5C-4C22-8D64-CCC84AD84BA9}" destId="{0FA014E8-82F8-47D9-A808-1E64600E48AD}" srcOrd="0" destOrd="0" presId="urn:microsoft.com/office/officeart/2005/8/layout/vProcess5"/>
    <dgm:cxn modelId="{4C3136B2-8115-49E0-9ADD-C81C5DA71AE6}" type="presOf" srcId="{8FDA9257-7C0F-4F6B-AE38-30ACF11C44AE}" destId="{06C01A9E-17BB-4973-AC42-81BB8BBDC06B}" srcOrd="0" destOrd="0" presId="urn:microsoft.com/office/officeart/2005/8/layout/vProcess5"/>
    <dgm:cxn modelId="{3EF0A2E2-972B-4683-99BA-FC2F6B5FA865}" type="presOf" srcId="{382AA2DE-0633-47B0-BEA5-910A046482FA}" destId="{825BF4EA-08A2-4B60-8B9A-6C69954280B0}" srcOrd="1" destOrd="0" presId="urn:microsoft.com/office/officeart/2005/8/layout/vProcess5"/>
    <dgm:cxn modelId="{29F81902-F52C-4642-81B9-A6D7AFC5CBDC}" type="presOf" srcId="{48F60268-1B9B-4B9F-9DA6-3E15F441F28D}" destId="{F9E2EDEE-E537-4B74-95CB-801996427D56}" srcOrd="0" destOrd="0" presId="urn:microsoft.com/office/officeart/2005/8/layout/vProcess5"/>
    <dgm:cxn modelId="{D6CAF7FE-6DFA-43F9-A05B-42714D8E228B}" type="presParOf" srcId="{C685A010-AE24-4AFE-AABC-62C7F6755555}" destId="{7BCA1333-BDAB-44F5-9252-9228848E805C}" srcOrd="0" destOrd="0" presId="urn:microsoft.com/office/officeart/2005/8/layout/vProcess5"/>
    <dgm:cxn modelId="{9DEED2ED-7060-41F4-B484-FD8D4FBC8468}" type="presParOf" srcId="{C685A010-AE24-4AFE-AABC-62C7F6755555}" destId="{F9E2EDEE-E537-4B74-95CB-801996427D56}" srcOrd="1" destOrd="0" presId="urn:microsoft.com/office/officeart/2005/8/layout/vProcess5"/>
    <dgm:cxn modelId="{1FD6CA1A-F269-438E-9664-901ED5F85786}" type="presParOf" srcId="{C685A010-AE24-4AFE-AABC-62C7F6755555}" destId="{8F137852-CCC1-4307-A9DD-8F0C225F198F}" srcOrd="2" destOrd="0" presId="urn:microsoft.com/office/officeart/2005/8/layout/vProcess5"/>
    <dgm:cxn modelId="{B0D670FE-AB85-4962-86CE-FFABC354E664}" type="presParOf" srcId="{C685A010-AE24-4AFE-AABC-62C7F6755555}" destId="{1757753B-B949-4A94-94F7-5BE12E937F04}" srcOrd="3" destOrd="0" presId="urn:microsoft.com/office/officeart/2005/8/layout/vProcess5"/>
    <dgm:cxn modelId="{3461AE70-E560-4A51-BFE4-B72A4839D777}" type="presParOf" srcId="{C685A010-AE24-4AFE-AABC-62C7F6755555}" destId="{C9627481-19C6-4F1A-86E4-DF239C680369}" srcOrd="4" destOrd="0" presId="urn:microsoft.com/office/officeart/2005/8/layout/vProcess5"/>
    <dgm:cxn modelId="{B03F4199-1218-4C67-B892-00ED0B3C48A7}" type="presParOf" srcId="{C685A010-AE24-4AFE-AABC-62C7F6755555}" destId="{67C33857-8120-4AB4-B7E9-7DD550805B47}" srcOrd="5" destOrd="0" presId="urn:microsoft.com/office/officeart/2005/8/layout/vProcess5"/>
    <dgm:cxn modelId="{C203FF4A-6B50-4446-9DFB-EFDC1D0AB32A}" type="presParOf" srcId="{C685A010-AE24-4AFE-AABC-62C7F6755555}" destId="{0FA014E8-82F8-47D9-A808-1E64600E48AD}" srcOrd="6" destOrd="0" presId="urn:microsoft.com/office/officeart/2005/8/layout/vProcess5"/>
    <dgm:cxn modelId="{3FE94B9A-D2BF-4A4E-8B94-1157B7756EB4}" type="presParOf" srcId="{C685A010-AE24-4AFE-AABC-62C7F6755555}" destId="{60F6CBAC-AEC4-4902-8EEB-9F4CC5A4859B}" srcOrd="7" destOrd="0" presId="urn:microsoft.com/office/officeart/2005/8/layout/vProcess5"/>
    <dgm:cxn modelId="{DDD4E3DA-A1C5-4528-BB75-1F5BB7744AF1}" type="presParOf" srcId="{C685A010-AE24-4AFE-AABC-62C7F6755555}" destId="{06C01A9E-17BB-4973-AC42-81BB8BBDC06B}" srcOrd="8" destOrd="0" presId="urn:microsoft.com/office/officeart/2005/8/layout/vProcess5"/>
    <dgm:cxn modelId="{66C84CF5-8B6B-48ED-BB78-F69463400ED9}" type="presParOf" srcId="{C685A010-AE24-4AFE-AABC-62C7F6755555}" destId="{0F012EEC-4FF3-4416-8586-60ECA8ED219C}" srcOrd="9" destOrd="0" presId="urn:microsoft.com/office/officeart/2005/8/layout/vProcess5"/>
    <dgm:cxn modelId="{C74FB13E-D045-4876-8FBF-1A6527138D49}" type="presParOf" srcId="{C685A010-AE24-4AFE-AABC-62C7F6755555}" destId="{40F2C9B8-AD4C-4056-865D-7C9A07032A3D}" srcOrd="10" destOrd="0" presId="urn:microsoft.com/office/officeart/2005/8/layout/vProcess5"/>
    <dgm:cxn modelId="{CAD8F572-6189-45E1-BF70-FA98DCAD7BCA}" type="presParOf" srcId="{C685A010-AE24-4AFE-AABC-62C7F6755555}" destId="{D1796342-9304-4D54-9DD6-F7931A9D409E}" srcOrd="11" destOrd="0" presId="urn:microsoft.com/office/officeart/2005/8/layout/vProcess5"/>
    <dgm:cxn modelId="{F3C77615-1809-47E1-8F40-E91CAEEE9D84}" type="presParOf" srcId="{C685A010-AE24-4AFE-AABC-62C7F6755555}" destId="{B66C1973-A414-482A-8698-D8702DC569D5}" srcOrd="12" destOrd="0" presId="urn:microsoft.com/office/officeart/2005/8/layout/vProcess5"/>
    <dgm:cxn modelId="{6FF2568F-C6C6-43A6-8FC8-75153C5334AC}" type="presParOf" srcId="{C685A010-AE24-4AFE-AABC-62C7F6755555}" destId="{3ABE4A6C-FBA5-418A-8FDC-CC214819AFC8}" srcOrd="13" destOrd="0" presId="urn:microsoft.com/office/officeart/2005/8/layout/vProcess5"/>
    <dgm:cxn modelId="{1CC755F8-56AD-4A85-9573-2DAE7C7171DF}" type="presParOf" srcId="{C685A010-AE24-4AFE-AABC-62C7F6755555}" destId="{825BF4EA-08A2-4B60-8B9A-6C69954280B0}" srcOrd="14" destOrd="0" presId="urn:microsoft.com/office/officeart/2005/8/layout/vProcess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9E2EDEE-E537-4B74-95CB-801996427D56}">
      <dsp:nvSpPr>
        <dsp:cNvPr id="0" name=""/>
        <dsp:cNvSpPr/>
      </dsp:nvSpPr>
      <dsp:spPr>
        <a:xfrm>
          <a:off x="0" y="0"/>
          <a:ext cx="5704823" cy="621220"/>
        </a:xfrm>
        <a:prstGeom prst="roundRect">
          <a:avLst>
            <a:gd name="adj" fmla="val 10000"/>
          </a:avLst>
        </a:prstGeom>
        <a:gradFill rotWithShape="0">
          <a:gsLst>
            <a:gs pos="0">
              <a:schemeClr val="lt1">
                <a:hueOff val="0"/>
                <a:satOff val="0"/>
                <a:lumOff val="0"/>
                <a:alphaOff val="0"/>
                <a:tint val="0"/>
              </a:schemeClr>
            </a:gs>
            <a:gs pos="44000">
              <a:schemeClr val="lt1">
                <a:hueOff val="0"/>
                <a:satOff val="0"/>
                <a:lumOff val="0"/>
                <a:alphaOff val="0"/>
                <a:tint val="60000"/>
                <a:satMod val="120000"/>
              </a:schemeClr>
            </a:gs>
            <a:gs pos="100000">
              <a:schemeClr val="lt1">
                <a:hueOff val="0"/>
                <a:satOff val="0"/>
                <a:lumOff val="0"/>
                <a:alphaOff val="0"/>
                <a:tint val="90000"/>
                <a:alpha val="100000"/>
                <a:lumMod val="90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02870" tIns="102870" rIns="102870" bIns="102870" numCol="1" spcCol="1270" anchor="ctr" anchorCtr="0">
          <a:noAutofit/>
        </a:bodyPr>
        <a:lstStyle/>
        <a:p>
          <a:pPr lvl="0" algn="l" defTabSz="1200150">
            <a:lnSpc>
              <a:spcPct val="90000"/>
            </a:lnSpc>
            <a:spcBef>
              <a:spcPct val="0"/>
            </a:spcBef>
            <a:spcAft>
              <a:spcPct val="35000"/>
            </a:spcAft>
          </a:pPr>
          <a:r>
            <a:rPr lang="en-US" sz="2700" kern="1200" dirty="0" smtClean="0"/>
            <a:t>Introduction</a:t>
          </a:r>
          <a:endParaRPr lang="en-US" sz="2700" kern="1200" dirty="0"/>
        </a:p>
      </dsp:txBody>
      <dsp:txXfrm>
        <a:off x="18195" y="18195"/>
        <a:ext cx="4961795" cy="584830"/>
      </dsp:txXfrm>
    </dsp:sp>
    <dsp:sp modelId="{8F137852-CCC1-4307-A9DD-8F0C225F198F}">
      <dsp:nvSpPr>
        <dsp:cNvPr id="0" name=""/>
        <dsp:cNvSpPr/>
      </dsp:nvSpPr>
      <dsp:spPr>
        <a:xfrm>
          <a:off x="426009" y="707501"/>
          <a:ext cx="5704823" cy="621220"/>
        </a:xfrm>
        <a:prstGeom prst="roundRect">
          <a:avLst>
            <a:gd name="adj" fmla="val 10000"/>
          </a:avLst>
        </a:prstGeom>
        <a:gradFill rotWithShape="0">
          <a:gsLst>
            <a:gs pos="0">
              <a:schemeClr val="lt1">
                <a:hueOff val="0"/>
                <a:satOff val="0"/>
                <a:lumOff val="0"/>
                <a:alphaOff val="0"/>
                <a:tint val="0"/>
              </a:schemeClr>
            </a:gs>
            <a:gs pos="44000">
              <a:schemeClr val="lt1">
                <a:hueOff val="0"/>
                <a:satOff val="0"/>
                <a:lumOff val="0"/>
                <a:alphaOff val="0"/>
                <a:tint val="60000"/>
                <a:satMod val="120000"/>
              </a:schemeClr>
            </a:gs>
            <a:gs pos="100000">
              <a:schemeClr val="lt1">
                <a:hueOff val="0"/>
                <a:satOff val="0"/>
                <a:lumOff val="0"/>
                <a:alphaOff val="0"/>
                <a:tint val="90000"/>
                <a:alpha val="100000"/>
                <a:lumMod val="90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02870" tIns="102870" rIns="102870" bIns="102870" numCol="1" spcCol="1270" anchor="ctr" anchorCtr="0">
          <a:noAutofit/>
        </a:bodyPr>
        <a:lstStyle/>
        <a:p>
          <a:pPr lvl="0" algn="l" defTabSz="1200150">
            <a:lnSpc>
              <a:spcPct val="90000"/>
            </a:lnSpc>
            <a:spcBef>
              <a:spcPct val="0"/>
            </a:spcBef>
            <a:spcAft>
              <a:spcPct val="35000"/>
            </a:spcAft>
          </a:pPr>
          <a:r>
            <a:rPr lang="en-US" sz="2700" kern="1200" dirty="0" smtClean="0"/>
            <a:t>Silverlight vs. WP7</a:t>
          </a:r>
          <a:endParaRPr lang="en-US" sz="2700" kern="1200" dirty="0"/>
        </a:p>
      </dsp:txBody>
      <dsp:txXfrm>
        <a:off x="444204" y="725696"/>
        <a:ext cx="4838630" cy="584830"/>
      </dsp:txXfrm>
    </dsp:sp>
    <dsp:sp modelId="{1757753B-B949-4A94-94F7-5BE12E937F04}">
      <dsp:nvSpPr>
        <dsp:cNvPr id="0" name=""/>
        <dsp:cNvSpPr/>
      </dsp:nvSpPr>
      <dsp:spPr>
        <a:xfrm>
          <a:off x="852019" y="1415002"/>
          <a:ext cx="5704823" cy="621220"/>
        </a:xfrm>
        <a:prstGeom prst="roundRect">
          <a:avLst>
            <a:gd name="adj" fmla="val 10000"/>
          </a:avLst>
        </a:prstGeom>
        <a:gradFill rotWithShape="0">
          <a:gsLst>
            <a:gs pos="0">
              <a:schemeClr val="lt1">
                <a:hueOff val="0"/>
                <a:satOff val="0"/>
                <a:lumOff val="0"/>
                <a:alphaOff val="0"/>
                <a:tint val="0"/>
              </a:schemeClr>
            </a:gs>
            <a:gs pos="44000">
              <a:schemeClr val="lt1">
                <a:hueOff val="0"/>
                <a:satOff val="0"/>
                <a:lumOff val="0"/>
                <a:alphaOff val="0"/>
                <a:tint val="60000"/>
                <a:satMod val="120000"/>
              </a:schemeClr>
            </a:gs>
            <a:gs pos="100000">
              <a:schemeClr val="lt1">
                <a:hueOff val="0"/>
                <a:satOff val="0"/>
                <a:lumOff val="0"/>
                <a:alphaOff val="0"/>
                <a:tint val="90000"/>
                <a:alpha val="100000"/>
                <a:lumMod val="90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02870" tIns="102870" rIns="102870" bIns="102870" numCol="1" spcCol="1270" anchor="ctr" anchorCtr="0">
          <a:noAutofit/>
        </a:bodyPr>
        <a:lstStyle/>
        <a:p>
          <a:pPr lvl="0" algn="l" defTabSz="1200150">
            <a:lnSpc>
              <a:spcPct val="90000"/>
            </a:lnSpc>
            <a:spcBef>
              <a:spcPct val="0"/>
            </a:spcBef>
            <a:spcAft>
              <a:spcPct val="35000"/>
            </a:spcAft>
          </a:pPr>
          <a:r>
            <a:rPr lang="en-US" sz="2700" kern="1200" dirty="0" smtClean="0"/>
            <a:t>Silverlight &amp; </a:t>
          </a:r>
          <a:r>
            <a:rPr lang="en-US" sz="2700" kern="1200" dirty="0" smtClean="0"/>
            <a:t>WP7</a:t>
          </a:r>
          <a:endParaRPr lang="en-US" sz="2700" kern="1200" dirty="0"/>
        </a:p>
      </dsp:txBody>
      <dsp:txXfrm>
        <a:off x="870214" y="1433197"/>
        <a:ext cx="4838630" cy="584830"/>
      </dsp:txXfrm>
    </dsp:sp>
    <dsp:sp modelId="{C9627481-19C6-4F1A-86E4-DF239C680369}">
      <dsp:nvSpPr>
        <dsp:cNvPr id="0" name=""/>
        <dsp:cNvSpPr/>
      </dsp:nvSpPr>
      <dsp:spPr>
        <a:xfrm>
          <a:off x="1278028" y="2122503"/>
          <a:ext cx="5704823" cy="621220"/>
        </a:xfrm>
        <a:prstGeom prst="roundRect">
          <a:avLst>
            <a:gd name="adj" fmla="val 10000"/>
          </a:avLst>
        </a:prstGeom>
        <a:gradFill rotWithShape="0">
          <a:gsLst>
            <a:gs pos="0">
              <a:schemeClr val="lt1">
                <a:hueOff val="0"/>
                <a:satOff val="0"/>
                <a:lumOff val="0"/>
                <a:alphaOff val="0"/>
                <a:tint val="0"/>
              </a:schemeClr>
            </a:gs>
            <a:gs pos="44000">
              <a:schemeClr val="lt1">
                <a:hueOff val="0"/>
                <a:satOff val="0"/>
                <a:lumOff val="0"/>
                <a:alphaOff val="0"/>
                <a:tint val="60000"/>
                <a:satMod val="120000"/>
              </a:schemeClr>
            </a:gs>
            <a:gs pos="100000">
              <a:schemeClr val="lt1">
                <a:hueOff val="0"/>
                <a:satOff val="0"/>
                <a:lumOff val="0"/>
                <a:alphaOff val="0"/>
                <a:tint val="90000"/>
                <a:alpha val="100000"/>
                <a:lumMod val="90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02870" tIns="102870" rIns="102870" bIns="102870" numCol="1" spcCol="1270" anchor="ctr" anchorCtr="0">
          <a:noAutofit/>
        </a:bodyPr>
        <a:lstStyle/>
        <a:p>
          <a:pPr lvl="0" algn="l" defTabSz="1200150">
            <a:lnSpc>
              <a:spcPct val="90000"/>
            </a:lnSpc>
            <a:spcBef>
              <a:spcPct val="0"/>
            </a:spcBef>
            <a:spcAft>
              <a:spcPct val="35000"/>
            </a:spcAft>
          </a:pPr>
          <a:r>
            <a:rPr lang="en-US" sz="2700" kern="1200" dirty="0" smtClean="0"/>
            <a:t>Utilizing Both Technologies</a:t>
          </a:r>
          <a:endParaRPr lang="en-US" sz="2700" kern="1200" dirty="0"/>
        </a:p>
      </dsp:txBody>
      <dsp:txXfrm>
        <a:off x="1296223" y="2140698"/>
        <a:ext cx="4838630" cy="584830"/>
      </dsp:txXfrm>
    </dsp:sp>
    <dsp:sp modelId="{67C33857-8120-4AB4-B7E9-7DD550805B47}">
      <dsp:nvSpPr>
        <dsp:cNvPr id="0" name=""/>
        <dsp:cNvSpPr/>
      </dsp:nvSpPr>
      <dsp:spPr>
        <a:xfrm>
          <a:off x="1704038" y="2830004"/>
          <a:ext cx="5704823" cy="621220"/>
        </a:xfrm>
        <a:prstGeom prst="roundRect">
          <a:avLst>
            <a:gd name="adj" fmla="val 10000"/>
          </a:avLst>
        </a:prstGeom>
        <a:gradFill rotWithShape="0">
          <a:gsLst>
            <a:gs pos="0">
              <a:schemeClr val="lt1">
                <a:hueOff val="0"/>
                <a:satOff val="0"/>
                <a:lumOff val="0"/>
                <a:alphaOff val="0"/>
                <a:tint val="0"/>
              </a:schemeClr>
            </a:gs>
            <a:gs pos="44000">
              <a:schemeClr val="lt1">
                <a:hueOff val="0"/>
                <a:satOff val="0"/>
                <a:lumOff val="0"/>
                <a:alphaOff val="0"/>
                <a:tint val="60000"/>
                <a:satMod val="120000"/>
              </a:schemeClr>
            </a:gs>
            <a:gs pos="100000">
              <a:schemeClr val="lt1">
                <a:hueOff val="0"/>
                <a:satOff val="0"/>
                <a:lumOff val="0"/>
                <a:alphaOff val="0"/>
                <a:tint val="90000"/>
                <a:alpha val="100000"/>
                <a:lumMod val="90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02870" tIns="102870" rIns="102870" bIns="102870" numCol="1" spcCol="1270" anchor="ctr" anchorCtr="0">
          <a:noAutofit/>
        </a:bodyPr>
        <a:lstStyle/>
        <a:p>
          <a:pPr lvl="0" algn="l" defTabSz="1200150">
            <a:lnSpc>
              <a:spcPct val="90000"/>
            </a:lnSpc>
            <a:spcBef>
              <a:spcPct val="0"/>
            </a:spcBef>
            <a:spcAft>
              <a:spcPct val="35000"/>
            </a:spcAft>
          </a:pPr>
          <a:r>
            <a:rPr lang="en-US" sz="2700" kern="1200" dirty="0" smtClean="0"/>
            <a:t>Wrap-up</a:t>
          </a:r>
          <a:endParaRPr lang="en-US" sz="2700" kern="1200" dirty="0"/>
        </a:p>
      </dsp:txBody>
      <dsp:txXfrm>
        <a:off x="1722233" y="2848199"/>
        <a:ext cx="4838630" cy="584830"/>
      </dsp:txXfrm>
    </dsp:sp>
    <dsp:sp modelId="{0FA014E8-82F8-47D9-A808-1E64600E48AD}">
      <dsp:nvSpPr>
        <dsp:cNvPr id="0" name=""/>
        <dsp:cNvSpPr/>
      </dsp:nvSpPr>
      <dsp:spPr>
        <a:xfrm>
          <a:off x="5301030" y="453836"/>
          <a:ext cx="403793" cy="403793"/>
        </a:xfrm>
        <a:prstGeom prst="downArrow">
          <a:avLst>
            <a:gd name="adj1" fmla="val 55000"/>
            <a:gd name="adj2" fmla="val 45000"/>
          </a:avLst>
        </a:prstGeom>
        <a:solidFill>
          <a:schemeClr val="lt1">
            <a:alpha val="90000"/>
            <a:tint val="40000"/>
            <a:hueOff val="0"/>
            <a:satOff val="0"/>
            <a:lumOff val="0"/>
            <a:alphaOff val="0"/>
          </a:schemeClr>
        </a:solidFill>
        <a:ln w="9525" cap="flat" cmpd="sng" algn="ctr">
          <a:solidFill>
            <a:schemeClr val="dk2">
              <a:alpha val="9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endParaRPr lang="en-US" sz="1800" kern="1200"/>
        </a:p>
      </dsp:txBody>
      <dsp:txXfrm>
        <a:off x="5391883" y="453836"/>
        <a:ext cx="222087" cy="303854"/>
      </dsp:txXfrm>
    </dsp:sp>
    <dsp:sp modelId="{60F6CBAC-AEC4-4902-8EEB-9F4CC5A4859B}">
      <dsp:nvSpPr>
        <dsp:cNvPr id="0" name=""/>
        <dsp:cNvSpPr/>
      </dsp:nvSpPr>
      <dsp:spPr>
        <a:xfrm>
          <a:off x="5727039" y="1161337"/>
          <a:ext cx="403793" cy="403793"/>
        </a:xfrm>
        <a:prstGeom prst="downArrow">
          <a:avLst>
            <a:gd name="adj1" fmla="val 55000"/>
            <a:gd name="adj2" fmla="val 45000"/>
          </a:avLst>
        </a:prstGeom>
        <a:solidFill>
          <a:schemeClr val="lt1">
            <a:alpha val="90000"/>
            <a:tint val="40000"/>
            <a:hueOff val="0"/>
            <a:satOff val="0"/>
            <a:lumOff val="0"/>
            <a:alphaOff val="0"/>
          </a:schemeClr>
        </a:solidFill>
        <a:ln w="9525" cap="flat" cmpd="sng" algn="ctr">
          <a:solidFill>
            <a:schemeClr val="dk2">
              <a:alpha val="9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endParaRPr lang="en-US" sz="1800" kern="1200"/>
        </a:p>
      </dsp:txBody>
      <dsp:txXfrm>
        <a:off x="5817892" y="1161337"/>
        <a:ext cx="222087" cy="303854"/>
      </dsp:txXfrm>
    </dsp:sp>
    <dsp:sp modelId="{06C01A9E-17BB-4973-AC42-81BB8BBDC06B}">
      <dsp:nvSpPr>
        <dsp:cNvPr id="0" name=""/>
        <dsp:cNvSpPr/>
      </dsp:nvSpPr>
      <dsp:spPr>
        <a:xfrm>
          <a:off x="6153049" y="1858484"/>
          <a:ext cx="403793" cy="403793"/>
        </a:xfrm>
        <a:prstGeom prst="downArrow">
          <a:avLst>
            <a:gd name="adj1" fmla="val 55000"/>
            <a:gd name="adj2" fmla="val 45000"/>
          </a:avLst>
        </a:prstGeom>
        <a:solidFill>
          <a:schemeClr val="lt1">
            <a:alpha val="90000"/>
            <a:tint val="40000"/>
            <a:hueOff val="0"/>
            <a:satOff val="0"/>
            <a:lumOff val="0"/>
            <a:alphaOff val="0"/>
          </a:schemeClr>
        </a:solidFill>
        <a:ln w="9525" cap="flat" cmpd="sng" algn="ctr">
          <a:solidFill>
            <a:schemeClr val="dk2">
              <a:alpha val="9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endParaRPr lang="en-US" sz="1800" kern="1200"/>
        </a:p>
      </dsp:txBody>
      <dsp:txXfrm>
        <a:off x="6243902" y="1858484"/>
        <a:ext cx="222087" cy="303854"/>
      </dsp:txXfrm>
    </dsp:sp>
    <dsp:sp modelId="{0F012EEC-4FF3-4416-8586-60ECA8ED219C}">
      <dsp:nvSpPr>
        <dsp:cNvPr id="0" name=""/>
        <dsp:cNvSpPr/>
      </dsp:nvSpPr>
      <dsp:spPr>
        <a:xfrm>
          <a:off x="6579059" y="2572888"/>
          <a:ext cx="403793" cy="403793"/>
        </a:xfrm>
        <a:prstGeom prst="downArrow">
          <a:avLst>
            <a:gd name="adj1" fmla="val 55000"/>
            <a:gd name="adj2" fmla="val 45000"/>
          </a:avLst>
        </a:prstGeom>
        <a:solidFill>
          <a:schemeClr val="lt1">
            <a:alpha val="90000"/>
            <a:tint val="40000"/>
            <a:hueOff val="0"/>
            <a:satOff val="0"/>
            <a:lumOff val="0"/>
            <a:alphaOff val="0"/>
          </a:schemeClr>
        </a:solidFill>
        <a:ln w="9525" cap="flat" cmpd="sng" algn="ctr">
          <a:solidFill>
            <a:schemeClr val="dk2">
              <a:alpha val="9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endParaRPr lang="en-US" sz="1800" kern="1200"/>
        </a:p>
      </dsp:txBody>
      <dsp:txXfrm>
        <a:off x="6669912" y="2572888"/>
        <a:ext cx="222087" cy="303854"/>
      </dsp:txXfrm>
    </dsp:sp>
  </dsp:spTree>
</dsp:drawing>
</file>

<file path=ppt/diagrams/layout1.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099E5B4-0DAB-4189-A2C7-895E632756FC}" type="datetimeFigureOut">
              <a:rPr lang="en-US" smtClean="0"/>
              <a:t>10/1/2010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07C266A-7198-4DE2-8242-EFF88A47B554}" type="slidenum">
              <a:rPr lang="en-US" smtClean="0"/>
              <a:t>‹#›</a:t>
            </a:fld>
            <a:endParaRPr lang="en-US"/>
          </a:p>
        </p:txBody>
      </p:sp>
    </p:spTree>
    <p:extLst>
      <p:ext uri="{BB962C8B-B14F-4D97-AF65-F5344CB8AC3E}">
        <p14:creationId xmlns:p14="http://schemas.microsoft.com/office/powerpoint/2010/main" val="373875496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smtClean="0"/>
              <a:t>Building a Unified Experience – Developing with Silverlight 4 and Windows Phone 7</a:t>
            </a:r>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In this session, we will get look into development on both the full Silverlight platform and on Windows Phone 7. We’ll explore the advantages (and limitations) of each platform and the different options we have on each as far as user experience and interaction are concerned. </a:t>
            </a:r>
          </a:p>
          <a:p>
            <a:endParaRPr lang="en-US" dirty="0"/>
          </a:p>
        </p:txBody>
      </p:sp>
      <p:sp>
        <p:nvSpPr>
          <p:cNvPr id="4" name="Slide Number Placeholder 3"/>
          <p:cNvSpPr>
            <a:spLocks noGrp="1"/>
          </p:cNvSpPr>
          <p:nvPr>
            <p:ph type="sldNum" sz="quarter" idx="10"/>
          </p:nvPr>
        </p:nvSpPr>
        <p:spPr/>
        <p:txBody>
          <a:bodyPr/>
          <a:lstStyle/>
          <a:p>
            <a:fld id="{107C266A-7198-4DE2-8242-EFF88A47B554}" type="slidenum">
              <a:rPr lang="en-US" smtClean="0"/>
              <a:t>1</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6" name="Rounded Rectangle 15"/>
          <p:cNvSpPr/>
          <p:nvPr/>
        </p:nvSpPr>
        <p:spPr>
          <a:xfrm>
            <a:off x="228600" y="228600"/>
            <a:ext cx="8695944" cy="603504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 name="Group 9"/>
          <p:cNvGrpSpPr>
            <a:grpSpLocks noChangeAspect="1"/>
          </p:cNvGrpSpPr>
          <p:nvPr/>
        </p:nvGrpSpPr>
        <p:grpSpPr bwMode="hidden">
          <a:xfrm>
            <a:off x="211665" y="5353963"/>
            <a:ext cx="8723376" cy="1331580"/>
            <a:chOff x="-3905250" y="4294188"/>
            <a:chExt cx="13011150" cy="1892300"/>
          </a:xfrm>
        </p:grpSpPr>
        <p:sp>
          <p:nvSpPr>
            <p:cNvPr id="11"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5"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1"/>
          <p:cNvSpPr>
            <a:spLocks noGrp="1"/>
          </p:cNvSpPr>
          <p:nvPr>
            <p:ph type="ctrTitle"/>
          </p:nvPr>
        </p:nvSpPr>
        <p:spPr>
          <a:xfrm>
            <a:off x="685800" y="1600200"/>
            <a:ext cx="7772400" cy="1780108"/>
          </a:xfrm>
        </p:spPr>
        <p:txBody>
          <a:bodyPr anchor="b">
            <a:normAutofit/>
          </a:bodyPr>
          <a:lstStyle>
            <a:lvl1pPr>
              <a:defRPr sz="4400">
                <a:solidFill>
                  <a:srgbClr val="FFFFFF"/>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371600" y="3556001"/>
            <a:ext cx="6400800" cy="1473200"/>
          </a:xfrm>
        </p:spPr>
        <p:txBody>
          <a:bodyPr>
            <a:normAutofit/>
          </a:bodyPr>
          <a:lstStyle>
            <a:lvl1pPr marL="0" indent="0" algn="ctr">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70AE98B9-C4DF-4B69-A5F2-50F8203E16AD}" type="datetimeFigureOut">
              <a:rPr lang="en-US" smtClean="0"/>
              <a:t>10/1/2010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B6A0645-5E91-4329-AFEE-AE527C0E2DC5}"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nchor="ctr"/>
          <a:lstStyle>
            <a:lvl1pPr algn="l">
              <a:defRPr/>
            </a:lvl1pPr>
            <a:lvl2pPr algn="l">
              <a:defRPr/>
            </a:lvl2pPr>
            <a:lvl3pPr algn="l">
              <a:defRPr/>
            </a:lvl3pPr>
            <a:lvl4pPr algn="l">
              <a:defRPr/>
            </a:lvl4pPr>
            <a:lvl5pPr algn="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0AE98B9-C4DF-4B69-A5F2-50F8203E16AD}" type="datetimeFigureOut">
              <a:rPr lang="en-US" smtClean="0"/>
              <a:t>10/1/2010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B6A0645-5E91-4329-AFEE-AE527C0E2DC5}"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1" name="Rounded Rectangle 20"/>
          <p:cNvSpPr/>
          <p:nvPr/>
        </p:nvSpPr>
        <p:spPr bwMode="hidden">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10"/>
          </p:nvPr>
        </p:nvSpPr>
        <p:spPr/>
        <p:txBody>
          <a:bodyPr/>
          <a:lstStyle/>
          <a:p>
            <a:fld id="{70AE98B9-C4DF-4B69-A5F2-50F8203E16AD}" type="datetimeFigureOut">
              <a:rPr lang="en-US" smtClean="0"/>
              <a:t>10/1/2010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B6A0645-5E91-4329-AFEE-AE527C0E2DC5}" type="slidenum">
              <a:rPr lang="en-US" smtClean="0"/>
              <a:t>‹#›</a:t>
            </a:fld>
            <a:endParaRPr lang="en-US"/>
          </a:p>
        </p:txBody>
      </p:sp>
      <p:grpSp>
        <p:nvGrpSpPr>
          <p:cNvPr id="15" name="Group 14"/>
          <p:cNvGrpSpPr>
            <a:grpSpLocks noChangeAspect="1"/>
          </p:cNvGrpSpPr>
          <p:nvPr/>
        </p:nvGrpSpPr>
        <p:grpSpPr bwMode="hidden">
          <a:xfrm>
            <a:off x="211665" y="714191"/>
            <a:ext cx="8723376" cy="1331580"/>
            <a:chOff x="-3905250" y="4294188"/>
            <a:chExt cx="13011150" cy="1892300"/>
          </a:xfrm>
        </p:grpSpPr>
        <p:sp>
          <p:nvSpPr>
            <p:cNvPr id="16"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0" name="Freeform 19"/>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Vertical Title 1"/>
          <p:cNvSpPr>
            <a:spLocks noGrp="1"/>
          </p:cNvSpPr>
          <p:nvPr>
            <p:ph type="title" orient="vert"/>
          </p:nvPr>
        </p:nvSpPr>
        <p:spPr>
          <a:xfrm>
            <a:off x="6629400" y="1447800"/>
            <a:ext cx="2057400" cy="4487333"/>
          </a:xfrm>
        </p:spPr>
        <p:txBody>
          <a:bodyPr vert="eaVert" anchor="ctr"/>
          <a:lstStyle>
            <a:lvl1pPr algn="l">
              <a:defRPr>
                <a:solidFill>
                  <a:schemeClr val="tx2"/>
                </a:solidFill>
              </a:defRPr>
            </a:lvl1p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57200" y="1447800"/>
            <a:ext cx="6019800" cy="4487334"/>
          </a:xfrm>
        </p:spPr>
        <p:txBody>
          <a:bodyPr vert="eaVert"/>
          <a:lstStyle>
            <a:lvl1pPr>
              <a:buClr>
                <a:schemeClr val="accent1"/>
              </a:buClr>
              <a:defRPr/>
            </a:lvl1pPr>
            <a:lvl2pPr>
              <a:buClr>
                <a:schemeClr val="accent1"/>
              </a:buClr>
              <a:defRPr/>
            </a:lvl2pPr>
            <a:lvl3pPr>
              <a:buClr>
                <a:schemeClr val="accent1"/>
              </a:buClr>
              <a:defRPr/>
            </a:lvl3pPr>
            <a:lvl4pPr>
              <a:buClr>
                <a:schemeClr val="accent1"/>
              </a:buClr>
              <a:defRPr/>
            </a:lvl4pPr>
            <a:lvl5pPr>
              <a:buClr>
                <a:schemeClr val="accent1"/>
              </a:buCl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0AE98B9-C4DF-4B69-A5F2-50F8203E16AD}" type="datetimeFigureOut">
              <a:rPr lang="en-US" smtClean="0"/>
              <a:t>10/1/2010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B6A0645-5E91-4329-AFEE-AE527C0E2DC5}" type="slidenum">
              <a:rPr lang="en-US" smtClean="0"/>
              <a:t>‹#›</a:t>
            </a:fld>
            <a:endParaRPr lang="en-US"/>
          </a:p>
        </p:txBody>
      </p:sp>
      <p:sp>
        <p:nvSpPr>
          <p:cNvPr id="7" name="Title 6"/>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14" name="Rounded Rectangle 13"/>
          <p:cNvSpPr/>
          <p:nvPr/>
        </p:nvSpPr>
        <p:spPr>
          <a:xfrm>
            <a:off x="228600" y="228600"/>
            <a:ext cx="8695944" cy="4736592"/>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reeform 14"/>
          <p:cNvSpPr>
            <a:spLocks/>
          </p:cNvSpPr>
          <p:nvPr/>
        </p:nvSpPr>
        <p:spPr bwMode="hidden">
          <a:xfrm>
            <a:off x="6047438" y="4203592"/>
            <a:ext cx="2876429" cy="714026"/>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18"/>
          <p:cNvSpPr>
            <a:spLocks/>
          </p:cNvSpPr>
          <p:nvPr/>
        </p:nvSpPr>
        <p:spPr bwMode="hidden">
          <a:xfrm>
            <a:off x="2619320" y="4075290"/>
            <a:ext cx="5544515" cy="850138"/>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22"/>
          <p:cNvSpPr>
            <a:spLocks/>
          </p:cNvSpPr>
          <p:nvPr/>
        </p:nvSpPr>
        <p:spPr bwMode="hidden">
          <a:xfrm>
            <a:off x="2828728" y="4087562"/>
            <a:ext cx="5467980" cy="774272"/>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26"/>
          <p:cNvSpPr>
            <a:spLocks/>
          </p:cNvSpPr>
          <p:nvPr/>
        </p:nvSpPr>
        <p:spPr bwMode="hidden">
          <a:xfrm>
            <a:off x="5609489" y="4074174"/>
            <a:ext cx="3308000" cy="651549"/>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3" name="Freeform 10"/>
          <p:cNvSpPr>
            <a:spLocks/>
          </p:cNvSpPr>
          <p:nvPr/>
        </p:nvSpPr>
        <p:spPr bwMode="hidden">
          <a:xfrm>
            <a:off x="211665" y="4058555"/>
            <a:ext cx="8723376" cy="1329874"/>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 name="Title 1"/>
          <p:cNvSpPr>
            <a:spLocks noGrp="1"/>
          </p:cNvSpPr>
          <p:nvPr>
            <p:ph type="title"/>
          </p:nvPr>
        </p:nvSpPr>
        <p:spPr>
          <a:xfrm>
            <a:off x="690032" y="2463560"/>
            <a:ext cx="7772400" cy="1524000"/>
          </a:xfrm>
        </p:spPr>
        <p:txBody>
          <a:bodyPr anchor="t">
            <a:normAutofit/>
          </a:bodyPr>
          <a:lstStyle>
            <a:lvl1pPr algn="ctr">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367365" y="1437448"/>
            <a:ext cx="6417734" cy="939801"/>
          </a:xfrm>
        </p:spPr>
        <p:txBody>
          <a:bodyPr anchor="b">
            <a:normAutofit/>
          </a:bodyPr>
          <a:lstStyle>
            <a:lvl1pPr marL="0" indent="0" algn="ctr">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0AE98B9-C4DF-4B69-A5F2-50F8203E16AD}" type="datetimeFigureOut">
              <a:rPr lang="en-US" smtClean="0"/>
              <a:t>10/1/2010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B6A0645-5E91-4329-AFEE-AE527C0E2DC5}"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5" name="Date Placeholder 4"/>
          <p:cNvSpPr>
            <a:spLocks noGrp="1"/>
          </p:cNvSpPr>
          <p:nvPr>
            <p:ph type="dt" sz="half" idx="10"/>
          </p:nvPr>
        </p:nvSpPr>
        <p:spPr/>
        <p:txBody>
          <a:bodyPr/>
          <a:lstStyle/>
          <a:p>
            <a:fld id="{70AE98B9-C4DF-4B69-A5F2-50F8203E16AD}" type="datetimeFigureOut">
              <a:rPr lang="en-US" smtClean="0"/>
              <a:t>10/1/2010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B6A0645-5E91-4329-AFEE-AE527C0E2DC5}" type="slidenum">
              <a:rPr lang="en-US" smtClean="0"/>
              <a:t>‹#›</a:t>
            </a:fld>
            <a:endParaRPr lang="en-US"/>
          </a:p>
        </p:txBody>
      </p:sp>
      <p:sp>
        <p:nvSpPr>
          <p:cNvPr id="9" name="Content Placeholder 8"/>
          <p:cNvSpPr>
            <a:spLocks noGrp="1"/>
          </p:cNvSpPr>
          <p:nvPr>
            <p:ph sz="quarter" idx="13"/>
          </p:nvPr>
        </p:nvSpPr>
        <p:spPr>
          <a:xfrm>
            <a:off x="676655" y="2679192"/>
            <a:ext cx="3822192" cy="34472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1" name="Content Placeholder 10"/>
          <p:cNvSpPr>
            <a:spLocks noGrp="1"/>
          </p:cNvSpPr>
          <p:nvPr>
            <p:ph sz="quarter" idx="14"/>
          </p:nvPr>
        </p:nvSpPr>
        <p:spPr>
          <a:xfrm>
            <a:off x="4645152" y="2679192"/>
            <a:ext cx="3822192" cy="34472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76656" y="2678114"/>
            <a:ext cx="3822192" cy="639762"/>
          </a:xfrm>
        </p:spPr>
        <p:txBody>
          <a:bodyPr anchor="ctr"/>
          <a:lstStyle>
            <a:lvl1pPr marL="0" indent="0" algn="ctr">
              <a:buNone/>
              <a:defRPr sz="2400" b="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77332" y="3429000"/>
            <a:ext cx="3820055"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8200" y="2678113"/>
            <a:ext cx="3822192" cy="639762"/>
          </a:xfrm>
        </p:spPr>
        <p:txBody>
          <a:bodyPr anchor="ctr"/>
          <a:lstStyle>
            <a:lvl1pPr marL="0" indent="0" algn="ctr">
              <a:buNone/>
              <a:defRPr sz="2400" b="0" i="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3429000"/>
            <a:ext cx="3822192"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70AE98B9-C4DF-4B69-A5F2-50F8203E16AD}" type="datetimeFigureOut">
              <a:rPr lang="en-US" smtClean="0"/>
              <a:t>10/1/2010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B6A0645-5E91-4329-AFEE-AE527C0E2DC5}"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70AE98B9-C4DF-4B69-A5F2-50F8203E16AD}" type="datetimeFigureOut">
              <a:rPr lang="en-US" smtClean="0"/>
              <a:t>10/1/2010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B6A0645-5E91-4329-AFEE-AE527C0E2DC5}"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12" name="Rounded Rectangle 11"/>
          <p:cNvSpPr/>
          <p:nvPr/>
        </p:nvSpPr>
        <p:spPr>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 name="Group 5"/>
          <p:cNvGrpSpPr>
            <a:grpSpLocks noChangeAspect="1"/>
          </p:cNvGrpSpPr>
          <p:nvPr/>
        </p:nvGrpSpPr>
        <p:grpSpPr bwMode="hidden">
          <a:xfrm>
            <a:off x="211665" y="714191"/>
            <a:ext cx="8723376" cy="1329874"/>
            <a:chOff x="-3905251" y="4294188"/>
            <a:chExt cx="13027839" cy="1892300"/>
          </a:xfrm>
        </p:grpSpPr>
        <p:sp>
          <p:nvSpPr>
            <p:cNvPr id="7"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1"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Date Placeholder 1"/>
          <p:cNvSpPr>
            <a:spLocks noGrp="1"/>
          </p:cNvSpPr>
          <p:nvPr>
            <p:ph type="dt" sz="half" idx="10"/>
          </p:nvPr>
        </p:nvSpPr>
        <p:spPr/>
        <p:txBody>
          <a:bodyPr/>
          <a:lstStyle/>
          <a:p>
            <a:fld id="{70AE98B9-C4DF-4B69-A5F2-50F8203E16AD}" type="datetimeFigureOut">
              <a:rPr lang="en-US" smtClean="0"/>
              <a:t>10/1/2010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B6A0645-5E91-4329-AFEE-AE527C0E2DC5}"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15" name="Rounded Rectangle 14"/>
          <p:cNvSpPr/>
          <p:nvPr/>
        </p:nvSpPr>
        <p:spPr>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ate Placeholder 4"/>
          <p:cNvSpPr>
            <a:spLocks noGrp="1"/>
          </p:cNvSpPr>
          <p:nvPr>
            <p:ph type="dt" sz="half" idx="10"/>
          </p:nvPr>
        </p:nvSpPr>
        <p:spPr/>
        <p:txBody>
          <a:bodyPr/>
          <a:lstStyle/>
          <a:p>
            <a:fld id="{70AE98B9-C4DF-4B69-A5F2-50F8203E16AD}" type="datetimeFigureOut">
              <a:rPr lang="en-US" smtClean="0"/>
              <a:t>10/1/2010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B6A0645-5E91-4329-AFEE-AE527C0E2DC5}" type="slidenum">
              <a:rPr lang="en-US" smtClean="0"/>
              <a:t>‹#›</a:t>
            </a:fld>
            <a:endParaRPr lang="en-US"/>
          </a:p>
        </p:txBody>
      </p:sp>
      <p:sp>
        <p:nvSpPr>
          <p:cNvPr id="4" name="Text Placeholder 3"/>
          <p:cNvSpPr>
            <a:spLocks noGrp="1"/>
          </p:cNvSpPr>
          <p:nvPr>
            <p:ph type="body" sz="half" idx="2"/>
          </p:nvPr>
        </p:nvSpPr>
        <p:spPr>
          <a:xfrm>
            <a:off x="914400" y="3581400"/>
            <a:ext cx="3352800" cy="1905001"/>
          </a:xfrm>
        </p:spPr>
        <p:txBody>
          <a:bodyPr anchor="t">
            <a:normAutofit/>
          </a:bodyPr>
          <a:lstStyle>
            <a:lvl1pPr marL="0" indent="0">
              <a:spcBef>
                <a:spcPts val="0"/>
              </a:spcBef>
              <a:spcAft>
                <a:spcPts val="600"/>
              </a:spcAft>
              <a:buNone/>
              <a:defRPr sz="18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grpSp>
        <p:nvGrpSpPr>
          <p:cNvPr id="2" name="Group 23"/>
          <p:cNvGrpSpPr>
            <a:grpSpLocks noChangeAspect="1"/>
          </p:cNvGrpSpPr>
          <p:nvPr/>
        </p:nvGrpSpPr>
        <p:grpSpPr bwMode="hidden">
          <a:xfrm>
            <a:off x="211665" y="714191"/>
            <a:ext cx="8723376" cy="1331580"/>
            <a:chOff x="-3905250" y="4294188"/>
            <a:chExt cx="13011150" cy="1892300"/>
          </a:xfrm>
        </p:grpSpPr>
        <p:sp>
          <p:nvSpPr>
            <p:cNvPr id="25"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6"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7"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8"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9" name="Freeform 28"/>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2" name="Title 21"/>
          <p:cNvSpPr>
            <a:spLocks noGrp="1"/>
          </p:cNvSpPr>
          <p:nvPr>
            <p:ph type="title"/>
          </p:nvPr>
        </p:nvSpPr>
        <p:spPr>
          <a:xfrm>
            <a:off x="914400" y="2286000"/>
            <a:ext cx="3352800" cy="1252728"/>
          </a:xfrm>
        </p:spPr>
        <p:txBody>
          <a:bodyPr anchor="b">
            <a:noAutofit/>
          </a:bodyPr>
          <a:lstStyle>
            <a:lvl1pPr algn="l">
              <a:defRPr sz="3200">
                <a:solidFill>
                  <a:schemeClr val="tx2"/>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4651962" y="1828800"/>
            <a:ext cx="3904076" cy="3810000"/>
          </a:xfrm>
        </p:spPr>
        <p:txBody>
          <a:bodyPr anchor="ctr"/>
          <a:lstStyle>
            <a:lvl1pPr>
              <a:buClr>
                <a:schemeClr val="bg1"/>
              </a:buClr>
              <a:defRPr sz="2200">
                <a:solidFill>
                  <a:schemeClr val="tx2"/>
                </a:solidFill>
              </a:defRPr>
            </a:lvl1pPr>
            <a:lvl2pPr>
              <a:buClr>
                <a:schemeClr val="bg1"/>
              </a:buClr>
              <a:defRPr sz="2000">
                <a:solidFill>
                  <a:schemeClr val="tx2"/>
                </a:solidFill>
              </a:defRPr>
            </a:lvl2pPr>
            <a:lvl3pPr>
              <a:buClr>
                <a:schemeClr val="bg1"/>
              </a:buClr>
              <a:defRPr sz="1800">
                <a:solidFill>
                  <a:schemeClr val="tx2"/>
                </a:solidFill>
              </a:defRPr>
            </a:lvl3pPr>
            <a:lvl4pPr>
              <a:buClr>
                <a:schemeClr val="bg1"/>
              </a:buClr>
              <a:defRPr sz="1600">
                <a:solidFill>
                  <a:schemeClr val="tx2"/>
                </a:solidFill>
              </a:defRPr>
            </a:lvl4pPr>
            <a:lvl5pPr>
              <a:buClr>
                <a:schemeClr val="bg1"/>
              </a:buClr>
              <a:defRPr sz="1600">
                <a:solidFill>
                  <a:schemeClr val="tx2"/>
                </a:solidFill>
              </a:defRPr>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15" name="Rounded Rectangle 14"/>
          <p:cNvSpPr/>
          <p:nvPr/>
        </p:nvSpPr>
        <p:spPr>
          <a:xfrm>
            <a:off x="228600" y="228600"/>
            <a:ext cx="8695944" cy="603504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Group 8"/>
          <p:cNvGrpSpPr>
            <a:grpSpLocks noChangeAspect="1"/>
          </p:cNvGrpSpPr>
          <p:nvPr/>
        </p:nvGrpSpPr>
        <p:grpSpPr bwMode="hidden">
          <a:xfrm>
            <a:off x="211665" y="5353963"/>
            <a:ext cx="8723376" cy="1331580"/>
            <a:chOff x="-3905250" y="4294188"/>
            <a:chExt cx="13011150" cy="1892300"/>
          </a:xfrm>
        </p:grpSpPr>
        <p:sp>
          <p:nvSpPr>
            <p:cNvPr id="10"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4"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1"/>
          <p:cNvSpPr>
            <a:spLocks noGrp="1"/>
          </p:cNvSpPr>
          <p:nvPr>
            <p:ph type="title"/>
          </p:nvPr>
        </p:nvSpPr>
        <p:spPr>
          <a:xfrm>
            <a:off x="4874155" y="338667"/>
            <a:ext cx="3812645" cy="2429934"/>
          </a:xfrm>
        </p:spPr>
        <p:txBody>
          <a:bodyPr anchor="b">
            <a:normAutofit/>
          </a:bodyPr>
          <a:lstStyle>
            <a:lvl1pPr algn="l">
              <a:defRPr sz="2800" b="0">
                <a:solidFill>
                  <a:srgbClr val="FFFFFF"/>
                </a:solidFill>
              </a:defRPr>
            </a:lvl1pPr>
          </a:lstStyle>
          <a:p>
            <a:r>
              <a:rPr lang="en-US" smtClean="0"/>
              <a:t>Click to edit Master title style</a:t>
            </a:r>
            <a:endParaRPr lang="en-US" dirty="0"/>
          </a:p>
        </p:txBody>
      </p:sp>
      <p:sp>
        <p:nvSpPr>
          <p:cNvPr id="4" name="Text Placeholder 3"/>
          <p:cNvSpPr>
            <a:spLocks noGrp="1"/>
          </p:cNvSpPr>
          <p:nvPr>
            <p:ph type="body" sz="half" idx="2"/>
          </p:nvPr>
        </p:nvSpPr>
        <p:spPr>
          <a:xfrm>
            <a:off x="4868333" y="2785533"/>
            <a:ext cx="3818467" cy="2421467"/>
          </a:xfrm>
        </p:spPr>
        <p:txBody>
          <a:bodyPr>
            <a:normAutofit/>
          </a:bodyPr>
          <a:lstStyle>
            <a:lvl1pPr marL="0" indent="0">
              <a:buNone/>
              <a:defRPr sz="18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0AE98B9-C4DF-4B69-A5F2-50F8203E16AD}" type="datetimeFigureOut">
              <a:rPr lang="en-US" smtClean="0"/>
              <a:t>10/1/2010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B6A0645-5E91-4329-AFEE-AE527C0E2DC5}" type="slidenum">
              <a:rPr lang="en-US" smtClean="0"/>
              <a:t>‹#›</a:t>
            </a:fld>
            <a:endParaRPr lang="en-US"/>
          </a:p>
        </p:txBody>
      </p:sp>
      <p:sp>
        <p:nvSpPr>
          <p:cNvPr id="3" name="Picture Placeholder 2"/>
          <p:cNvSpPr>
            <a:spLocks noGrp="1"/>
          </p:cNvSpPr>
          <p:nvPr>
            <p:ph type="pic" idx="1"/>
          </p:nvPr>
        </p:nvSpPr>
        <p:spPr>
          <a:xfrm>
            <a:off x="838200" y="1371600"/>
            <a:ext cx="3566160" cy="2926080"/>
          </a:xfrm>
          <a:prstGeom prst="roundRect">
            <a:avLst>
              <a:gd name="adj" fmla="val 3924"/>
            </a:avLst>
          </a:prstGeom>
          <a:solidFill>
            <a:schemeClr val="accent1"/>
          </a:solidFill>
          <a:ln>
            <a:noFill/>
          </a:ln>
          <a:effectLst>
            <a:reflection blurRad="12700" stA="30000" endPos="30000" dist="5000" dir="5400000" sy="-100000" algn="bl" rotWithShape="0"/>
          </a:effectLst>
          <a:scene3d>
            <a:camera prst="perspectiveContrastingLeftFacing" fov="600000">
              <a:rot lat="240000" lon="19799999" rev="0"/>
            </a:camera>
            <a:lightRig rig="threePt" dir="t">
              <a:rot lat="0" lon="0" rev="2700000"/>
            </a:lightRig>
          </a:scene3d>
          <a:sp3d>
            <a:bevelT w="44450" h="31750"/>
          </a:sp3d>
        </p:spPr>
        <p:txBody>
          <a:bodyPr/>
          <a:lstStyle>
            <a:lvl1pPr marL="0" indent="0" algn="ctr">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4" name="Rounded Rectangle 13"/>
          <p:cNvSpPr/>
          <p:nvPr/>
        </p:nvSpPr>
        <p:spPr>
          <a:xfrm>
            <a:off x="228600" y="228600"/>
            <a:ext cx="8695944" cy="2468880"/>
          </a:xfrm>
          <a:prstGeom prst="roundRect">
            <a:avLst>
              <a:gd name="adj" fmla="val 3362"/>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15"/>
          <p:cNvGrpSpPr>
            <a:grpSpLocks noChangeAspect="1"/>
          </p:cNvGrpSpPr>
          <p:nvPr/>
        </p:nvGrpSpPr>
        <p:grpSpPr bwMode="hidden">
          <a:xfrm>
            <a:off x="211665" y="1679429"/>
            <a:ext cx="8723376" cy="1329874"/>
            <a:chOff x="-3905251" y="4294188"/>
            <a:chExt cx="13027839" cy="1892300"/>
          </a:xfrm>
        </p:grpSpPr>
        <p:sp>
          <p:nvSpPr>
            <p:cNvPr id="17"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1"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Placeholder 1"/>
          <p:cNvSpPr>
            <a:spLocks noGrp="1"/>
          </p:cNvSpPr>
          <p:nvPr>
            <p:ph type="title"/>
          </p:nvPr>
        </p:nvSpPr>
        <p:spPr>
          <a:xfrm>
            <a:off x="457200" y="338328"/>
            <a:ext cx="8229600" cy="1252728"/>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4" name="Date Placeholder 3"/>
          <p:cNvSpPr>
            <a:spLocks noGrp="1"/>
          </p:cNvSpPr>
          <p:nvPr>
            <p:ph type="dt" sz="half" idx="2"/>
          </p:nvPr>
        </p:nvSpPr>
        <p:spPr>
          <a:xfrm>
            <a:off x="5163672" y="6250164"/>
            <a:ext cx="3786690" cy="365125"/>
          </a:xfrm>
          <a:prstGeom prst="rect">
            <a:avLst/>
          </a:prstGeom>
        </p:spPr>
        <p:txBody>
          <a:bodyPr vert="horz" lIns="91440" tIns="45720" rIns="91440" bIns="45720" rtlCol="0" anchor="ctr"/>
          <a:lstStyle>
            <a:lvl1pPr algn="r">
              <a:defRPr sz="1000">
                <a:solidFill>
                  <a:schemeClr val="tx2"/>
                </a:solidFill>
              </a:defRPr>
            </a:lvl1pPr>
          </a:lstStyle>
          <a:p>
            <a:fld id="{70AE98B9-C4DF-4B69-A5F2-50F8203E16AD}" type="datetimeFigureOut">
              <a:rPr lang="en-US" smtClean="0"/>
              <a:t>10/1/2010</a:t>
            </a:fld>
            <a:endParaRPr lang="en-US"/>
          </a:p>
        </p:txBody>
      </p:sp>
      <p:sp>
        <p:nvSpPr>
          <p:cNvPr id="5" name="Footer Placeholder 4"/>
          <p:cNvSpPr>
            <a:spLocks noGrp="1"/>
          </p:cNvSpPr>
          <p:nvPr>
            <p:ph type="ftr" sz="quarter" idx="3"/>
          </p:nvPr>
        </p:nvSpPr>
        <p:spPr>
          <a:xfrm>
            <a:off x="193638" y="6250164"/>
            <a:ext cx="3786691" cy="365125"/>
          </a:xfrm>
          <a:prstGeom prst="rect">
            <a:avLst/>
          </a:prstGeom>
        </p:spPr>
        <p:txBody>
          <a:bodyPr vert="horz" lIns="91440" tIns="45720" rIns="91440" bIns="45720" rtlCol="0" anchor="ctr"/>
          <a:lstStyle>
            <a:lvl1pPr algn="l">
              <a:defRPr sz="1000">
                <a:solidFill>
                  <a:schemeClr val="tx2"/>
                </a:solidFill>
              </a:defRPr>
            </a:lvl1pPr>
          </a:lstStyle>
          <a:p>
            <a:endParaRPr lang="en-US"/>
          </a:p>
        </p:txBody>
      </p:sp>
      <p:sp>
        <p:nvSpPr>
          <p:cNvPr id="6" name="Slide Number Placeholder 5"/>
          <p:cNvSpPr>
            <a:spLocks noGrp="1"/>
          </p:cNvSpPr>
          <p:nvPr>
            <p:ph type="sldNum" sz="quarter" idx="4"/>
          </p:nvPr>
        </p:nvSpPr>
        <p:spPr>
          <a:xfrm>
            <a:off x="3991088" y="6250163"/>
            <a:ext cx="1161826" cy="365125"/>
          </a:xfrm>
          <a:prstGeom prst="rect">
            <a:avLst/>
          </a:prstGeom>
        </p:spPr>
        <p:txBody>
          <a:bodyPr vert="horz" lIns="91440" tIns="45720" rIns="91440" bIns="45720" rtlCol="0" anchor="ctr"/>
          <a:lstStyle>
            <a:lvl1pPr algn="ctr">
              <a:defRPr sz="1000">
                <a:solidFill>
                  <a:schemeClr val="tx2"/>
                </a:solidFill>
              </a:defRPr>
            </a:lvl1pPr>
          </a:lstStyle>
          <a:p>
            <a:fld id="{5B6A0645-5E91-4329-AFEE-AE527C0E2DC5}" type="slidenum">
              <a:rPr lang="en-US" smtClean="0"/>
              <a:t>‹#›</a:t>
            </a:fld>
            <a:endParaRPr lang="en-US"/>
          </a:p>
        </p:txBody>
      </p:sp>
      <p:sp>
        <p:nvSpPr>
          <p:cNvPr id="3" name="Text Placeholder 2"/>
          <p:cNvSpPr>
            <a:spLocks noGrp="1"/>
          </p:cNvSpPr>
          <p:nvPr>
            <p:ph type="body" idx="1"/>
          </p:nvPr>
        </p:nvSpPr>
        <p:spPr>
          <a:xfrm>
            <a:off x="872067" y="2675467"/>
            <a:ext cx="7408333" cy="3450696"/>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 bg1="lt1" tx1="dk1" bg2="lt2" tx2="dk2" accent1="accent1" accent2="accent2" accent3="accent3" accent4="accent4" accent5="accent5" accent6="accent6" hlink="hlink" folHlink="folHlink"/>
  <p:sldLayoutIdLst>
    <p:sldLayoutId id="2147483865" r:id="rId1"/>
    <p:sldLayoutId id="2147483866" r:id="rId2"/>
    <p:sldLayoutId id="2147483867" r:id="rId3"/>
    <p:sldLayoutId id="2147483868" r:id="rId4"/>
    <p:sldLayoutId id="2147483869" r:id="rId5"/>
    <p:sldLayoutId id="2147483870" r:id="rId6"/>
    <p:sldLayoutId id="2147483871" r:id="rId7"/>
    <p:sldLayoutId id="2147483872" r:id="rId8"/>
    <p:sldLayoutId id="2147483873" r:id="rId9"/>
    <p:sldLayoutId id="2147483874" r:id="rId10"/>
    <p:sldLayoutId id="2147483875" r:id="rId11"/>
  </p:sldLayoutIdLst>
  <p:txStyles>
    <p:title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4320" indent="-274320" algn="l" defTabSz="914400" rtl="0" eaLnBrk="1" latinLnBrk="0" hangingPunct="1">
        <a:spcBef>
          <a:spcPct val="20000"/>
        </a:spcBef>
        <a:buClr>
          <a:schemeClr val="accent1"/>
        </a:buClr>
        <a:buSzPct val="100000"/>
        <a:buFont typeface="Symbol" pitchFamily="18" charset="2"/>
        <a:buChar char=""/>
        <a:defRPr sz="2400" kern="1200">
          <a:solidFill>
            <a:schemeClr val="tx2"/>
          </a:solidFill>
          <a:latin typeface="+mn-lt"/>
          <a:ea typeface="+mn-ea"/>
          <a:cs typeface="+mn-cs"/>
        </a:defRPr>
      </a:lvl1pPr>
      <a:lvl2pPr marL="576263" indent="-274320" algn="l" defTabSz="914400" rtl="0" eaLnBrk="1" latinLnBrk="0" hangingPunct="1">
        <a:spcBef>
          <a:spcPct val="20000"/>
        </a:spcBef>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defTabSz="914400" rtl="0" eaLnBrk="1" latinLnBrk="0" hangingPunct="1">
        <a:spcBef>
          <a:spcPct val="20000"/>
        </a:spcBef>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hyperlink" Target="http://go.microsoft.com/fwlink/?LinkId=183082" TargetMode="Externa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hyperlink" Target="http://bit.ly/dvAnFg" TargetMode="External"/><Relationship Id="rId2" Type="http://schemas.openxmlformats.org/officeDocument/2006/relationships/hyperlink" Target="http://bit.ly/bc97l1" TargetMode="External"/><Relationship Id="rId1" Type="http://schemas.openxmlformats.org/officeDocument/2006/relationships/slideLayout" Target="../slideLayouts/slideLayout2.xml"/><Relationship Id="rId4" Type="http://schemas.openxmlformats.org/officeDocument/2006/relationships/hyperlink" Target="http://developer.windowsphone.com/" TargetMode="External"/></Relationships>
</file>

<file path=ppt/slides/_rels/slide19.xml.rels><?xml version="1.0" encoding="UTF-8" standalone="yes"?>
<Relationships xmlns="http://schemas.openxmlformats.org/package/2006/relationships"><Relationship Id="rId3" Type="http://schemas.openxmlformats.org/officeDocument/2006/relationships/hyperlink" Target="mailto:evan.hutnick@telerik.com" TargetMode="External"/><Relationship Id="rId2" Type="http://schemas.openxmlformats.org/officeDocument/2006/relationships/hyperlink" Target="http://blogs.telerik.com/evanhutnick"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64234" y="381001"/>
            <a:ext cx="8229600" cy="2133600"/>
          </a:xfrm>
        </p:spPr>
        <p:txBody>
          <a:bodyPr>
            <a:normAutofit/>
          </a:bodyPr>
          <a:lstStyle/>
          <a:p>
            <a:r>
              <a:rPr lang="en-US" sz="4000" b="1" dirty="0" smtClean="0"/>
              <a:t>Building a Unified Experience – Developing with Silverlight 4 and Windows Phone 7</a:t>
            </a:r>
            <a:endParaRPr lang="en-US" sz="4000" dirty="0"/>
          </a:p>
        </p:txBody>
      </p:sp>
      <p:sp>
        <p:nvSpPr>
          <p:cNvPr id="3" name="Subtitle 2"/>
          <p:cNvSpPr>
            <a:spLocks noGrp="1"/>
          </p:cNvSpPr>
          <p:nvPr>
            <p:ph type="subTitle" idx="1"/>
          </p:nvPr>
        </p:nvSpPr>
        <p:spPr>
          <a:xfrm>
            <a:off x="1371600" y="4419600"/>
            <a:ext cx="6400800" cy="1219200"/>
          </a:xfrm>
        </p:spPr>
        <p:txBody>
          <a:bodyPr/>
          <a:lstStyle/>
          <a:p>
            <a:r>
              <a:rPr lang="en-US" dirty="0" smtClean="0"/>
              <a:t>Evan Hutnick</a:t>
            </a:r>
            <a:br>
              <a:rPr lang="en-US" dirty="0" smtClean="0"/>
            </a:br>
            <a:r>
              <a:rPr lang="en-US" dirty="0" smtClean="0"/>
              <a:t>evan.hutnick@telerik.com</a:t>
            </a:r>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706902" y="1351672"/>
            <a:ext cx="8208498" cy="977486"/>
          </a:xfrm>
        </p:spPr>
        <p:txBody>
          <a:bodyPr>
            <a:normAutofit/>
          </a:bodyPr>
          <a:lstStyle/>
          <a:p>
            <a:r>
              <a:rPr lang="en-US" sz="3600" dirty="0" smtClean="0"/>
              <a:t>Silverlight </a:t>
            </a:r>
            <a:r>
              <a:rPr lang="en-US" sz="3600" strike="sngStrike" dirty="0" smtClean="0"/>
              <a:t>vs.</a:t>
            </a:r>
            <a:r>
              <a:rPr lang="en-US" sz="3600" dirty="0" smtClean="0"/>
              <a:t> &amp; Windows Phone 7</a:t>
            </a:r>
            <a:endParaRPr lang="en-US" sz="3600" dirty="0"/>
          </a:p>
        </p:txBody>
      </p:sp>
    </p:spTree>
    <p:extLst>
      <p:ext uri="{BB962C8B-B14F-4D97-AF65-F5344CB8AC3E}">
        <p14:creationId xmlns:p14="http://schemas.microsoft.com/office/powerpoint/2010/main" val="95794103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smtClean="0"/>
              <a:t>If you </a:t>
            </a:r>
            <a:r>
              <a:rPr lang="en-US" dirty="0"/>
              <a:t>d</a:t>
            </a:r>
            <a:r>
              <a:rPr lang="en-US" dirty="0" smtClean="0"/>
              <a:t>evelop in Silverlight…</a:t>
            </a:r>
          </a:p>
          <a:p>
            <a:pPr lvl="1"/>
            <a:r>
              <a:rPr lang="en-US" dirty="0" smtClean="0"/>
              <a:t>You know </a:t>
            </a:r>
            <a:r>
              <a:rPr lang="en-US" dirty="0" err="1" smtClean="0"/>
              <a:t>Xaml</a:t>
            </a:r>
            <a:r>
              <a:rPr lang="en-US" dirty="0" smtClean="0"/>
              <a:t> (hopefully </a:t>
            </a:r>
            <a:r>
              <a:rPr lang="en-US" dirty="0" smtClean="0">
                <a:sym typeface="Wingdings" pitchFamily="2" charset="2"/>
              </a:rPr>
              <a:t>)</a:t>
            </a:r>
            <a:endParaRPr lang="en-US" dirty="0" smtClean="0"/>
          </a:p>
          <a:p>
            <a:pPr lvl="1"/>
            <a:r>
              <a:rPr lang="en-US" dirty="0" smtClean="0"/>
              <a:t>You know C# or VB</a:t>
            </a:r>
          </a:p>
          <a:p>
            <a:pPr lvl="1"/>
            <a:r>
              <a:rPr lang="en-US" dirty="0" smtClean="0"/>
              <a:t>You have probably worked with WCF</a:t>
            </a:r>
          </a:p>
          <a:p>
            <a:pPr lvl="1"/>
            <a:r>
              <a:rPr lang="en-US" dirty="0" smtClean="0"/>
              <a:t>You understand styles, resources, and content</a:t>
            </a:r>
            <a:br>
              <a:rPr lang="en-US" dirty="0" smtClean="0"/>
            </a:br>
            <a:endParaRPr lang="en-US" sz="3200" dirty="0" smtClean="0"/>
          </a:p>
          <a:p>
            <a:pPr marL="0" indent="0" algn="ctr">
              <a:buNone/>
            </a:pPr>
            <a:r>
              <a:rPr lang="en-US" sz="3200" dirty="0" smtClean="0"/>
              <a:t>You’re already a WP7 Developer!</a:t>
            </a:r>
            <a:endParaRPr lang="en-US" sz="3200" dirty="0"/>
          </a:p>
        </p:txBody>
      </p:sp>
      <p:sp>
        <p:nvSpPr>
          <p:cNvPr id="2" name="Title 1"/>
          <p:cNvSpPr>
            <a:spLocks noGrp="1"/>
          </p:cNvSpPr>
          <p:nvPr>
            <p:ph type="title"/>
          </p:nvPr>
        </p:nvSpPr>
        <p:spPr/>
        <p:txBody>
          <a:bodyPr/>
          <a:lstStyle/>
          <a:p>
            <a:r>
              <a:rPr lang="en-US" dirty="0" smtClean="0"/>
              <a:t>They’re both Silverlight</a:t>
            </a:r>
            <a:endParaRPr lang="en-US" dirty="0"/>
          </a:p>
        </p:txBody>
      </p:sp>
      <p:pic>
        <p:nvPicPr>
          <p:cNvPr id="4" name="Picture 2" descr="Windows Phone">
            <a:hlinkClick r:id="rId2"/>
          </p:cNvPr>
          <p:cNvPicPr>
            <a:picLocks noChangeAspect="1" noChangeArrowheads="1"/>
          </p:cNvPicPr>
          <p:nvPr/>
        </p:nvPicPr>
        <p:blipFill>
          <a:blip r:embed="rId3" cstate="print"/>
          <a:srcRect/>
          <a:stretch>
            <a:fillRect/>
          </a:stretch>
        </p:blipFill>
        <p:spPr bwMode="auto">
          <a:xfrm>
            <a:off x="1447800" y="6005810"/>
            <a:ext cx="2752725" cy="476251"/>
          </a:xfrm>
          <a:prstGeom prst="roundRect">
            <a:avLst>
              <a:gd name="adj" fmla="val 8594"/>
            </a:avLst>
          </a:prstGeom>
          <a:solidFill>
            <a:srgbClr val="FFFFFF">
              <a:shade val="85000"/>
            </a:srgbClr>
          </a:solidFill>
          <a:ln>
            <a:noFill/>
          </a:ln>
          <a:effectLst/>
        </p:spPr>
      </p:pic>
      <p:sp>
        <p:nvSpPr>
          <p:cNvPr id="5" name="Equal 4"/>
          <p:cNvSpPr/>
          <p:nvPr/>
        </p:nvSpPr>
        <p:spPr>
          <a:xfrm>
            <a:off x="4419600" y="5901035"/>
            <a:ext cx="685800" cy="685800"/>
          </a:xfrm>
          <a:prstGeom prst="mathEqua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6" name="Rectangle 5"/>
          <p:cNvSpPr/>
          <p:nvPr/>
        </p:nvSpPr>
        <p:spPr>
          <a:xfrm>
            <a:off x="5421717" y="5782270"/>
            <a:ext cx="1482392" cy="923330"/>
          </a:xfrm>
          <a:prstGeom prst="rect">
            <a:avLst/>
          </a:prstGeom>
          <a:noFill/>
        </p:spPr>
        <p:txBody>
          <a:bodyPr wrap="none" lIns="91440" tIns="45720" rIns="91440" bIns="45720">
            <a:spAutoFit/>
          </a:bodyPr>
          <a:lstStyle/>
          <a:p>
            <a:pPr algn="ctr"/>
            <a:r>
              <a:rPr lang="en-US" sz="5400" b="1" dirty="0" smtClean="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rPr>
              <a:t>You!</a:t>
            </a:r>
            <a:endParaRPr lang="en-US" sz="5400" b="1" dirty="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endParaRPr>
          </a:p>
        </p:txBody>
      </p:sp>
    </p:spTree>
    <p:extLst>
      <p:ext uri="{BB962C8B-B14F-4D97-AF65-F5344CB8AC3E}">
        <p14:creationId xmlns:p14="http://schemas.microsoft.com/office/powerpoint/2010/main" val="35985900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fade">
                                      <p:cBhvr>
                                        <p:cTn id="22" dur="500"/>
                                        <p:tgtEl>
                                          <p:spTgt spid="3">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fade">
                                      <p:cBhvr>
                                        <p:cTn id="27" dur="500"/>
                                        <p:tgtEl>
                                          <p:spTgt spid="3">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fade">
                                      <p:cBhvr>
                                        <p:cTn id="32" dur="500"/>
                                        <p:tgtEl>
                                          <p:spTgt spid="6"/>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5"/>
                                        </p:tgtEl>
                                        <p:attrNameLst>
                                          <p:attrName>style.visibility</p:attrName>
                                        </p:attrNameLst>
                                      </p:cBhvr>
                                      <p:to>
                                        <p:strVal val="visible"/>
                                      </p:to>
                                    </p:set>
                                    <p:animEffect transition="in" filter="fade">
                                      <p:cBhvr>
                                        <p:cTn id="35" dur="500"/>
                                        <p:tgtEl>
                                          <p:spTgt spid="5"/>
                                        </p:tgtEl>
                                      </p:cBhvr>
                                    </p:animEffect>
                                  </p:childTnLst>
                                </p:cTn>
                              </p:par>
                              <p:par>
                                <p:cTn id="36" presetID="10" presetClass="entr" presetSubtype="0" fill="hold" nodeType="withEffect">
                                  <p:stCondLst>
                                    <p:cond delay="0"/>
                                  </p:stCondLst>
                                  <p:childTnLst>
                                    <p:set>
                                      <p:cBhvr>
                                        <p:cTn id="37" dur="1" fill="hold">
                                          <p:stCondLst>
                                            <p:cond delay="0"/>
                                          </p:stCondLst>
                                        </p:cTn>
                                        <p:tgtEl>
                                          <p:spTgt spid="4"/>
                                        </p:tgtEl>
                                        <p:attrNameLst>
                                          <p:attrName>style.visibility</p:attrName>
                                        </p:attrNameLst>
                                      </p:cBhvr>
                                      <p:to>
                                        <p:strVal val="visible"/>
                                      </p:to>
                                    </p:set>
                                    <p:animEffect transition="in" filter="fade">
                                      <p:cBhvr>
                                        <p:cTn id="3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But they’re both different!</a:t>
            </a:r>
            <a:endParaRPr lang="en-US" dirty="0"/>
          </a:p>
        </p:txBody>
      </p:sp>
      <p:sp>
        <p:nvSpPr>
          <p:cNvPr id="3" name="Content Placeholder 2"/>
          <p:cNvSpPr>
            <a:spLocks noGrp="1"/>
          </p:cNvSpPr>
          <p:nvPr>
            <p:ph sz="quarter" idx="13"/>
          </p:nvPr>
        </p:nvSpPr>
        <p:spPr/>
        <p:txBody>
          <a:bodyPr>
            <a:normAutofit fontScale="92500"/>
          </a:bodyPr>
          <a:lstStyle/>
          <a:p>
            <a:r>
              <a:rPr lang="en-US" dirty="0" smtClean="0"/>
              <a:t>Silverlight</a:t>
            </a:r>
          </a:p>
          <a:p>
            <a:pPr lvl="1"/>
            <a:r>
              <a:rPr lang="en-US" dirty="0" smtClean="0"/>
              <a:t>Runs on full computers</a:t>
            </a:r>
          </a:p>
          <a:p>
            <a:pPr lvl="1"/>
            <a:r>
              <a:rPr lang="en-US" dirty="0" smtClean="0"/>
              <a:t>Resolutions from 1280x1024 to 1900x1200 and up!</a:t>
            </a:r>
          </a:p>
          <a:p>
            <a:pPr lvl="1"/>
            <a:r>
              <a:rPr lang="en-US" dirty="0" smtClean="0"/>
              <a:t>Runs on the client and consumes client CPU</a:t>
            </a:r>
          </a:p>
          <a:p>
            <a:pPr lvl="1"/>
            <a:r>
              <a:rPr lang="en-US" dirty="0" smtClean="0"/>
              <a:t>Full keyboard and mouse</a:t>
            </a:r>
          </a:p>
          <a:p>
            <a:pPr lvl="1"/>
            <a:r>
              <a:rPr lang="en-US" dirty="0" smtClean="0"/>
              <a:t>Can run hundreds of them at the same time</a:t>
            </a:r>
            <a:endParaRPr lang="en-US" dirty="0"/>
          </a:p>
        </p:txBody>
      </p:sp>
      <p:sp>
        <p:nvSpPr>
          <p:cNvPr id="4" name="Content Placeholder 3"/>
          <p:cNvSpPr>
            <a:spLocks noGrp="1"/>
          </p:cNvSpPr>
          <p:nvPr>
            <p:ph sz="quarter" idx="14"/>
          </p:nvPr>
        </p:nvSpPr>
        <p:spPr/>
        <p:txBody>
          <a:bodyPr>
            <a:normAutofit lnSpcReduction="10000"/>
          </a:bodyPr>
          <a:lstStyle/>
          <a:p>
            <a:r>
              <a:rPr lang="en-US" dirty="0" smtClean="0"/>
              <a:t>Windows Phone 7</a:t>
            </a:r>
          </a:p>
          <a:p>
            <a:pPr lvl="1"/>
            <a:r>
              <a:rPr lang="en-US" dirty="0" smtClean="0"/>
              <a:t>Runs on mobiles</a:t>
            </a:r>
          </a:p>
          <a:p>
            <a:pPr lvl="1"/>
            <a:r>
              <a:rPr lang="en-US" dirty="0" smtClean="0"/>
              <a:t>Two resolutions</a:t>
            </a:r>
          </a:p>
          <a:p>
            <a:pPr lvl="1"/>
            <a:r>
              <a:rPr lang="en-US" dirty="0" smtClean="0"/>
              <a:t>Consumes </a:t>
            </a:r>
            <a:r>
              <a:rPr lang="en-US" dirty="0"/>
              <a:t>phone CPU and battery</a:t>
            </a:r>
          </a:p>
          <a:p>
            <a:pPr lvl="1"/>
            <a:r>
              <a:rPr lang="en-US" dirty="0" smtClean="0"/>
              <a:t>On-screen or slide-out keyboard, no mouse</a:t>
            </a:r>
          </a:p>
          <a:p>
            <a:pPr lvl="1"/>
            <a:r>
              <a:rPr lang="en-US" dirty="0" smtClean="0"/>
              <a:t>No multi-tasking, we get to tombstone</a:t>
            </a:r>
            <a:endParaRPr lang="en-US" dirty="0"/>
          </a:p>
        </p:txBody>
      </p:sp>
    </p:spTree>
    <p:extLst>
      <p:ext uri="{BB962C8B-B14F-4D97-AF65-F5344CB8AC3E}">
        <p14:creationId xmlns:p14="http://schemas.microsoft.com/office/powerpoint/2010/main" val="9610009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fade">
                                      <p:cBhvr>
                                        <p:cTn id="7" dur="500"/>
                                        <p:tgtEl>
                                          <p:spTgt spid="4">
                                            <p:txEl>
                                              <p:pRg st="1" end="1"/>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animEffect transition="in" filter="fade">
                                      <p:cBhvr>
                                        <p:cTn id="15" dur="500"/>
                                        <p:tgtEl>
                                          <p:spTgt spid="4">
                                            <p:txEl>
                                              <p:pRg st="2" end="2"/>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3">
                                            <p:txEl>
                                              <p:pRg st="2" end="2"/>
                                            </p:txEl>
                                          </p:spTgt>
                                        </p:tgtEl>
                                        <p:attrNameLst>
                                          <p:attrName>style.visibility</p:attrName>
                                        </p:attrNameLst>
                                      </p:cBhvr>
                                      <p:to>
                                        <p:strVal val="visible"/>
                                      </p:to>
                                    </p:set>
                                    <p:animEffect transition="in" filter="fade">
                                      <p:cBhvr>
                                        <p:cTn id="18" dur="500"/>
                                        <p:tgtEl>
                                          <p:spTgt spid="3">
                                            <p:txEl>
                                              <p:pRg st="2" end="2"/>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4">
                                            <p:txEl>
                                              <p:pRg st="3" end="3"/>
                                            </p:txEl>
                                          </p:spTgt>
                                        </p:tgtEl>
                                        <p:attrNameLst>
                                          <p:attrName>style.visibility</p:attrName>
                                        </p:attrNameLst>
                                      </p:cBhvr>
                                      <p:to>
                                        <p:strVal val="visible"/>
                                      </p:to>
                                    </p:set>
                                    <p:animEffect transition="in" filter="fade">
                                      <p:cBhvr>
                                        <p:cTn id="23" dur="500"/>
                                        <p:tgtEl>
                                          <p:spTgt spid="4">
                                            <p:txEl>
                                              <p:pRg st="3" end="3"/>
                                            </p:txEl>
                                          </p:spTgt>
                                        </p:tgtEl>
                                      </p:cBhvr>
                                    </p:animEffect>
                                  </p:childTnLst>
                                </p:cTn>
                              </p:par>
                              <p:par>
                                <p:cTn id="24" presetID="10" presetClass="entr" presetSubtype="0" fill="hold" nodeType="withEffect">
                                  <p:stCondLst>
                                    <p:cond delay="0"/>
                                  </p:stCondLst>
                                  <p:childTnLst>
                                    <p:set>
                                      <p:cBhvr>
                                        <p:cTn id="25" dur="1" fill="hold">
                                          <p:stCondLst>
                                            <p:cond delay="0"/>
                                          </p:stCondLst>
                                        </p:cTn>
                                        <p:tgtEl>
                                          <p:spTgt spid="3">
                                            <p:txEl>
                                              <p:pRg st="3" end="3"/>
                                            </p:txEl>
                                          </p:spTgt>
                                        </p:tgtEl>
                                        <p:attrNameLst>
                                          <p:attrName>style.visibility</p:attrName>
                                        </p:attrNameLst>
                                      </p:cBhvr>
                                      <p:to>
                                        <p:strVal val="visible"/>
                                      </p:to>
                                    </p:set>
                                    <p:animEffect transition="in" filter="fade">
                                      <p:cBhvr>
                                        <p:cTn id="26" dur="500"/>
                                        <p:tgtEl>
                                          <p:spTgt spid="3">
                                            <p:txEl>
                                              <p:pRg st="3" end="3"/>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4">
                                            <p:txEl>
                                              <p:pRg st="4" end="4"/>
                                            </p:txEl>
                                          </p:spTgt>
                                        </p:tgtEl>
                                        <p:attrNameLst>
                                          <p:attrName>style.visibility</p:attrName>
                                        </p:attrNameLst>
                                      </p:cBhvr>
                                      <p:to>
                                        <p:strVal val="visible"/>
                                      </p:to>
                                    </p:set>
                                    <p:animEffect transition="in" filter="fade">
                                      <p:cBhvr>
                                        <p:cTn id="31" dur="500"/>
                                        <p:tgtEl>
                                          <p:spTgt spid="4">
                                            <p:txEl>
                                              <p:pRg st="4" end="4"/>
                                            </p:txEl>
                                          </p:spTgt>
                                        </p:tgtEl>
                                      </p:cBhvr>
                                    </p:animEffect>
                                  </p:childTnLst>
                                </p:cTn>
                              </p:par>
                              <p:par>
                                <p:cTn id="32" presetID="10" presetClass="entr" presetSubtype="0" fill="hold" nodeType="withEffect">
                                  <p:stCondLst>
                                    <p:cond delay="0"/>
                                  </p:stCondLst>
                                  <p:childTnLst>
                                    <p:set>
                                      <p:cBhvr>
                                        <p:cTn id="33" dur="1" fill="hold">
                                          <p:stCondLst>
                                            <p:cond delay="0"/>
                                          </p:stCondLst>
                                        </p:cTn>
                                        <p:tgtEl>
                                          <p:spTgt spid="3">
                                            <p:txEl>
                                              <p:pRg st="4" end="4"/>
                                            </p:txEl>
                                          </p:spTgt>
                                        </p:tgtEl>
                                        <p:attrNameLst>
                                          <p:attrName>style.visibility</p:attrName>
                                        </p:attrNameLst>
                                      </p:cBhvr>
                                      <p:to>
                                        <p:strVal val="visible"/>
                                      </p:to>
                                    </p:set>
                                    <p:animEffect transition="in" filter="fade">
                                      <p:cBhvr>
                                        <p:cTn id="34" dur="500"/>
                                        <p:tgtEl>
                                          <p:spTgt spid="3">
                                            <p:txEl>
                                              <p:pRg st="4" end="4"/>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nodeType="clickEffect">
                                  <p:stCondLst>
                                    <p:cond delay="0"/>
                                  </p:stCondLst>
                                  <p:childTnLst>
                                    <p:set>
                                      <p:cBhvr>
                                        <p:cTn id="38" dur="1" fill="hold">
                                          <p:stCondLst>
                                            <p:cond delay="0"/>
                                          </p:stCondLst>
                                        </p:cTn>
                                        <p:tgtEl>
                                          <p:spTgt spid="4">
                                            <p:txEl>
                                              <p:pRg st="5" end="5"/>
                                            </p:txEl>
                                          </p:spTgt>
                                        </p:tgtEl>
                                        <p:attrNameLst>
                                          <p:attrName>style.visibility</p:attrName>
                                        </p:attrNameLst>
                                      </p:cBhvr>
                                      <p:to>
                                        <p:strVal val="visible"/>
                                      </p:to>
                                    </p:set>
                                    <p:animEffect transition="in" filter="fade">
                                      <p:cBhvr>
                                        <p:cTn id="39" dur="500"/>
                                        <p:tgtEl>
                                          <p:spTgt spid="4">
                                            <p:txEl>
                                              <p:pRg st="5" end="5"/>
                                            </p:txEl>
                                          </p:spTgt>
                                        </p:tgtEl>
                                      </p:cBhvr>
                                    </p:animEffect>
                                  </p:childTnLst>
                                </p:cTn>
                              </p:par>
                              <p:par>
                                <p:cTn id="40" presetID="10" presetClass="entr" presetSubtype="0" fill="hold" nodeType="withEffect">
                                  <p:stCondLst>
                                    <p:cond delay="0"/>
                                  </p:stCondLst>
                                  <p:childTnLst>
                                    <p:set>
                                      <p:cBhvr>
                                        <p:cTn id="41" dur="1" fill="hold">
                                          <p:stCondLst>
                                            <p:cond delay="0"/>
                                          </p:stCondLst>
                                        </p:cTn>
                                        <p:tgtEl>
                                          <p:spTgt spid="3">
                                            <p:txEl>
                                              <p:pRg st="5" end="5"/>
                                            </p:txEl>
                                          </p:spTgt>
                                        </p:tgtEl>
                                        <p:attrNameLst>
                                          <p:attrName>style.visibility</p:attrName>
                                        </p:attrNameLst>
                                      </p:cBhvr>
                                      <p:to>
                                        <p:strVal val="visible"/>
                                      </p:to>
                                    </p:set>
                                    <p:animEffect transition="in" filter="fade">
                                      <p:cBhvr>
                                        <p:cTn id="4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1"/>
          </p:nvPr>
        </p:nvSpPr>
        <p:spPr/>
        <p:txBody>
          <a:bodyPr>
            <a:normAutofit/>
          </a:bodyPr>
          <a:lstStyle/>
          <a:p>
            <a:r>
              <a:rPr lang="en-US" sz="3600" dirty="0" smtClean="0"/>
              <a:t>Utilizing Both Technologies</a:t>
            </a:r>
            <a:endParaRPr lang="en-US" sz="3600" dirty="0"/>
          </a:p>
        </p:txBody>
      </p:sp>
    </p:spTree>
    <p:extLst>
      <p:ext uri="{BB962C8B-B14F-4D97-AF65-F5344CB8AC3E}">
        <p14:creationId xmlns:p14="http://schemas.microsoft.com/office/powerpoint/2010/main" val="394673988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72067" y="2362200"/>
            <a:ext cx="7408333" cy="4267200"/>
          </a:xfrm>
        </p:spPr>
        <p:txBody>
          <a:bodyPr>
            <a:normAutofit/>
          </a:bodyPr>
          <a:lstStyle/>
          <a:p>
            <a:r>
              <a:rPr lang="en-US" dirty="0" smtClean="0"/>
              <a:t>Windows Phone 7 is not about…</a:t>
            </a:r>
          </a:p>
          <a:p>
            <a:pPr lvl="1"/>
            <a:r>
              <a:rPr lang="en-US" dirty="0" smtClean="0"/>
              <a:t>10,000 item data grids</a:t>
            </a:r>
          </a:p>
          <a:p>
            <a:pPr lvl="1"/>
            <a:r>
              <a:rPr lang="en-US" dirty="0" smtClean="0"/>
              <a:t>Client-side BI data crunching</a:t>
            </a:r>
          </a:p>
          <a:p>
            <a:pPr lvl="1"/>
            <a:r>
              <a:rPr lang="en-US" dirty="0" smtClean="0"/>
              <a:t>Entering tons of data</a:t>
            </a:r>
          </a:p>
          <a:p>
            <a:endParaRPr lang="en-US" dirty="0" smtClean="0"/>
          </a:p>
          <a:p>
            <a:r>
              <a:rPr lang="en-US" dirty="0" smtClean="0"/>
              <a:t>Windows Phone 7 is about…</a:t>
            </a:r>
          </a:p>
          <a:p>
            <a:pPr lvl="1"/>
            <a:r>
              <a:rPr lang="en-US" dirty="0" smtClean="0"/>
              <a:t>Quick data consumption</a:t>
            </a:r>
          </a:p>
          <a:p>
            <a:pPr lvl="1"/>
            <a:r>
              <a:rPr lang="en-US" dirty="0" smtClean="0"/>
              <a:t>Mobile access to your data</a:t>
            </a:r>
          </a:p>
          <a:p>
            <a:pPr lvl="1"/>
            <a:r>
              <a:rPr lang="en-US" dirty="0" smtClean="0"/>
              <a:t>Being on-the-go</a:t>
            </a:r>
          </a:p>
          <a:p>
            <a:pPr lvl="1"/>
            <a:r>
              <a:rPr lang="en-US" dirty="0" smtClean="0"/>
              <a:t>Extending desktop applications</a:t>
            </a:r>
            <a:endParaRPr lang="en-US" dirty="0"/>
          </a:p>
        </p:txBody>
      </p:sp>
      <p:sp>
        <p:nvSpPr>
          <p:cNvPr id="2" name="Title 1"/>
          <p:cNvSpPr>
            <a:spLocks noGrp="1"/>
          </p:cNvSpPr>
          <p:nvPr>
            <p:ph type="title"/>
          </p:nvPr>
        </p:nvSpPr>
        <p:spPr/>
        <p:txBody>
          <a:bodyPr/>
          <a:lstStyle/>
          <a:p>
            <a:r>
              <a:rPr lang="en-US" dirty="0" smtClean="0"/>
              <a:t>Focus on Purpose</a:t>
            </a:r>
            <a:endParaRPr lang="en-US"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83442" y="3886200"/>
            <a:ext cx="2743200" cy="1400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013312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fade">
                                      <p:cBhvr>
                                        <p:cTn id="7" dur="1000"/>
                                        <p:tgtEl>
                                          <p:spTgt spid="1026"/>
                                        </p:tgtEl>
                                      </p:cBhvr>
                                    </p:animEffect>
                                    <p:anim calcmode="lin" valueType="num">
                                      <p:cBhvr>
                                        <p:cTn id="8" dur="1000" fill="hold"/>
                                        <p:tgtEl>
                                          <p:spTgt spid="1026"/>
                                        </p:tgtEl>
                                        <p:attrNameLst>
                                          <p:attrName>ppt_x</p:attrName>
                                        </p:attrNameLst>
                                      </p:cBhvr>
                                      <p:tavLst>
                                        <p:tav tm="0">
                                          <p:val>
                                            <p:strVal val="#ppt_x"/>
                                          </p:val>
                                        </p:tav>
                                        <p:tav tm="100000">
                                          <p:val>
                                            <p:strVal val="#ppt_x"/>
                                          </p:val>
                                        </p:tav>
                                      </p:tavLst>
                                    </p:anim>
                                    <p:anim calcmode="lin" valueType="num">
                                      <p:cBhvr>
                                        <p:cTn id="9" dur="1000" fill="hold"/>
                                        <p:tgtEl>
                                          <p:spTgt spid="102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3">
                                            <p:txEl>
                                              <p:pRg st="5" end="5"/>
                                            </p:txEl>
                                          </p:spTgt>
                                        </p:tgtEl>
                                        <p:attrNameLst>
                                          <p:attrName>style.visibility</p:attrName>
                                        </p:attrNameLst>
                                      </p:cBhvr>
                                      <p:to>
                                        <p:strVal val="visible"/>
                                      </p:to>
                                    </p:set>
                                    <p:animEffect transition="in" filter="fade">
                                      <p:cBhvr>
                                        <p:cTn id="14" dur="1000"/>
                                        <p:tgtEl>
                                          <p:spTgt spid="3">
                                            <p:txEl>
                                              <p:pRg st="5" end="5"/>
                                            </p:txEl>
                                          </p:spTgt>
                                        </p:tgtEl>
                                      </p:cBhvr>
                                    </p:animEffect>
                                  </p:childTnLst>
                                </p:cTn>
                              </p:par>
                              <p:par>
                                <p:cTn id="15" presetID="10" presetClass="entr" presetSubtype="0" fill="hold" nodeType="withEffect">
                                  <p:stCondLst>
                                    <p:cond delay="0"/>
                                  </p:stCondLst>
                                  <p:childTnLst>
                                    <p:set>
                                      <p:cBhvr>
                                        <p:cTn id="16" dur="1" fill="hold">
                                          <p:stCondLst>
                                            <p:cond delay="0"/>
                                          </p:stCondLst>
                                        </p:cTn>
                                        <p:tgtEl>
                                          <p:spTgt spid="3">
                                            <p:txEl>
                                              <p:pRg st="6" end="6"/>
                                            </p:txEl>
                                          </p:spTgt>
                                        </p:tgtEl>
                                        <p:attrNameLst>
                                          <p:attrName>style.visibility</p:attrName>
                                        </p:attrNameLst>
                                      </p:cBhvr>
                                      <p:to>
                                        <p:strVal val="visible"/>
                                      </p:to>
                                    </p:set>
                                    <p:animEffect transition="in" filter="fade">
                                      <p:cBhvr>
                                        <p:cTn id="17" dur="1000"/>
                                        <p:tgtEl>
                                          <p:spTgt spid="3">
                                            <p:txEl>
                                              <p:pRg st="6" end="6"/>
                                            </p:txEl>
                                          </p:spTgt>
                                        </p:tgtEl>
                                      </p:cBhvr>
                                    </p:animEffect>
                                  </p:childTnLst>
                                </p:cTn>
                              </p:par>
                              <p:par>
                                <p:cTn id="18" presetID="10" presetClass="entr" presetSubtype="0" fill="hold" nodeType="withEffect">
                                  <p:stCondLst>
                                    <p:cond delay="0"/>
                                  </p:stCondLst>
                                  <p:childTnLst>
                                    <p:set>
                                      <p:cBhvr>
                                        <p:cTn id="19" dur="1" fill="hold">
                                          <p:stCondLst>
                                            <p:cond delay="0"/>
                                          </p:stCondLst>
                                        </p:cTn>
                                        <p:tgtEl>
                                          <p:spTgt spid="3">
                                            <p:txEl>
                                              <p:pRg st="7" end="7"/>
                                            </p:txEl>
                                          </p:spTgt>
                                        </p:tgtEl>
                                        <p:attrNameLst>
                                          <p:attrName>style.visibility</p:attrName>
                                        </p:attrNameLst>
                                      </p:cBhvr>
                                      <p:to>
                                        <p:strVal val="visible"/>
                                      </p:to>
                                    </p:set>
                                    <p:animEffect transition="in" filter="fade">
                                      <p:cBhvr>
                                        <p:cTn id="20" dur="1000"/>
                                        <p:tgtEl>
                                          <p:spTgt spid="3">
                                            <p:txEl>
                                              <p:pRg st="7" end="7"/>
                                            </p:txEl>
                                          </p:spTgt>
                                        </p:tgtEl>
                                      </p:cBhvr>
                                    </p:animEffect>
                                  </p:childTnLst>
                                </p:cTn>
                              </p:par>
                              <p:par>
                                <p:cTn id="21" presetID="10" presetClass="entr" presetSubtype="0" fill="hold" nodeType="withEffect">
                                  <p:stCondLst>
                                    <p:cond delay="0"/>
                                  </p:stCondLst>
                                  <p:childTnLst>
                                    <p:set>
                                      <p:cBhvr>
                                        <p:cTn id="22" dur="1" fill="hold">
                                          <p:stCondLst>
                                            <p:cond delay="0"/>
                                          </p:stCondLst>
                                        </p:cTn>
                                        <p:tgtEl>
                                          <p:spTgt spid="3">
                                            <p:txEl>
                                              <p:pRg st="8" end="8"/>
                                            </p:txEl>
                                          </p:spTgt>
                                        </p:tgtEl>
                                        <p:attrNameLst>
                                          <p:attrName>style.visibility</p:attrName>
                                        </p:attrNameLst>
                                      </p:cBhvr>
                                      <p:to>
                                        <p:strVal val="visible"/>
                                      </p:to>
                                    </p:set>
                                    <p:animEffect transition="in" filter="fade">
                                      <p:cBhvr>
                                        <p:cTn id="23" dur="1000"/>
                                        <p:tgtEl>
                                          <p:spTgt spid="3">
                                            <p:txEl>
                                              <p:pRg st="8" end="8"/>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3">
                                            <p:txEl>
                                              <p:pRg st="9" end="9"/>
                                            </p:txEl>
                                          </p:spTgt>
                                        </p:tgtEl>
                                        <p:attrNameLst>
                                          <p:attrName>style.visibility</p:attrName>
                                        </p:attrNameLst>
                                      </p:cBhvr>
                                      <p:to>
                                        <p:strVal val="visible"/>
                                      </p:to>
                                    </p:set>
                                    <p:animEffect transition="in" filter="fade">
                                      <p:cBhvr>
                                        <p:cTn id="28" dur="1000"/>
                                        <p:tgtEl>
                                          <p:spTgt spid="3">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r>
              <a:rPr lang="en-US" dirty="0" smtClean="0"/>
              <a:t>Windows Phone 7 is </a:t>
            </a:r>
            <a:r>
              <a:rPr lang="en-US" b="1" dirty="0" err="1" smtClean="0"/>
              <a:t>TouchScreen</a:t>
            </a:r>
            <a:endParaRPr lang="en-US" b="1" dirty="0" smtClean="0"/>
          </a:p>
          <a:p>
            <a:pPr lvl="1"/>
            <a:r>
              <a:rPr lang="en-US" dirty="0" smtClean="0"/>
              <a:t>Precise clicking is out</a:t>
            </a:r>
          </a:p>
          <a:p>
            <a:pPr lvl="1"/>
            <a:r>
              <a:rPr lang="en-US" dirty="0" smtClean="0"/>
              <a:t>If users can’t use your app,</a:t>
            </a:r>
            <a:br>
              <a:rPr lang="en-US" dirty="0" smtClean="0"/>
            </a:br>
            <a:r>
              <a:rPr lang="en-US" dirty="0" smtClean="0"/>
              <a:t>they won’t buy it</a:t>
            </a:r>
          </a:p>
          <a:p>
            <a:r>
              <a:rPr lang="en-US" dirty="0" smtClean="0"/>
              <a:t>Make the experience rich</a:t>
            </a:r>
          </a:p>
          <a:p>
            <a:r>
              <a:rPr lang="en-US" dirty="0" smtClean="0"/>
              <a:t>Make the experience easy</a:t>
            </a:r>
          </a:p>
          <a:p>
            <a:pPr lvl="1"/>
            <a:r>
              <a:rPr lang="en-US" dirty="0" smtClean="0"/>
              <a:t>Your app can do a lot, </a:t>
            </a:r>
            <a:br>
              <a:rPr lang="en-US" dirty="0" smtClean="0"/>
            </a:br>
            <a:r>
              <a:rPr lang="en-US" dirty="0" smtClean="0"/>
              <a:t>but don’t make it</a:t>
            </a:r>
            <a:r>
              <a:rPr lang="en-US" dirty="0"/>
              <a:t> </a:t>
            </a:r>
            <a:r>
              <a:rPr lang="en-US" dirty="0" smtClean="0"/>
              <a:t>complex to do!</a:t>
            </a:r>
          </a:p>
          <a:p>
            <a:pPr lvl="1"/>
            <a:endParaRPr lang="en-US" dirty="0" smtClean="0"/>
          </a:p>
          <a:p>
            <a:pPr lvl="1"/>
            <a:endParaRPr lang="en-US" dirty="0"/>
          </a:p>
        </p:txBody>
      </p:sp>
      <p:sp>
        <p:nvSpPr>
          <p:cNvPr id="3" name="Title 2"/>
          <p:cNvSpPr>
            <a:spLocks noGrp="1"/>
          </p:cNvSpPr>
          <p:nvPr>
            <p:ph type="title"/>
          </p:nvPr>
        </p:nvSpPr>
        <p:spPr/>
        <p:txBody>
          <a:bodyPr/>
          <a:lstStyle/>
          <a:p>
            <a:r>
              <a:rPr lang="en-US" dirty="0" smtClean="0"/>
              <a:t>Focus on Platform</a:t>
            </a:r>
            <a:endParaRPr lang="en-US" dirty="0"/>
          </a:p>
        </p:txBody>
      </p:sp>
      <p:pic>
        <p:nvPicPr>
          <p:cNvPr id="307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77000" y="2209800"/>
            <a:ext cx="2514600" cy="4476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6"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77000" y="2209800"/>
            <a:ext cx="2514600" cy="4476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757559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3076"/>
                                        </p:tgtEl>
                                      </p:cBhvr>
                                    </p:animEffect>
                                    <p:set>
                                      <p:cBhvr>
                                        <p:cTn id="7" dur="1" fill="hold">
                                          <p:stCondLst>
                                            <p:cond delay="499"/>
                                          </p:stCondLst>
                                        </p:cTn>
                                        <p:tgtEl>
                                          <p:spTgt spid="307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Let’s Make a WP7 App!</a:t>
            </a:r>
            <a:endParaRPr lang="en-US" dirty="0"/>
          </a:p>
        </p:txBody>
      </p:sp>
      <p:sp>
        <p:nvSpPr>
          <p:cNvPr id="3" name="Text Placeholder 2"/>
          <p:cNvSpPr>
            <a:spLocks noGrp="1"/>
          </p:cNvSpPr>
          <p:nvPr>
            <p:ph type="body" idx="1"/>
          </p:nvPr>
        </p:nvSpPr>
        <p:spPr/>
        <p:txBody>
          <a:bodyPr>
            <a:normAutofit/>
          </a:bodyPr>
          <a:lstStyle/>
          <a:p>
            <a:r>
              <a:rPr lang="en-US" sz="3600" dirty="0" smtClean="0"/>
              <a:t>(Demo!)</a:t>
            </a:r>
            <a:endParaRPr lang="en-US" sz="3600" dirty="0"/>
          </a:p>
        </p:txBody>
      </p:sp>
    </p:spTree>
    <p:extLst>
      <p:ext uri="{BB962C8B-B14F-4D97-AF65-F5344CB8AC3E}">
        <p14:creationId xmlns:p14="http://schemas.microsoft.com/office/powerpoint/2010/main" val="90595926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smtClean="0"/>
              <a:t>If you’re working with Silverlight, you are already a </a:t>
            </a:r>
            <a:br>
              <a:rPr lang="en-US" dirty="0" smtClean="0"/>
            </a:br>
            <a:r>
              <a:rPr lang="en-US" dirty="0" smtClean="0"/>
              <a:t>Windows Phone 7 developer</a:t>
            </a:r>
          </a:p>
          <a:p>
            <a:r>
              <a:rPr lang="en-US" dirty="0" smtClean="0"/>
              <a:t>Well constructed data layers can be re-used between desktop and mobile applications</a:t>
            </a:r>
          </a:p>
          <a:p>
            <a:r>
              <a:rPr lang="en-US" dirty="0" smtClean="0"/>
              <a:t>Understand how the mobile platform is different, and leverage those differences to make awesome apps</a:t>
            </a:r>
          </a:p>
          <a:p>
            <a:pPr lvl="1"/>
            <a:r>
              <a:rPr lang="en-US" dirty="0" smtClean="0"/>
              <a:t>Application Bar, </a:t>
            </a:r>
            <a:r>
              <a:rPr lang="en-US" dirty="0" err="1" smtClean="0"/>
              <a:t>Tombstoning</a:t>
            </a:r>
            <a:r>
              <a:rPr lang="en-US" dirty="0" smtClean="0"/>
              <a:t>, Live Services, set resolution / hardware specs…</a:t>
            </a:r>
            <a:endParaRPr lang="en-US" dirty="0"/>
          </a:p>
        </p:txBody>
      </p:sp>
      <p:sp>
        <p:nvSpPr>
          <p:cNvPr id="2" name="Title 1"/>
          <p:cNvSpPr>
            <a:spLocks noGrp="1"/>
          </p:cNvSpPr>
          <p:nvPr>
            <p:ph type="title"/>
          </p:nvPr>
        </p:nvSpPr>
        <p:spPr/>
        <p:txBody>
          <a:bodyPr/>
          <a:lstStyle/>
          <a:p>
            <a:r>
              <a:rPr lang="en-US" dirty="0" smtClean="0"/>
              <a:t>Wrap-Up</a:t>
            </a:r>
            <a:endParaRPr lang="en-US" dirty="0"/>
          </a:p>
        </p:txBody>
      </p:sp>
    </p:spTree>
    <p:extLst>
      <p:ext uri="{BB962C8B-B14F-4D97-AF65-F5344CB8AC3E}">
        <p14:creationId xmlns:p14="http://schemas.microsoft.com/office/powerpoint/2010/main" val="25195022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animEffect transition="in" filter="fade">
                                      <p:cBhvr>
                                        <p:cTn id="15"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872067" y="2590800"/>
            <a:ext cx="7408333" cy="3535363"/>
          </a:xfrm>
        </p:spPr>
        <p:txBody>
          <a:bodyPr/>
          <a:lstStyle/>
          <a:p>
            <a:r>
              <a:rPr lang="en-US" dirty="0"/>
              <a:t>Windows Phone 7 Class Library Support</a:t>
            </a:r>
            <a:br>
              <a:rPr lang="en-US" dirty="0"/>
            </a:br>
            <a:r>
              <a:rPr lang="en-US" dirty="0">
                <a:solidFill>
                  <a:schemeClr val="accent5"/>
                </a:solidFill>
                <a:hlinkClick r:id="rId2"/>
              </a:rPr>
              <a:t>http://</a:t>
            </a:r>
            <a:r>
              <a:rPr lang="en-US" dirty="0" smtClean="0">
                <a:solidFill>
                  <a:schemeClr val="accent5"/>
                </a:solidFill>
                <a:hlinkClick r:id="rId2"/>
              </a:rPr>
              <a:t>bit.ly/bc97l1</a:t>
            </a:r>
            <a:endParaRPr lang="en-US" dirty="0" smtClean="0">
              <a:solidFill>
                <a:schemeClr val="accent5"/>
              </a:solidFill>
            </a:endParaRPr>
          </a:p>
          <a:p>
            <a:r>
              <a:rPr lang="en-US" dirty="0"/>
              <a:t>Silverlight 4 &amp; WP7 Differences</a:t>
            </a:r>
            <a:br>
              <a:rPr lang="en-US" dirty="0"/>
            </a:br>
            <a:r>
              <a:rPr lang="en-US" dirty="0">
                <a:solidFill>
                  <a:schemeClr val="accent5"/>
                </a:solidFill>
                <a:hlinkClick r:id="rId3"/>
              </a:rPr>
              <a:t>http://</a:t>
            </a:r>
            <a:r>
              <a:rPr lang="en-US" dirty="0" smtClean="0">
                <a:solidFill>
                  <a:schemeClr val="accent5"/>
                </a:solidFill>
                <a:hlinkClick r:id="rId3"/>
              </a:rPr>
              <a:t>bit.ly/dvAnFg</a:t>
            </a:r>
            <a:r>
              <a:rPr lang="en-US" dirty="0" smtClean="0">
                <a:solidFill>
                  <a:schemeClr val="accent5"/>
                </a:solidFill>
              </a:rPr>
              <a:t> </a:t>
            </a:r>
            <a:endParaRPr lang="en-US" dirty="0">
              <a:solidFill>
                <a:schemeClr val="accent5"/>
              </a:solidFill>
            </a:endParaRPr>
          </a:p>
          <a:p>
            <a:r>
              <a:rPr lang="en-US" dirty="0"/>
              <a:t>Windows Phone Developer Portal</a:t>
            </a:r>
            <a:br>
              <a:rPr lang="en-US" dirty="0"/>
            </a:br>
            <a:r>
              <a:rPr lang="en-US" dirty="0">
                <a:solidFill>
                  <a:schemeClr val="accent5"/>
                </a:solidFill>
                <a:hlinkClick r:id="rId4"/>
              </a:rPr>
              <a:t>http://</a:t>
            </a:r>
            <a:r>
              <a:rPr lang="en-US" dirty="0" smtClean="0">
                <a:solidFill>
                  <a:schemeClr val="accent5"/>
                </a:solidFill>
                <a:hlinkClick r:id="rId4"/>
              </a:rPr>
              <a:t>developer.windowsphone.com</a:t>
            </a:r>
            <a:r>
              <a:rPr lang="en-US" dirty="0" smtClean="0">
                <a:solidFill>
                  <a:schemeClr val="accent5"/>
                </a:solidFill>
              </a:rPr>
              <a:t> </a:t>
            </a:r>
            <a:endParaRPr lang="en-US" dirty="0"/>
          </a:p>
        </p:txBody>
      </p:sp>
      <p:sp>
        <p:nvSpPr>
          <p:cNvPr id="3" name="Title 2"/>
          <p:cNvSpPr>
            <a:spLocks noGrp="1"/>
          </p:cNvSpPr>
          <p:nvPr>
            <p:ph type="title"/>
          </p:nvPr>
        </p:nvSpPr>
        <p:spPr/>
        <p:txBody>
          <a:bodyPr/>
          <a:lstStyle/>
          <a:p>
            <a:r>
              <a:rPr lang="en-US" dirty="0" smtClean="0"/>
              <a:t>Resources</a:t>
            </a:r>
            <a:endParaRPr lang="en-US" dirty="0"/>
          </a:p>
        </p:txBody>
      </p:sp>
    </p:spTree>
    <p:extLst>
      <p:ext uri="{BB962C8B-B14F-4D97-AF65-F5344CB8AC3E}">
        <p14:creationId xmlns:p14="http://schemas.microsoft.com/office/powerpoint/2010/main" val="132591585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marL="0" indent="0">
              <a:buNone/>
            </a:pPr>
            <a:r>
              <a:rPr lang="en-US" dirty="0" smtClean="0"/>
              <a:t>Slides and demos will be available on Tuesday @</a:t>
            </a:r>
            <a:br>
              <a:rPr lang="en-US" dirty="0" smtClean="0"/>
            </a:br>
            <a:r>
              <a:rPr lang="en-US" dirty="0" smtClean="0"/>
              <a:t/>
            </a:r>
            <a:br>
              <a:rPr lang="en-US" dirty="0" smtClean="0"/>
            </a:br>
            <a:r>
              <a:rPr lang="en-US" dirty="0" smtClean="0"/>
              <a:t>	</a:t>
            </a:r>
            <a:r>
              <a:rPr lang="en-US" dirty="0" smtClean="0">
                <a:hlinkClick r:id="rId2"/>
              </a:rPr>
              <a:t>http://blogs.telerik.com/evanhutnick</a:t>
            </a:r>
            <a:r>
              <a:rPr lang="en-US" dirty="0" smtClean="0"/>
              <a:t> </a:t>
            </a:r>
            <a:br>
              <a:rPr lang="en-US" dirty="0" smtClean="0"/>
            </a:br>
            <a:r>
              <a:rPr lang="en-US" dirty="0" smtClean="0"/>
              <a:t/>
            </a:r>
            <a:br>
              <a:rPr lang="en-US" dirty="0" smtClean="0"/>
            </a:br>
            <a:r>
              <a:rPr lang="en-US" dirty="0" smtClean="0"/>
              <a:t>Follow up with me @</a:t>
            </a:r>
            <a:br>
              <a:rPr lang="en-US" dirty="0" smtClean="0"/>
            </a:br>
            <a:r>
              <a:rPr lang="en-US" dirty="0" smtClean="0"/>
              <a:t/>
            </a:r>
            <a:br>
              <a:rPr lang="en-US" dirty="0" smtClean="0"/>
            </a:br>
            <a:r>
              <a:rPr lang="en-US" dirty="0" smtClean="0"/>
              <a:t>	@evanhutnick (on the Twitter)</a:t>
            </a:r>
          </a:p>
          <a:p>
            <a:pPr marL="0" indent="0">
              <a:buNone/>
            </a:pPr>
            <a:r>
              <a:rPr lang="en-US" dirty="0"/>
              <a:t>	</a:t>
            </a:r>
            <a:r>
              <a:rPr lang="en-US" dirty="0" smtClean="0">
                <a:hlinkClick r:id="rId3"/>
              </a:rPr>
              <a:t>evan.hutnick@telerik.com</a:t>
            </a:r>
            <a:r>
              <a:rPr lang="en-US" dirty="0" smtClean="0"/>
              <a:t> (on the Email </a:t>
            </a:r>
            <a:r>
              <a:rPr lang="en-US" dirty="0" smtClean="0">
                <a:sym typeface="Wingdings" pitchFamily="2" charset="2"/>
              </a:rPr>
              <a:t>)</a:t>
            </a:r>
            <a:endParaRPr lang="en-US" dirty="0"/>
          </a:p>
        </p:txBody>
      </p:sp>
      <p:sp>
        <p:nvSpPr>
          <p:cNvPr id="3" name="Title 2"/>
          <p:cNvSpPr>
            <a:spLocks noGrp="1"/>
          </p:cNvSpPr>
          <p:nvPr>
            <p:ph type="title"/>
          </p:nvPr>
        </p:nvSpPr>
        <p:spPr/>
        <p:txBody>
          <a:bodyPr/>
          <a:lstStyle/>
          <a:p>
            <a:r>
              <a:rPr lang="en-US" dirty="0" smtClean="0"/>
              <a:t>Q/A and stuff</a:t>
            </a:r>
            <a:endParaRPr lang="en-US" dirty="0"/>
          </a:p>
        </p:txBody>
      </p:sp>
    </p:spTree>
    <p:extLst>
      <p:ext uri="{BB962C8B-B14F-4D97-AF65-F5344CB8AC3E}">
        <p14:creationId xmlns:p14="http://schemas.microsoft.com/office/powerpoint/2010/main" val="53763011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3217768754"/>
              </p:ext>
            </p:extLst>
          </p:nvPr>
        </p:nvGraphicFramePr>
        <p:xfrm>
          <a:off x="871538" y="2674938"/>
          <a:ext cx="7408862" cy="345122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Title 1"/>
          <p:cNvSpPr>
            <a:spLocks noGrp="1"/>
          </p:cNvSpPr>
          <p:nvPr>
            <p:ph type="title"/>
          </p:nvPr>
        </p:nvSpPr>
        <p:spPr/>
        <p:txBody>
          <a:bodyPr/>
          <a:lstStyle/>
          <a:p>
            <a:pPr algn="l"/>
            <a:r>
              <a:rPr lang="en-US" dirty="0" smtClean="0"/>
              <a:t>RoadMap</a:t>
            </a:r>
            <a:endParaRPr lang="en-US"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1" y="2675467"/>
            <a:ext cx="7899400" cy="3450696"/>
          </a:xfrm>
        </p:spPr>
        <p:txBody>
          <a:bodyPr/>
          <a:lstStyle/>
          <a:p>
            <a:pPr>
              <a:buNone/>
            </a:pPr>
            <a:r>
              <a:rPr lang="en-US" dirty="0" smtClean="0"/>
              <a:t>Evan Hutnick</a:t>
            </a:r>
          </a:p>
          <a:p>
            <a:pPr>
              <a:buNone/>
            </a:pPr>
            <a:r>
              <a:rPr lang="en-US" dirty="0" smtClean="0"/>
              <a:t>Developer Evangelist @ Telerik</a:t>
            </a:r>
          </a:p>
          <a:p>
            <a:pPr>
              <a:buNone/>
            </a:pPr>
            <a:r>
              <a:rPr lang="en-US" dirty="0" err="1" smtClean="0"/>
              <a:t>.Net</a:t>
            </a:r>
            <a:r>
              <a:rPr lang="en-US" dirty="0" smtClean="0"/>
              <a:t> Speaker</a:t>
            </a:r>
          </a:p>
          <a:p>
            <a:pPr>
              <a:buNone/>
            </a:pPr>
            <a:r>
              <a:rPr lang="en-US" dirty="0" smtClean="0"/>
              <a:t>XAML and XNA Geek</a:t>
            </a:r>
          </a:p>
          <a:p>
            <a:pPr>
              <a:buNone/>
            </a:pPr>
            <a:endParaRPr lang="en-US" dirty="0"/>
          </a:p>
          <a:p>
            <a:pPr>
              <a:buNone/>
            </a:pPr>
            <a:r>
              <a:rPr lang="en-US" dirty="0" smtClean="0"/>
              <a:t>http://blogs.telerik.com/evanhutnick</a:t>
            </a:r>
          </a:p>
          <a:p>
            <a:pPr>
              <a:buNone/>
            </a:pPr>
            <a:r>
              <a:rPr lang="en-US" dirty="0" smtClean="0"/>
              <a:t>@evanhutnick on Twitter</a:t>
            </a:r>
            <a:endParaRPr lang="en-US" dirty="0"/>
          </a:p>
          <a:p>
            <a:pPr>
              <a:buNone/>
            </a:pPr>
            <a:endParaRPr lang="en-US" dirty="0"/>
          </a:p>
        </p:txBody>
      </p:sp>
      <p:sp>
        <p:nvSpPr>
          <p:cNvPr id="2" name="Title 1"/>
          <p:cNvSpPr>
            <a:spLocks noGrp="1"/>
          </p:cNvSpPr>
          <p:nvPr>
            <p:ph type="title"/>
          </p:nvPr>
        </p:nvSpPr>
        <p:spPr/>
        <p:txBody>
          <a:bodyPr/>
          <a:lstStyle/>
          <a:p>
            <a:r>
              <a:rPr lang="en-US" dirty="0" smtClean="0"/>
              <a:t>Introduction</a:t>
            </a:r>
            <a:endParaRPr lang="en-US" dirty="0"/>
          </a:p>
        </p:txBody>
      </p:sp>
      <p:pic>
        <p:nvPicPr>
          <p:cNvPr id="2050" name="Picture 2" descr="C:\Users\hutnick\Pictures\dotnetninja.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578364" y="2590800"/>
            <a:ext cx="1682971" cy="1262229"/>
          </a:xfrm>
          <a:prstGeom prst="roundRect">
            <a:avLst>
              <a:gd name="adj" fmla="val 8594"/>
            </a:avLst>
          </a:prstGeom>
          <a:solidFill>
            <a:srgbClr val="FFFFFF">
              <a:shade val="85000"/>
            </a:srgbClr>
          </a:solidFill>
          <a:ln>
            <a:noFill/>
          </a:ln>
          <a:effectLst/>
          <a:extLst>
            <a:ext uri="{909E8E84-426E-40DD-AFC4-6F175D3DCCD1}">
              <a14:hiddenFill xmlns:a14="http://schemas.microsoft.com/office/drawing/2010/main">
                <a:solidFill>
                  <a:srgbClr val="FFFFFF"/>
                </a:solidFill>
              </a14:hiddenFill>
            </a:ext>
          </a:extLst>
        </p:spPr>
      </p:pic>
      <p:pic>
        <p:nvPicPr>
          <p:cNvPr id="2051" name="Picture 3" descr="C:\Users\hutnick\Pictures\xna_logo.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86400" y="5299209"/>
            <a:ext cx="1866900" cy="1586865"/>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2052" name="Picture 4" descr="C:\Users\hutnick\Pictures\Silverlight.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261335" y="3962400"/>
            <a:ext cx="1475874" cy="150795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Text Placeholder 2"/>
          <p:cNvSpPr>
            <a:spLocks noGrp="1"/>
          </p:cNvSpPr>
          <p:nvPr>
            <p:ph type="body" idx="1"/>
          </p:nvPr>
        </p:nvSpPr>
        <p:spPr/>
        <p:txBody>
          <a:bodyPr>
            <a:normAutofit/>
          </a:bodyPr>
          <a:lstStyle/>
          <a:p>
            <a:r>
              <a:rPr lang="en-US" sz="3600" dirty="0" smtClean="0"/>
              <a:t>Silverlight vs. Windows Phone 7</a:t>
            </a:r>
            <a:endParaRPr lang="en-US" sz="3600" dirty="0"/>
          </a:p>
        </p:txBody>
      </p:sp>
    </p:spTree>
    <p:extLst>
      <p:ext uri="{BB962C8B-B14F-4D97-AF65-F5344CB8AC3E}">
        <p14:creationId xmlns:p14="http://schemas.microsoft.com/office/powerpoint/2010/main" val="239849142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smtClean="0"/>
              <a:t>Development Environment</a:t>
            </a:r>
          </a:p>
          <a:p>
            <a:pPr lvl="1"/>
            <a:r>
              <a:rPr lang="en-US" dirty="0" smtClean="0"/>
              <a:t>Visual Studio 2010</a:t>
            </a:r>
          </a:p>
          <a:p>
            <a:pPr lvl="1"/>
            <a:r>
              <a:rPr lang="en-US" dirty="0" smtClean="0"/>
              <a:t>Expression Blend 4</a:t>
            </a:r>
          </a:p>
          <a:p>
            <a:r>
              <a:rPr lang="en-US" dirty="0" smtClean="0"/>
              <a:t>Development Targets</a:t>
            </a:r>
          </a:p>
          <a:p>
            <a:pPr lvl="1"/>
            <a:r>
              <a:rPr lang="en-US" dirty="0" smtClean="0"/>
              <a:t>Web-based applications</a:t>
            </a:r>
          </a:p>
          <a:p>
            <a:pPr lvl="1"/>
            <a:r>
              <a:rPr lang="en-US" dirty="0" smtClean="0"/>
              <a:t>“Rich islands of functionality”</a:t>
            </a:r>
          </a:p>
          <a:p>
            <a:pPr lvl="1"/>
            <a:r>
              <a:rPr lang="en-US" dirty="0" smtClean="0"/>
              <a:t>Desktop applications</a:t>
            </a:r>
          </a:p>
          <a:p>
            <a:pPr lvl="1"/>
            <a:r>
              <a:rPr lang="en-US" dirty="0" smtClean="0"/>
              <a:t>[future] Televisions</a:t>
            </a:r>
          </a:p>
          <a:p>
            <a:pPr lvl="1"/>
            <a:endParaRPr lang="en-US" dirty="0"/>
          </a:p>
        </p:txBody>
      </p:sp>
      <p:sp>
        <p:nvSpPr>
          <p:cNvPr id="2" name="Title 1"/>
          <p:cNvSpPr>
            <a:spLocks noGrp="1"/>
          </p:cNvSpPr>
          <p:nvPr>
            <p:ph type="title"/>
          </p:nvPr>
        </p:nvSpPr>
        <p:spPr/>
        <p:txBody>
          <a:bodyPr/>
          <a:lstStyle/>
          <a:p>
            <a:r>
              <a:rPr lang="en-US" dirty="0" smtClean="0"/>
              <a:t>Silverlight 4</a:t>
            </a:r>
            <a:endParaRPr lang="en-US" dirty="0"/>
          </a:p>
        </p:txBody>
      </p:sp>
      <p:pic>
        <p:nvPicPr>
          <p:cNvPr id="4" name="Picture 2" descr="http://www.mobilebits.de/Blog/image.axd?picture=2010%2F1%2Fvs2010_logo.jpg"/>
          <p:cNvPicPr>
            <a:picLocks noChangeAspect="1" noChangeArrowheads="1"/>
          </p:cNvPicPr>
          <p:nvPr/>
        </p:nvPicPr>
        <p:blipFill>
          <a:blip r:embed="rId2" cstate="print"/>
          <a:srcRect/>
          <a:stretch>
            <a:fillRect/>
          </a:stretch>
        </p:blipFill>
        <p:spPr bwMode="auto">
          <a:xfrm>
            <a:off x="5791200" y="2755106"/>
            <a:ext cx="2857500" cy="1207294"/>
          </a:xfrm>
          <a:prstGeom prst="roundRect">
            <a:avLst>
              <a:gd name="adj" fmla="val 8594"/>
            </a:avLst>
          </a:prstGeom>
          <a:solidFill>
            <a:srgbClr val="FFFFFF">
              <a:shade val="85000"/>
            </a:srgbClr>
          </a:solidFill>
          <a:ln>
            <a:noFill/>
          </a:ln>
          <a:effectLst/>
        </p:spPr>
      </p:pic>
      <p:pic>
        <p:nvPicPr>
          <p:cNvPr id="5" name="Picture 4"/>
          <p:cNvPicPr>
            <a:picLocks noChangeAspect="1" noChangeArrowheads="1"/>
          </p:cNvPicPr>
          <p:nvPr/>
        </p:nvPicPr>
        <p:blipFill>
          <a:blip r:embed="rId3" cstate="print"/>
          <a:srcRect/>
          <a:stretch>
            <a:fillRect/>
          </a:stretch>
        </p:blipFill>
        <p:spPr bwMode="auto">
          <a:xfrm>
            <a:off x="6248400" y="4371975"/>
            <a:ext cx="1943100" cy="1724025"/>
          </a:xfrm>
          <a:prstGeom prst="roundRect">
            <a:avLst>
              <a:gd name="adj" fmla="val 8594"/>
            </a:avLst>
          </a:prstGeom>
          <a:solidFill>
            <a:srgbClr val="FFFFFF">
              <a:shade val="85000"/>
            </a:srgbClr>
          </a:solidFill>
          <a:ln>
            <a:noFill/>
          </a:ln>
          <a:effectLst/>
        </p:spPr>
      </p:pic>
    </p:spTree>
    <p:extLst>
      <p:ext uri="{BB962C8B-B14F-4D97-AF65-F5344CB8AC3E}">
        <p14:creationId xmlns:p14="http://schemas.microsoft.com/office/powerpoint/2010/main" val="98679075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72067" y="2264304"/>
            <a:ext cx="7408333" cy="3450696"/>
          </a:xfrm>
        </p:spPr>
        <p:txBody>
          <a:bodyPr/>
          <a:lstStyle/>
          <a:p>
            <a:r>
              <a:rPr lang="en-US" dirty="0" smtClean="0"/>
              <a:t>Development Environment</a:t>
            </a:r>
          </a:p>
          <a:p>
            <a:pPr lvl="1"/>
            <a:r>
              <a:rPr lang="en-US" dirty="0" smtClean="0"/>
              <a:t>Visual Studio Express for WP (free!)</a:t>
            </a:r>
          </a:p>
          <a:p>
            <a:pPr lvl="1"/>
            <a:r>
              <a:rPr lang="en-US" dirty="0" smtClean="0"/>
              <a:t>Expression Blend 4 for WP (free!)</a:t>
            </a:r>
          </a:p>
          <a:p>
            <a:pPr lvl="1"/>
            <a:r>
              <a:rPr lang="en-US" dirty="0" smtClean="0"/>
              <a:t>Or full versions, if you have ‘</a:t>
            </a:r>
            <a:r>
              <a:rPr lang="en-US" dirty="0" err="1" smtClean="0"/>
              <a:t>em</a:t>
            </a:r>
            <a:endParaRPr lang="en-US" dirty="0" smtClean="0"/>
          </a:p>
          <a:p>
            <a:r>
              <a:rPr lang="en-US" dirty="0" smtClean="0"/>
              <a:t>Development Targets</a:t>
            </a:r>
          </a:p>
          <a:p>
            <a:pPr lvl="1"/>
            <a:r>
              <a:rPr lang="en-US" dirty="0" smtClean="0"/>
              <a:t>Phone applications</a:t>
            </a:r>
          </a:p>
          <a:p>
            <a:pPr lvl="1"/>
            <a:r>
              <a:rPr lang="en-US" dirty="0" smtClean="0"/>
              <a:t>Games (XNA, but SL can do it too!)</a:t>
            </a:r>
            <a:endParaRPr lang="en-US" dirty="0"/>
          </a:p>
        </p:txBody>
      </p:sp>
      <p:sp>
        <p:nvSpPr>
          <p:cNvPr id="2" name="Title 1"/>
          <p:cNvSpPr>
            <a:spLocks noGrp="1"/>
          </p:cNvSpPr>
          <p:nvPr>
            <p:ph type="title"/>
          </p:nvPr>
        </p:nvSpPr>
        <p:spPr/>
        <p:txBody>
          <a:bodyPr/>
          <a:lstStyle/>
          <a:p>
            <a:r>
              <a:rPr lang="en-US" dirty="0" smtClean="0"/>
              <a:t>Windows Phone 7</a:t>
            </a:r>
            <a:endParaRPr lang="en-US" dirty="0"/>
          </a:p>
        </p:txBody>
      </p:sp>
      <p:pic>
        <p:nvPicPr>
          <p:cNvPr id="4" name="Picture 2" descr="http://www.mobilebits.de/Blog/image.axd?picture=2010%2F1%2Fvs2010_logo.jpg"/>
          <p:cNvPicPr>
            <a:picLocks noChangeAspect="1" noChangeArrowheads="1"/>
          </p:cNvPicPr>
          <p:nvPr/>
        </p:nvPicPr>
        <p:blipFill>
          <a:blip r:embed="rId2" cstate="print"/>
          <a:srcRect/>
          <a:stretch>
            <a:fillRect/>
          </a:stretch>
        </p:blipFill>
        <p:spPr bwMode="auto">
          <a:xfrm>
            <a:off x="990600" y="5320425"/>
            <a:ext cx="2476500" cy="1046321"/>
          </a:xfrm>
          <a:prstGeom prst="roundRect">
            <a:avLst>
              <a:gd name="adj" fmla="val 8594"/>
            </a:avLst>
          </a:prstGeom>
          <a:solidFill>
            <a:srgbClr val="FFFFFF">
              <a:shade val="85000"/>
            </a:srgbClr>
          </a:solidFill>
          <a:ln>
            <a:noFill/>
          </a:ln>
          <a:effectLst/>
        </p:spPr>
      </p:pic>
      <p:pic>
        <p:nvPicPr>
          <p:cNvPr id="5" name="Picture 4"/>
          <p:cNvPicPr>
            <a:picLocks noChangeAspect="1" noChangeArrowheads="1"/>
          </p:cNvPicPr>
          <p:nvPr/>
        </p:nvPicPr>
        <p:blipFill>
          <a:blip r:embed="rId3" cstate="print"/>
          <a:srcRect/>
          <a:stretch>
            <a:fillRect/>
          </a:stretch>
        </p:blipFill>
        <p:spPr bwMode="auto">
          <a:xfrm>
            <a:off x="6428901" y="5210175"/>
            <a:ext cx="1427803" cy="1266825"/>
          </a:xfrm>
          <a:prstGeom prst="roundRect">
            <a:avLst>
              <a:gd name="adj" fmla="val 8594"/>
            </a:avLst>
          </a:prstGeom>
          <a:solidFill>
            <a:srgbClr val="FFFFFF">
              <a:shade val="85000"/>
            </a:srgbClr>
          </a:solidFill>
          <a:ln>
            <a:noFill/>
          </a:ln>
          <a:effectLst/>
        </p:spPr>
      </p:pic>
      <p:sp>
        <p:nvSpPr>
          <p:cNvPr id="6" name="Rectangle 5"/>
          <p:cNvSpPr/>
          <p:nvPr/>
        </p:nvSpPr>
        <p:spPr>
          <a:xfrm>
            <a:off x="4040890" y="5381922"/>
            <a:ext cx="1673856" cy="923330"/>
          </a:xfrm>
          <a:prstGeom prst="rect">
            <a:avLst/>
          </a:prstGeom>
          <a:noFill/>
        </p:spPr>
        <p:txBody>
          <a:bodyPr wrap="none" lIns="91440" tIns="45720" rIns="91440" bIns="45720">
            <a:spAutoFit/>
          </a:bodyPr>
          <a:lstStyle/>
          <a:p>
            <a:pPr algn="ctr"/>
            <a:r>
              <a:rPr lang="en-US" sz="54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Free!</a:t>
            </a:r>
            <a:endParaRPr lang="en-US" sz="54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ndParaRPr>
          </a:p>
        </p:txBody>
      </p:sp>
    </p:spTree>
    <p:extLst>
      <p:ext uri="{BB962C8B-B14F-4D97-AF65-F5344CB8AC3E}">
        <p14:creationId xmlns:p14="http://schemas.microsoft.com/office/powerpoint/2010/main" val="7909518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2362200"/>
            <a:ext cx="8229600" cy="4114800"/>
          </a:xfrm>
        </p:spPr>
        <p:txBody>
          <a:bodyPr>
            <a:normAutofit lnSpcReduction="10000"/>
          </a:bodyPr>
          <a:lstStyle/>
          <a:p>
            <a:r>
              <a:rPr lang="en-US" dirty="0" smtClean="0"/>
              <a:t>SL4 != Windows Phone 7 Silverlight</a:t>
            </a:r>
          </a:p>
          <a:p>
            <a:pPr lvl="1"/>
            <a:r>
              <a:rPr lang="en-US" dirty="0" smtClean="0"/>
              <a:t>Think of it as SL3+-</a:t>
            </a:r>
          </a:p>
          <a:p>
            <a:pPr lvl="2"/>
            <a:r>
              <a:rPr lang="en-US" dirty="0" smtClean="0"/>
              <a:t>Some SL4 features (+)</a:t>
            </a:r>
          </a:p>
          <a:p>
            <a:pPr lvl="2"/>
            <a:r>
              <a:rPr lang="en-US" dirty="0" smtClean="0"/>
              <a:t>Some SL3 features, and some things missing (-)</a:t>
            </a:r>
          </a:p>
          <a:p>
            <a:pPr lvl="1"/>
            <a:r>
              <a:rPr lang="en-US" dirty="0" smtClean="0"/>
              <a:t>No more…</a:t>
            </a:r>
          </a:p>
          <a:p>
            <a:pPr lvl="2"/>
            <a:r>
              <a:rPr lang="en-US" dirty="0" err="1" smtClean="0"/>
              <a:t>System.Linq.IQueryable</a:t>
            </a:r>
            <a:r>
              <a:rPr lang="en-US" dirty="0" smtClean="0"/>
              <a:t> (WCF RIA Services!!)</a:t>
            </a:r>
          </a:p>
          <a:p>
            <a:pPr lvl="2"/>
            <a:r>
              <a:rPr lang="en-US" dirty="0" smtClean="0"/>
              <a:t>NavigationService / Context</a:t>
            </a:r>
          </a:p>
          <a:p>
            <a:pPr lvl="2"/>
            <a:r>
              <a:rPr lang="en-US" dirty="0" smtClean="0"/>
              <a:t>Pixel shaders</a:t>
            </a:r>
          </a:p>
          <a:p>
            <a:pPr lvl="1"/>
            <a:r>
              <a:rPr lang="en-US" dirty="0" smtClean="0"/>
              <a:t>But we get…</a:t>
            </a:r>
          </a:p>
          <a:p>
            <a:pPr lvl="2"/>
            <a:r>
              <a:rPr lang="en-US" dirty="0" smtClean="0"/>
              <a:t>Multi-touch and gesture events</a:t>
            </a:r>
          </a:p>
          <a:p>
            <a:pPr lvl="2"/>
            <a:r>
              <a:rPr lang="en-US" dirty="0" smtClean="0"/>
              <a:t>Consistent hardware requirements</a:t>
            </a:r>
          </a:p>
          <a:p>
            <a:pPr marL="914400" lvl="2" indent="0">
              <a:buNone/>
            </a:pPr>
            <a:endParaRPr lang="en-US" dirty="0"/>
          </a:p>
        </p:txBody>
      </p:sp>
      <p:sp>
        <p:nvSpPr>
          <p:cNvPr id="2" name="Title 1"/>
          <p:cNvSpPr>
            <a:spLocks noGrp="1"/>
          </p:cNvSpPr>
          <p:nvPr>
            <p:ph type="title"/>
          </p:nvPr>
        </p:nvSpPr>
        <p:spPr/>
        <p:txBody>
          <a:bodyPr>
            <a:normAutofit/>
          </a:bodyPr>
          <a:lstStyle/>
          <a:p>
            <a:r>
              <a:rPr lang="en-US" dirty="0" smtClean="0"/>
              <a:t>What’s the Big Difference?</a:t>
            </a:r>
            <a:endParaRPr lang="en-US" dirty="0"/>
          </a:p>
        </p:txBody>
      </p:sp>
    </p:spTree>
    <p:extLst>
      <p:ext uri="{BB962C8B-B14F-4D97-AF65-F5344CB8AC3E}">
        <p14:creationId xmlns:p14="http://schemas.microsoft.com/office/powerpoint/2010/main" val="281331455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err="1" smtClean="0"/>
              <a:t>RootVisual</a:t>
            </a:r>
            <a:r>
              <a:rPr lang="en-US" dirty="0" smtClean="0"/>
              <a:t> = </a:t>
            </a:r>
            <a:r>
              <a:rPr lang="en-US" dirty="0" err="1" smtClean="0"/>
              <a:t>PhoneApplicationFrame</a:t>
            </a:r>
            <a:endParaRPr lang="en-US" dirty="0" smtClean="0"/>
          </a:p>
          <a:p>
            <a:pPr lvl="1"/>
            <a:r>
              <a:rPr lang="en-US" dirty="0" smtClean="0"/>
              <a:t>So we </a:t>
            </a:r>
            <a:r>
              <a:rPr lang="en-US" b="1" dirty="0" smtClean="0"/>
              <a:t>do</a:t>
            </a:r>
            <a:r>
              <a:rPr lang="en-US" dirty="0" smtClean="0"/>
              <a:t> have navigation</a:t>
            </a:r>
          </a:p>
          <a:p>
            <a:pPr lvl="1"/>
            <a:r>
              <a:rPr lang="en-US" dirty="0" smtClean="0"/>
              <a:t>And it ties into the hardware</a:t>
            </a:r>
            <a:br>
              <a:rPr lang="en-US" dirty="0" smtClean="0"/>
            </a:br>
            <a:endParaRPr lang="en-US" dirty="0" smtClean="0"/>
          </a:p>
          <a:p>
            <a:r>
              <a:rPr lang="en-US" dirty="0" err="1" smtClean="0"/>
              <a:t>ApplicationBar</a:t>
            </a:r>
            <a:endParaRPr lang="en-US" dirty="0" smtClean="0"/>
          </a:p>
          <a:p>
            <a:pPr lvl="1"/>
            <a:r>
              <a:rPr lang="en-US" dirty="0" smtClean="0"/>
              <a:t>Always available menu</a:t>
            </a:r>
          </a:p>
          <a:p>
            <a:pPr lvl="1"/>
            <a:r>
              <a:rPr lang="en-US" dirty="0" smtClean="0"/>
              <a:t>Useful for added functionality we</a:t>
            </a:r>
            <a:br>
              <a:rPr lang="en-US" dirty="0" smtClean="0"/>
            </a:br>
            <a:r>
              <a:rPr lang="en-US" dirty="0" smtClean="0"/>
              <a:t>would otherwise have room for</a:t>
            </a:r>
            <a:endParaRPr lang="en-US" dirty="0"/>
          </a:p>
        </p:txBody>
      </p:sp>
      <p:sp>
        <p:nvSpPr>
          <p:cNvPr id="2" name="Title 1"/>
          <p:cNvSpPr>
            <a:spLocks noGrp="1"/>
          </p:cNvSpPr>
          <p:nvPr>
            <p:ph type="title"/>
          </p:nvPr>
        </p:nvSpPr>
        <p:spPr/>
        <p:txBody>
          <a:bodyPr>
            <a:normAutofit/>
          </a:bodyPr>
          <a:lstStyle/>
          <a:p>
            <a:r>
              <a:rPr lang="en-US" dirty="0" smtClean="0"/>
              <a:t>What </a:t>
            </a:r>
            <a:r>
              <a:rPr lang="en-US" i="1" dirty="0" smtClean="0"/>
              <a:t>do</a:t>
            </a:r>
            <a:r>
              <a:rPr lang="en-US" dirty="0" smtClean="0"/>
              <a:t> we have in WP7?</a:t>
            </a:r>
            <a:endParaRPr lang="en-US" dirty="0"/>
          </a:p>
        </p:txBody>
      </p:sp>
      <p:pic>
        <p:nvPicPr>
          <p:cNvPr id="4" name="Picture 3"/>
          <p:cNvPicPr>
            <a:picLocks noChangeAspect="1" noChangeArrowheads="1"/>
          </p:cNvPicPr>
          <p:nvPr/>
        </p:nvPicPr>
        <p:blipFill>
          <a:blip r:embed="rId2" cstate="print"/>
          <a:srcRect/>
          <a:stretch>
            <a:fillRect/>
          </a:stretch>
        </p:blipFill>
        <p:spPr bwMode="auto">
          <a:xfrm>
            <a:off x="5771147" y="3407034"/>
            <a:ext cx="2819400" cy="783966"/>
          </a:xfrm>
          <a:prstGeom prst="roundRect">
            <a:avLst>
              <a:gd name="adj" fmla="val 8594"/>
            </a:avLst>
          </a:prstGeom>
          <a:solidFill>
            <a:srgbClr val="FFFFFF">
              <a:shade val="85000"/>
            </a:srgbClr>
          </a:solidFill>
          <a:ln>
            <a:noFill/>
          </a:ln>
          <a:effectLst/>
        </p:spPr>
      </p:pic>
      <p:pic>
        <p:nvPicPr>
          <p:cNvPr id="5" name="Picture 4"/>
          <p:cNvPicPr>
            <a:picLocks noChangeAspect="1" noChangeArrowheads="1"/>
          </p:cNvPicPr>
          <p:nvPr/>
        </p:nvPicPr>
        <p:blipFill>
          <a:blip r:embed="rId3" cstate="print"/>
          <a:srcRect/>
          <a:stretch>
            <a:fillRect/>
          </a:stretch>
        </p:blipFill>
        <p:spPr bwMode="auto">
          <a:xfrm>
            <a:off x="6452936" y="4705709"/>
            <a:ext cx="2133600" cy="1466491"/>
          </a:xfrm>
          <a:prstGeom prst="roundRect">
            <a:avLst>
              <a:gd name="adj" fmla="val 8594"/>
            </a:avLst>
          </a:prstGeom>
          <a:solidFill>
            <a:srgbClr val="FFFFFF">
              <a:shade val="85000"/>
            </a:srgbClr>
          </a:solidFill>
          <a:ln>
            <a:noFill/>
          </a:ln>
          <a:effectLst/>
        </p:spPr>
      </p:pic>
    </p:spTree>
    <p:extLst>
      <p:ext uri="{BB962C8B-B14F-4D97-AF65-F5344CB8AC3E}">
        <p14:creationId xmlns:p14="http://schemas.microsoft.com/office/powerpoint/2010/main" val="248453793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72067" y="2209800"/>
            <a:ext cx="7408333" cy="3450696"/>
          </a:xfrm>
        </p:spPr>
        <p:txBody>
          <a:bodyPr/>
          <a:lstStyle/>
          <a:p>
            <a:r>
              <a:rPr lang="en-US" dirty="0" smtClean="0"/>
              <a:t>Orientation</a:t>
            </a:r>
          </a:p>
          <a:p>
            <a:pPr lvl="1"/>
            <a:r>
              <a:rPr lang="en-US" dirty="0" smtClean="0"/>
              <a:t>Apps can be Portrait or Landscape</a:t>
            </a:r>
          </a:p>
          <a:p>
            <a:pPr lvl="1"/>
            <a:r>
              <a:rPr lang="en-US" dirty="0" smtClean="0"/>
              <a:t>Design guidelines specify two sizes</a:t>
            </a:r>
          </a:p>
          <a:p>
            <a:pPr lvl="2"/>
            <a:r>
              <a:rPr lang="en-US" dirty="0" smtClean="0"/>
              <a:t>800x480 – what we have now</a:t>
            </a:r>
          </a:p>
          <a:p>
            <a:pPr lvl="2"/>
            <a:r>
              <a:rPr lang="en-US" dirty="0" smtClean="0"/>
              <a:t>320x480 – what we’ll have soon</a:t>
            </a:r>
            <a:endParaRPr lang="en-US" dirty="0"/>
          </a:p>
        </p:txBody>
      </p:sp>
      <p:sp>
        <p:nvSpPr>
          <p:cNvPr id="2" name="Title 1"/>
          <p:cNvSpPr>
            <a:spLocks noGrp="1"/>
          </p:cNvSpPr>
          <p:nvPr>
            <p:ph type="title"/>
          </p:nvPr>
        </p:nvSpPr>
        <p:spPr/>
        <p:txBody>
          <a:bodyPr/>
          <a:lstStyle/>
          <a:p>
            <a:r>
              <a:rPr lang="en-US" dirty="0" smtClean="0"/>
              <a:t>And what else?</a:t>
            </a:r>
            <a:endParaRPr lang="en-US" dirty="0"/>
          </a:p>
        </p:txBody>
      </p:sp>
      <p:pic>
        <p:nvPicPr>
          <p:cNvPr id="4" name="Picture 3"/>
          <p:cNvPicPr>
            <a:picLocks noChangeAspect="1" noChangeArrowheads="1"/>
          </p:cNvPicPr>
          <p:nvPr/>
        </p:nvPicPr>
        <p:blipFill>
          <a:blip r:embed="rId2" cstate="print"/>
          <a:srcRect/>
          <a:stretch>
            <a:fillRect/>
          </a:stretch>
        </p:blipFill>
        <p:spPr bwMode="auto">
          <a:xfrm>
            <a:off x="6477000" y="2819400"/>
            <a:ext cx="1711486" cy="3238500"/>
          </a:xfrm>
          <a:prstGeom prst="roundRect">
            <a:avLst>
              <a:gd name="adj" fmla="val 8594"/>
            </a:avLst>
          </a:prstGeom>
          <a:solidFill>
            <a:srgbClr val="FFFFFF">
              <a:shade val="85000"/>
            </a:srgbClr>
          </a:solidFill>
          <a:ln>
            <a:noFill/>
          </a:ln>
          <a:effectLst/>
        </p:spPr>
      </p:pic>
      <p:pic>
        <p:nvPicPr>
          <p:cNvPr id="5" name="Picture 4"/>
          <p:cNvPicPr>
            <a:picLocks noChangeAspect="1" noChangeArrowheads="1"/>
          </p:cNvPicPr>
          <p:nvPr/>
        </p:nvPicPr>
        <p:blipFill>
          <a:blip r:embed="rId3" cstate="print"/>
          <a:srcRect/>
          <a:stretch>
            <a:fillRect/>
          </a:stretch>
        </p:blipFill>
        <p:spPr bwMode="auto">
          <a:xfrm>
            <a:off x="1752600" y="4419600"/>
            <a:ext cx="3667125" cy="1917565"/>
          </a:xfrm>
          <a:prstGeom prst="roundRect">
            <a:avLst>
              <a:gd name="adj" fmla="val 8594"/>
            </a:avLst>
          </a:prstGeom>
          <a:solidFill>
            <a:srgbClr val="FFFFFF">
              <a:shade val="85000"/>
            </a:srgbClr>
          </a:solidFill>
          <a:ln>
            <a:noFill/>
          </a:ln>
          <a:effectLst/>
        </p:spPr>
      </p:pic>
    </p:spTree>
    <p:extLst>
      <p:ext uri="{BB962C8B-B14F-4D97-AF65-F5344CB8AC3E}">
        <p14:creationId xmlns:p14="http://schemas.microsoft.com/office/powerpoint/2010/main" val="329582588"/>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Waveform">
  <a:themeElements>
    <a:clrScheme name="Waveform">
      <a:dk1>
        <a:sysClr val="windowText" lastClr="000000"/>
      </a:dk1>
      <a:lt1>
        <a:sysClr val="window" lastClr="FFFFFF"/>
      </a:lt1>
      <a:dk2>
        <a:srgbClr val="073E87"/>
      </a:dk2>
      <a:lt2>
        <a:srgbClr val="C6E7FC"/>
      </a:lt2>
      <a:accent1>
        <a:srgbClr val="31B6FD"/>
      </a:accent1>
      <a:accent2>
        <a:srgbClr val="4584D3"/>
      </a:accent2>
      <a:accent3>
        <a:srgbClr val="5BD078"/>
      </a:accent3>
      <a:accent4>
        <a:srgbClr val="A5D028"/>
      </a:accent4>
      <a:accent5>
        <a:srgbClr val="F5C040"/>
      </a:accent5>
      <a:accent6>
        <a:srgbClr val="05E0DB"/>
      </a:accent6>
      <a:hlink>
        <a:srgbClr val="0080FF"/>
      </a:hlink>
      <a:folHlink>
        <a:srgbClr val="5EAEFF"/>
      </a:folHlink>
    </a:clrScheme>
    <a:fontScheme name="Waveform">
      <a:majorFont>
        <a:latin typeface="Candara"/>
        <a:ea typeface=""/>
        <a:cs typeface=""/>
        <a:font script="Jpan" typeface="HGP明朝E"/>
        <a:font script="Hang" typeface="HY그래픽M"/>
        <a:font script="Hans" typeface="华文新魏"/>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ndara"/>
        <a:ea typeface=""/>
        <a:cs typeface=""/>
        <a:font script="Jpan" typeface="HGP明朝E"/>
        <a:font script="Hang" typeface="HY그래픽M"/>
        <a:font script="Hans" typeface="华文楷体"/>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aveform">
      <a:fillStyleLst>
        <a:solidFill>
          <a:schemeClr val="phClr"/>
        </a:solidFill>
        <a:gradFill rotWithShape="1">
          <a:gsLst>
            <a:gs pos="0">
              <a:schemeClr val="phClr">
                <a:tint val="0"/>
              </a:schemeClr>
            </a:gs>
            <a:gs pos="44000">
              <a:schemeClr val="phClr">
                <a:tint val="60000"/>
                <a:satMod val="120000"/>
              </a:schemeClr>
            </a:gs>
            <a:gs pos="100000">
              <a:schemeClr val="phClr">
                <a:tint val="90000"/>
                <a:alpha val="100000"/>
                <a:lumMod val="90000"/>
              </a:schemeClr>
            </a:gs>
          </a:gsLst>
          <a:lin ang="5400000" scaled="0"/>
        </a:gradFill>
        <a:gradFill rotWithShape="1">
          <a:gsLst>
            <a:gs pos="0">
              <a:schemeClr val="phClr">
                <a:tint val="96000"/>
                <a:satMod val="120000"/>
                <a:lumMod val="120000"/>
              </a:schemeClr>
            </a:gs>
            <a:gs pos="100000">
              <a:schemeClr val="phClr">
                <a:shade val="89000"/>
                <a:lumMod val="90000"/>
              </a:schemeClr>
            </a:gs>
          </a:gsLst>
          <a:lin ang="5400000" scaled="0"/>
        </a:gradFill>
      </a:fillStyleLst>
      <a:lnStyleLst>
        <a:ln w="9525" cap="flat" cmpd="sng" algn="ctr">
          <a:solidFill>
            <a:schemeClr val="phClr"/>
          </a:solidFill>
          <a:prstDash val="solid"/>
        </a:ln>
        <a:ln w="15875" cap="flat" cmpd="sng" algn="ctr">
          <a:solidFill>
            <a:schemeClr val="phClr">
              <a:shade val="75000"/>
              <a:lumMod val="80000"/>
            </a:schemeClr>
          </a:solidFill>
          <a:prstDash val="solid"/>
        </a:ln>
        <a:ln w="25400" cap="flat" cmpd="sng" algn="ctr">
          <a:solidFill>
            <a:schemeClr val="phClr"/>
          </a:solidFill>
          <a:prstDash val="solid"/>
        </a:ln>
      </a:lnStyleLst>
      <a:effectStyleLst>
        <a:effectStyle>
          <a:effectLst/>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prstMaterial="flat">
            <a:bevelT w="12700" h="12700"/>
          </a:sp3d>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contourW="19050" prstMaterial="flat">
            <a:bevelT w="63500" h="63500"/>
            <a:contourClr>
              <a:schemeClr val="phClr">
                <a:shade val="25000"/>
                <a:satMod val="180000"/>
              </a:schemeClr>
            </a:contourClr>
          </a:sp3d>
        </a:effectStyle>
      </a:effectStyleLst>
      <a:bgFillStyleLst>
        <a:solidFill>
          <a:schemeClr val="phClr"/>
        </a:solidFill>
        <a:gradFill rotWithShape="1">
          <a:gsLst>
            <a:gs pos="40000">
              <a:schemeClr val="phClr">
                <a:tint val="94000"/>
                <a:shade val="94000"/>
                <a:alpha val="100000"/>
                <a:satMod val="114000"/>
                <a:lumMod val="114000"/>
              </a:schemeClr>
            </a:gs>
            <a:gs pos="74000">
              <a:schemeClr val="phClr">
                <a:tint val="94000"/>
                <a:shade val="94000"/>
                <a:satMod val="128000"/>
                <a:lumMod val="100000"/>
              </a:schemeClr>
            </a:gs>
            <a:gs pos="100000">
              <a:schemeClr val="phClr">
                <a:tint val="98000"/>
                <a:shade val="100000"/>
                <a:hueMod val="98000"/>
                <a:satMod val="100000"/>
                <a:lumMod val="74000"/>
              </a:schemeClr>
            </a:gs>
          </a:gsLst>
          <a:path path="circle">
            <a:fillToRect l="20000" t="-40000" r="20000" b="140000"/>
          </a:path>
        </a:gradFill>
        <a:blipFill rotWithShape="1">
          <a:blip xmlns:r="http://schemas.openxmlformats.org/officeDocument/2006/relationships" r:embed="rId1">
            <a:duotone>
              <a:schemeClr val="phClr">
                <a:tint val="96000"/>
                <a:satMod val="130000"/>
                <a:lumMod val="50000"/>
              </a:schemeClr>
              <a:schemeClr val="phClr">
                <a:tint val="96000"/>
                <a:satMod val="114000"/>
                <a:lumMod val="114000"/>
              </a:schemeClr>
            </a:duotone>
          </a:blip>
          <a:stretch/>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Waveform</Template>
  <TotalTime>5799</TotalTime>
  <Words>510</Words>
  <Application>Microsoft Office PowerPoint</Application>
  <PresentationFormat>On-screen Show (4:3)</PresentationFormat>
  <Paragraphs>119</Paragraphs>
  <Slides>19</Slides>
  <Notes>1</Notes>
  <HiddenSlides>0</HiddenSlides>
  <MMClips>0</MMClips>
  <ScaleCrop>false</ScaleCrop>
  <HeadingPairs>
    <vt:vector size="4" baseType="variant">
      <vt:variant>
        <vt:lpstr>Theme</vt:lpstr>
      </vt:variant>
      <vt:variant>
        <vt:i4>1</vt:i4>
      </vt:variant>
      <vt:variant>
        <vt:lpstr>Slide Titles</vt:lpstr>
      </vt:variant>
      <vt:variant>
        <vt:i4>19</vt:i4>
      </vt:variant>
    </vt:vector>
  </HeadingPairs>
  <TitlesOfParts>
    <vt:vector size="20" baseType="lpstr">
      <vt:lpstr>Waveform</vt:lpstr>
      <vt:lpstr>Building a Unified Experience – Developing with Silverlight 4 and Windows Phone 7</vt:lpstr>
      <vt:lpstr>RoadMap</vt:lpstr>
      <vt:lpstr>Introduction</vt:lpstr>
      <vt:lpstr>PowerPoint Presentation</vt:lpstr>
      <vt:lpstr>Silverlight 4</vt:lpstr>
      <vt:lpstr>Windows Phone 7</vt:lpstr>
      <vt:lpstr>What’s the Big Difference?</vt:lpstr>
      <vt:lpstr>What do we have in WP7?</vt:lpstr>
      <vt:lpstr>And what else?</vt:lpstr>
      <vt:lpstr>PowerPoint Presentation</vt:lpstr>
      <vt:lpstr>They’re both Silverlight</vt:lpstr>
      <vt:lpstr>But they’re both different!</vt:lpstr>
      <vt:lpstr>PowerPoint Presentation</vt:lpstr>
      <vt:lpstr>Focus on Purpose</vt:lpstr>
      <vt:lpstr>Focus on Platform</vt:lpstr>
      <vt:lpstr>Let’s Make a WP7 App!</vt:lpstr>
      <vt:lpstr>Wrap-Up</vt:lpstr>
      <vt:lpstr>Resources</vt:lpstr>
      <vt:lpstr>Q/A and stuff</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Building a Unified Experience – Developing with Silverlight 4 and Windows Phone 7</dc:title>
  <dc:creator>Evan</dc:creator>
  <cp:lastModifiedBy>Evan Hutnick</cp:lastModifiedBy>
  <cp:revision>19</cp:revision>
  <dcterms:created xsi:type="dcterms:W3CDTF">2010-09-30T18:30:43Z</dcterms:created>
  <dcterms:modified xsi:type="dcterms:W3CDTF">2010-10-05T13:48:42Z</dcterms:modified>
</cp:coreProperties>
</file>