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7"/>
  </p:notesMasterIdLst>
  <p:handoutMasterIdLst>
    <p:handoutMasterId r:id="rId18"/>
  </p:handoutMasterIdLst>
  <p:sldIdLst>
    <p:sldId id="296" r:id="rId2"/>
    <p:sldId id="300" r:id="rId3"/>
    <p:sldId id="306" r:id="rId4"/>
    <p:sldId id="273" r:id="rId5"/>
    <p:sldId id="293" r:id="rId6"/>
    <p:sldId id="298" r:id="rId7"/>
    <p:sldId id="286" r:id="rId8"/>
    <p:sldId id="297" r:id="rId9"/>
    <p:sldId id="299" r:id="rId10"/>
    <p:sldId id="292" r:id="rId11"/>
    <p:sldId id="301" r:id="rId12"/>
    <p:sldId id="302" r:id="rId13"/>
    <p:sldId id="303" r:id="rId14"/>
    <p:sldId id="304" r:id="rId15"/>
    <p:sldId id="30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E600"/>
    <a:srgbClr val="A6F173"/>
    <a:srgbClr val="21242C"/>
    <a:srgbClr val="00BFF3"/>
    <a:srgbClr val="95BC47"/>
    <a:srgbClr val="7E8289"/>
    <a:srgbClr val="7A9D34"/>
    <a:srgbClr val="95BC46"/>
    <a:srgbClr val="E76719"/>
    <a:srgbClr val="C1DD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97" autoAdjust="0"/>
    <p:restoredTop sz="82371" autoAdjust="0"/>
  </p:normalViewPr>
  <p:slideViewPr>
    <p:cSldViewPr snapToGrid="0">
      <p:cViewPr>
        <p:scale>
          <a:sx n="80" d="100"/>
          <a:sy n="80" d="100"/>
        </p:scale>
        <p:origin x="-216" y="-330"/>
      </p:cViewPr>
      <p:guideLst>
        <p:guide orient="horz" pos="2160"/>
        <p:guide pos="3840"/>
      </p:guideLst>
    </p:cSldViewPr>
  </p:slideViewPr>
  <p:notesTextViewPr>
    <p:cViewPr>
      <p:scale>
        <a:sx n="1" d="1"/>
        <a:sy n="1" d="1"/>
      </p:scale>
      <p:origin x="0" y="0"/>
    </p:cViewPr>
  </p:notesTextViewPr>
  <p:notesViewPr>
    <p:cSldViewPr snapToGrid="0">
      <p:cViewPr varScale="1">
        <p:scale>
          <a:sx n="95" d="100"/>
          <a:sy n="95" d="100"/>
        </p:scale>
        <p:origin x="-262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1901BFF-BBF6-4249-9040-C117011E0510}" type="datetimeFigureOut">
              <a:rPr lang="en-US" smtClean="0"/>
              <a:t>5/14/2014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0BDE652-20ED-4052-B773-67B8AF436E55}" type="slidenum">
              <a:rPr lang="en-US" smtClean="0"/>
              <a:t>‹#›</a:t>
            </a:fld>
            <a:endParaRPr lang="en-US" dirty="0"/>
          </a:p>
        </p:txBody>
      </p:sp>
    </p:spTree>
    <p:extLst>
      <p:ext uri="{BB962C8B-B14F-4D97-AF65-F5344CB8AC3E}">
        <p14:creationId xmlns:p14="http://schemas.microsoft.com/office/powerpoint/2010/main" val="4287162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D1F91E-779F-415D-8F4D-894CD1463761}" type="datetimeFigureOut">
              <a:rPr lang="en-US" smtClean="0"/>
              <a:t>5/14/2014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80828D-8C95-4A61-AB13-8D5757B6DCDE}" type="slidenum">
              <a:rPr lang="en-US" smtClean="0"/>
              <a:t>‹#›</a:t>
            </a:fld>
            <a:endParaRPr lang="en-US"/>
          </a:p>
        </p:txBody>
      </p:sp>
    </p:spTree>
    <p:extLst>
      <p:ext uri="{BB962C8B-B14F-4D97-AF65-F5344CB8AC3E}">
        <p14:creationId xmlns:p14="http://schemas.microsoft.com/office/powerpoint/2010/main" val="3291398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Worldwide Testing from your Desktop: Fiddler &amp; </a:t>
            </a:r>
            <a:r>
              <a:rPr lang="en-US" sz="1200" b="1" kern="1200" dirty="0" err="1" smtClean="0">
                <a:solidFill>
                  <a:schemeClr val="tx1"/>
                </a:solidFill>
                <a:effectLst/>
                <a:latin typeface="+mn-lt"/>
                <a:ea typeface="+mn-ea"/>
                <a:cs typeface="+mn-cs"/>
              </a:rPr>
              <a:t>GeoEdge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It’s called the </a:t>
            </a:r>
            <a:r>
              <a:rPr lang="en-US" sz="1200" i="1" kern="1200" dirty="0" smtClean="0">
                <a:solidFill>
                  <a:schemeClr val="tx1"/>
                </a:solidFill>
                <a:effectLst/>
                <a:latin typeface="+mn-lt"/>
                <a:ea typeface="+mn-ea"/>
                <a:cs typeface="+mn-cs"/>
              </a:rPr>
              <a:t>worldwide</a:t>
            </a:r>
            <a:r>
              <a:rPr lang="en-US" sz="1200" kern="1200" dirty="0" smtClean="0">
                <a:solidFill>
                  <a:schemeClr val="tx1"/>
                </a:solidFill>
                <a:effectLst/>
                <a:latin typeface="+mn-lt"/>
                <a:ea typeface="+mn-ea"/>
                <a:cs typeface="+mn-cs"/>
              </a:rPr>
              <a:t> web for a reason—your site probably gets visitors from all over the world. But are they having the great experience you expect? With the new </a:t>
            </a:r>
            <a:r>
              <a:rPr lang="en-US" sz="1200" kern="1200" dirty="0" err="1" smtClean="0">
                <a:solidFill>
                  <a:schemeClr val="tx1"/>
                </a:solidFill>
                <a:effectLst/>
                <a:latin typeface="+mn-lt"/>
                <a:ea typeface="+mn-ea"/>
                <a:cs typeface="+mn-cs"/>
              </a:rPr>
              <a:t>GeoEdge</a:t>
            </a:r>
            <a:r>
              <a:rPr lang="en-US" sz="1200" kern="1200" dirty="0" smtClean="0">
                <a:solidFill>
                  <a:schemeClr val="tx1"/>
                </a:solidFill>
                <a:effectLst/>
                <a:latin typeface="+mn-lt"/>
                <a:ea typeface="+mn-ea"/>
                <a:cs typeface="+mn-cs"/>
              </a:rPr>
              <a:t> plugin integrated into Fiddler, you can test your sites and web applications through any of over 130 worldwide endpoints, ensuring that your performance is great and your content is properly geo-targeted for your visitors. In this webinar, we’ll introduce the </a:t>
            </a:r>
            <a:r>
              <a:rPr lang="en-US" sz="1200" kern="1200" dirty="0" err="1" smtClean="0">
                <a:solidFill>
                  <a:schemeClr val="tx1"/>
                </a:solidFill>
                <a:effectLst/>
                <a:latin typeface="+mn-lt"/>
                <a:ea typeface="+mn-ea"/>
                <a:cs typeface="+mn-cs"/>
              </a:rPr>
              <a:t>GeoEdge</a:t>
            </a:r>
            <a:r>
              <a:rPr lang="en-US" sz="1200" kern="1200" dirty="0" smtClean="0">
                <a:solidFill>
                  <a:schemeClr val="tx1"/>
                </a:solidFill>
                <a:effectLst/>
                <a:latin typeface="+mn-lt"/>
                <a:ea typeface="+mn-ea"/>
                <a:cs typeface="+mn-cs"/>
              </a:rPr>
              <a:t> worldwide proxy network, and show quick demos of how you can begin worldwide testing of your applications using Fiddler &amp; </a:t>
            </a:r>
            <a:r>
              <a:rPr lang="en-US" sz="1200" kern="1200" dirty="0" err="1" smtClean="0">
                <a:solidFill>
                  <a:schemeClr val="tx1"/>
                </a:solidFill>
                <a:effectLst/>
                <a:latin typeface="+mn-lt"/>
                <a:ea typeface="+mn-ea"/>
                <a:cs typeface="+mn-cs"/>
              </a:rPr>
              <a:t>GeoEdge</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9580828D-8C95-4A61-AB13-8D5757B6DCDE}" type="slidenum">
              <a:rPr lang="en-US" smtClean="0"/>
              <a:t>1</a:t>
            </a:fld>
            <a:endParaRPr lang="en-US"/>
          </a:p>
        </p:txBody>
      </p:sp>
    </p:spTree>
    <p:extLst>
      <p:ext uri="{BB962C8B-B14F-4D97-AF65-F5344CB8AC3E}">
        <p14:creationId xmlns:p14="http://schemas.microsoft.com/office/powerpoint/2010/main" val="2693225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Try it today</a:t>
            </a:r>
            <a:r>
              <a:rPr lang="en-US" baseline="0" dirty="0" smtClean="0"/>
              <a:t> – There’s nothing to install, you get a free 5 day trial, and you can run from ~77 “non-premium” locations worldwide.</a:t>
            </a:r>
            <a:endParaRPr lang="en-US" dirty="0"/>
          </a:p>
        </p:txBody>
      </p:sp>
      <p:sp>
        <p:nvSpPr>
          <p:cNvPr id="4" name="Slide Number Placeholder 3"/>
          <p:cNvSpPr>
            <a:spLocks noGrp="1"/>
          </p:cNvSpPr>
          <p:nvPr>
            <p:ph type="sldNum" sz="quarter" idx="10"/>
          </p:nvPr>
        </p:nvSpPr>
        <p:spPr/>
        <p:txBody>
          <a:bodyPr/>
          <a:lstStyle/>
          <a:p>
            <a:fld id="{9580828D-8C95-4A61-AB13-8D5757B6DCDE}" type="slidenum">
              <a:rPr lang="en-US" smtClean="0"/>
              <a:t>9</a:t>
            </a:fld>
            <a:endParaRPr lang="en-US"/>
          </a:p>
        </p:txBody>
      </p:sp>
    </p:spTree>
    <p:extLst>
      <p:ext uri="{BB962C8B-B14F-4D97-AF65-F5344CB8AC3E}">
        <p14:creationId xmlns:p14="http://schemas.microsoft.com/office/powerpoint/2010/main" val="7880577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38152" y="3648076"/>
            <a:ext cx="10839448" cy="686946"/>
          </a:xfrm>
        </p:spPr>
        <p:txBody>
          <a:bodyPr anchor="ctr"/>
          <a:lstStyle>
            <a:lvl1pPr algn="l">
              <a:defRPr sz="6000" baseline="0">
                <a:latin typeface="Calibri" panose="020F0502020204030204" pitchFamily="34" charset="0"/>
              </a:defRPr>
            </a:lvl1pPr>
          </a:lstStyle>
          <a:p>
            <a:r>
              <a:rPr lang="en-US" dirty="0" smtClean="0"/>
              <a:t>Edit Master title</a:t>
            </a:r>
            <a:endParaRPr lang="en-US" dirty="0"/>
          </a:p>
        </p:txBody>
      </p:sp>
      <p:sp>
        <p:nvSpPr>
          <p:cNvPr id="3" name="Subtitle 2"/>
          <p:cNvSpPr>
            <a:spLocks noGrp="1"/>
          </p:cNvSpPr>
          <p:nvPr>
            <p:ph type="subTitle" idx="1"/>
          </p:nvPr>
        </p:nvSpPr>
        <p:spPr>
          <a:xfrm>
            <a:off x="438152" y="4396343"/>
            <a:ext cx="10839448" cy="446528"/>
          </a:xfrm>
        </p:spPr>
        <p:txBody>
          <a:bodyPr>
            <a:normAutofit/>
          </a:bodyPr>
          <a:lstStyle>
            <a:lvl1pPr marL="0" indent="0" algn="l">
              <a:buNone/>
              <a:defRPr sz="2800" baseline="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5" name="Text Placeholder 4"/>
          <p:cNvSpPr>
            <a:spLocks noGrp="1"/>
          </p:cNvSpPr>
          <p:nvPr>
            <p:ph type="body" sz="quarter" idx="13" hasCustomPrompt="1"/>
          </p:nvPr>
        </p:nvSpPr>
        <p:spPr>
          <a:xfrm>
            <a:off x="438152" y="4904192"/>
            <a:ext cx="2757488" cy="390525"/>
          </a:xfrm>
        </p:spPr>
        <p:txBody>
          <a:bodyPr>
            <a:noAutofit/>
          </a:bodyPr>
          <a:lstStyle>
            <a:lvl1pPr marL="0" indent="0">
              <a:buNone/>
              <a:defRPr sz="1600">
                <a:solidFill>
                  <a:srgbClr val="5CE600"/>
                </a:solidFill>
                <a:latin typeface="Calibri" panose="020F0502020204030204" pitchFamily="34" charset="0"/>
              </a:defRPr>
            </a:lvl1pPr>
          </a:lstStyle>
          <a:p>
            <a:pPr lvl="0"/>
            <a:r>
              <a:rPr lang="en-US" dirty="0" smtClean="0"/>
              <a:t>Date</a:t>
            </a:r>
            <a:endParaRPr lang="en-US" dirty="0"/>
          </a:p>
        </p:txBody>
      </p:sp>
      <p:sp>
        <p:nvSpPr>
          <p:cNvPr id="8" name="Rectangle 7"/>
          <p:cNvSpPr/>
          <p:nvPr userDrawn="1"/>
        </p:nvSpPr>
        <p:spPr>
          <a:xfrm rot="2700000">
            <a:off x="6054030" y="3000521"/>
            <a:ext cx="16890890" cy="16823316"/>
          </a:xfrm>
          <a:prstGeom prst="rect">
            <a:avLst/>
          </a:prstGeom>
          <a:solidFill>
            <a:srgbClr val="5C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0920" y="411580"/>
            <a:ext cx="3195640" cy="1146809"/>
          </a:xfrm>
          <a:prstGeom prst="rect">
            <a:avLst/>
          </a:prstGeom>
        </p:spPr>
      </p:pic>
    </p:spTree>
    <p:extLst>
      <p:ext uri="{BB962C8B-B14F-4D97-AF65-F5344CB8AC3E}">
        <p14:creationId xmlns:p14="http://schemas.microsoft.com/office/powerpoint/2010/main" val="82300120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w/ title">
    <p:spTree>
      <p:nvGrpSpPr>
        <p:cNvPr id="1" name=""/>
        <p:cNvGrpSpPr/>
        <p:nvPr/>
      </p:nvGrpSpPr>
      <p:grpSpPr>
        <a:xfrm>
          <a:off x="0" y="0"/>
          <a:ext cx="0" cy="0"/>
          <a:chOff x="0" y="0"/>
          <a:chExt cx="0" cy="0"/>
        </a:xfrm>
      </p:grpSpPr>
      <p:sp>
        <p:nvSpPr>
          <p:cNvPr id="26" name="Title 1"/>
          <p:cNvSpPr>
            <a:spLocks noGrp="1"/>
          </p:cNvSpPr>
          <p:nvPr>
            <p:ph type="title"/>
          </p:nvPr>
        </p:nvSpPr>
        <p:spPr>
          <a:xfrm>
            <a:off x="438152" y="524044"/>
            <a:ext cx="11338560" cy="548640"/>
          </a:xfrm>
          <a:noFill/>
        </p:spPr>
        <p:txBody>
          <a:bodyPr>
            <a:normAutofit/>
          </a:bodyPr>
          <a:lstStyle>
            <a:lvl1pPr>
              <a:defRPr sz="3200" b="1" baseline="0">
                <a:solidFill>
                  <a:schemeClr val="tx1"/>
                </a:solidFill>
                <a:latin typeface="Calibri" panose="020F0502020204030204" pitchFamily="34" charset="0"/>
              </a:defRPr>
            </a:lvl1pPr>
          </a:lstStyle>
          <a:p>
            <a:r>
              <a:rPr lang="en-US" dirty="0" smtClean="0"/>
              <a:t>Click to edit Master title style</a:t>
            </a:r>
            <a:endParaRPr lang="en-US" dirty="0"/>
          </a:p>
        </p:txBody>
      </p:sp>
      <p:sp>
        <p:nvSpPr>
          <p:cNvPr id="8" name="Rectangle 7"/>
          <p:cNvSpPr>
            <a:spLocks noChangeAspect="1"/>
          </p:cNvSpPr>
          <p:nvPr userDrawn="1"/>
        </p:nvSpPr>
        <p:spPr>
          <a:xfrm rot="2700000">
            <a:off x="10820991" y="-2196586"/>
            <a:ext cx="3503567" cy="3448780"/>
          </a:xfrm>
          <a:prstGeom prst="rect">
            <a:avLst/>
          </a:prstGeom>
          <a:solidFill>
            <a:srgbClr val="5C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Calibri" panose="020F0502020204030204" pitchFamily="34" charset="0"/>
              </a:rPr>
              <a:t> </a:t>
            </a:r>
            <a:r>
              <a:rPr lang="bg-BG" dirty="0" smtClean="0">
                <a:latin typeface="Calibri" panose="020F0502020204030204" pitchFamily="34" charset="0"/>
              </a:rPr>
              <a:t> </a:t>
            </a:r>
            <a:endParaRPr lang="en-US" dirty="0">
              <a:latin typeface="Calibri" panose="020F0502020204030204" pitchFamily="34" charset="0"/>
            </a:endParaRPr>
          </a:p>
        </p:txBody>
      </p:sp>
      <p:sp>
        <p:nvSpPr>
          <p:cNvPr id="4" name="Content Placeholder 3"/>
          <p:cNvSpPr>
            <a:spLocks noGrp="1"/>
          </p:cNvSpPr>
          <p:nvPr>
            <p:ph sz="quarter" idx="13" hasCustomPrompt="1"/>
          </p:nvPr>
        </p:nvSpPr>
        <p:spPr>
          <a:xfrm>
            <a:off x="438150" y="1486894"/>
            <a:ext cx="5493523" cy="4261444"/>
          </a:xfrm>
        </p:spPr>
        <p:txBody>
          <a:bodyPr/>
          <a:lstStyle>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3"/>
          <p:cNvSpPr>
            <a:spLocks noGrp="1"/>
          </p:cNvSpPr>
          <p:nvPr>
            <p:ph sz="quarter" idx="14" hasCustomPrompt="1"/>
          </p:nvPr>
        </p:nvSpPr>
        <p:spPr>
          <a:xfrm>
            <a:off x="6283189" y="1486895"/>
            <a:ext cx="5493523" cy="4261444"/>
          </a:xfrm>
        </p:spPr>
        <p:txBody>
          <a:bodyPr/>
          <a:lstStyle>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09354" y="6030519"/>
            <a:ext cx="1593135" cy="365760"/>
          </a:xfrm>
          <a:prstGeom prst="rect">
            <a:avLst/>
          </a:prstGeom>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3204" y="5864871"/>
            <a:ext cx="1566164" cy="822236"/>
          </a:xfrm>
          <a:prstGeom prst="rect">
            <a:avLst/>
          </a:prstGeom>
        </p:spPr>
      </p:pic>
    </p:spTree>
    <p:extLst>
      <p:ext uri="{BB962C8B-B14F-4D97-AF65-F5344CB8AC3E}">
        <p14:creationId xmlns:p14="http://schemas.microsoft.com/office/powerpoint/2010/main" val="394472315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w/ title &amp; subtitle">
    <p:spTree>
      <p:nvGrpSpPr>
        <p:cNvPr id="1" name=""/>
        <p:cNvGrpSpPr/>
        <p:nvPr/>
      </p:nvGrpSpPr>
      <p:grpSpPr>
        <a:xfrm>
          <a:off x="0" y="0"/>
          <a:ext cx="0" cy="0"/>
          <a:chOff x="0" y="0"/>
          <a:chExt cx="0" cy="0"/>
        </a:xfrm>
      </p:grpSpPr>
      <p:sp>
        <p:nvSpPr>
          <p:cNvPr id="3" name="Rectangle 2"/>
          <p:cNvSpPr>
            <a:spLocks noChangeAspect="1"/>
          </p:cNvSpPr>
          <p:nvPr userDrawn="1"/>
        </p:nvSpPr>
        <p:spPr>
          <a:xfrm rot="2700000">
            <a:off x="10813040" y="-2196586"/>
            <a:ext cx="3503567" cy="3448780"/>
          </a:xfrm>
          <a:prstGeom prst="rect">
            <a:avLst/>
          </a:prstGeom>
          <a:solidFill>
            <a:srgbClr val="5C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Calibri" panose="020F0502020204030204" pitchFamily="34" charset="0"/>
              </a:rPr>
              <a:t> </a:t>
            </a:r>
            <a:r>
              <a:rPr lang="bg-BG" dirty="0" smtClean="0">
                <a:latin typeface="Calibri" panose="020F0502020204030204" pitchFamily="34" charset="0"/>
              </a:rPr>
              <a:t> </a:t>
            </a:r>
            <a:endParaRPr lang="en-US" dirty="0">
              <a:latin typeface="Calibri" panose="020F0502020204030204" pitchFamily="34" charset="0"/>
            </a:endParaRPr>
          </a:p>
        </p:txBody>
      </p:sp>
      <p:sp>
        <p:nvSpPr>
          <p:cNvPr id="26" name="Title 1"/>
          <p:cNvSpPr>
            <a:spLocks noGrp="1"/>
          </p:cNvSpPr>
          <p:nvPr>
            <p:ph type="title"/>
          </p:nvPr>
        </p:nvSpPr>
        <p:spPr>
          <a:xfrm>
            <a:off x="438152" y="524044"/>
            <a:ext cx="11338560" cy="548640"/>
          </a:xfrm>
          <a:noFill/>
        </p:spPr>
        <p:txBody>
          <a:bodyPr>
            <a:normAutofit/>
          </a:bodyPr>
          <a:lstStyle>
            <a:lvl1pPr>
              <a:defRPr sz="3200" b="1" baseline="0">
                <a:solidFill>
                  <a:schemeClr val="tx1"/>
                </a:solidFill>
                <a:latin typeface="Calibri" panose="020F0502020204030204" pitchFamily="34" charset="0"/>
              </a:defRPr>
            </a:lvl1pPr>
          </a:lstStyle>
          <a:p>
            <a:r>
              <a:rPr lang="en-US" dirty="0" smtClean="0"/>
              <a:t>Click to edit Master title style</a:t>
            </a:r>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09354" y="6030519"/>
            <a:ext cx="1593135" cy="365760"/>
          </a:xfrm>
          <a:prstGeom prst="rect">
            <a:avLst/>
          </a:prstGeom>
        </p:spPr>
      </p:pic>
      <p:sp>
        <p:nvSpPr>
          <p:cNvPr id="5" name="Text Placeholder 4"/>
          <p:cNvSpPr>
            <a:spLocks noGrp="1"/>
          </p:cNvSpPr>
          <p:nvPr>
            <p:ph type="body" sz="quarter" idx="13" hasCustomPrompt="1"/>
          </p:nvPr>
        </p:nvSpPr>
        <p:spPr>
          <a:xfrm>
            <a:off x="438150" y="1800225"/>
            <a:ext cx="11337925" cy="3544888"/>
          </a:xfrm>
        </p:spPr>
        <p:txBody>
          <a:bodyPr/>
          <a:lstStyle>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3204" y="5864871"/>
            <a:ext cx="1566164" cy="822236"/>
          </a:xfrm>
          <a:prstGeom prst="rect">
            <a:avLst/>
          </a:prstGeom>
        </p:spPr>
      </p:pic>
    </p:spTree>
    <p:extLst>
      <p:ext uri="{BB962C8B-B14F-4D97-AF65-F5344CB8AC3E}">
        <p14:creationId xmlns:p14="http://schemas.microsoft.com/office/powerpoint/2010/main" val="421490727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8152" y="405517"/>
            <a:ext cx="11210923" cy="1285172"/>
          </a:xfrm>
          <a:prstGeom prst="rect">
            <a:avLst/>
          </a:prstGeom>
        </p:spPr>
        <p:txBody>
          <a:bodyPr vert="horz" lIns="91440" tIns="45720" rIns="91440" bIns="45720" rtlCol="0" anchor="ctr">
            <a:normAutofit/>
          </a:bodyPr>
          <a:lstStyle/>
          <a:p>
            <a:r>
              <a:rPr lang="en-US" dirty="0" smtClean="0"/>
              <a:t>CLICK TO EDIT MASTER SLIDE TITLE</a:t>
            </a:r>
            <a:endParaRPr lang="en-US" dirty="0"/>
          </a:p>
        </p:txBody>
      </p:sp>
      <p:sp>
        <p:nvSpPr>
          <p:cNvPr id="3" name="Text Placeholder 2"/>
          <p:cNvSpPr>
            <a:spLocks noGrp="1"/>
          </p:cNvSpPr>
          <p:nvPr>
            <p:ph type="body" idx="1"/>
          </p:nvPr>
        </p:nvSpPr>
        <p:spPr>
          <a:xfrm>
            <a:off x="438152" y="2035535"/>
            <a:ext cx="11210923" cy="4141428"/>
          </a:xfrm>
          <a:prstGeom prst="rect">
            <a:avLst/>
          </a:prstGeom>
        </p:spPr>
        <p:txBody>
          <a:bodyPr vert="horz" lIns="91440" tIns="45720" rIns="91440" bIns="45720" rtlCol="0">
            <a:normAutofit/>
          </a:bodyPr>
          <a:lstStyle/>
          <a:p>
            <a:pPr lvl="0"/>
            <a:r>
              <a:rPr lang="en-US" dirty="0" smtClean="0"/>
              <a:t>Click to edit master slide subtitle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5591176" y="6516569"/>
            <a:ext cx="600075" cy="232808"/>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fld id="{A9A053A7-D5CB-4061-8791-0FEEA70E1B39}" type="slidenum">
              <a:rPr lang="en-US" smtClean="0"/>
              <a:pPr/>
              <a:t>‹#›</a:t>
            </a:fld>
            <a:endParaRPr lang="en-US" dirty="0"/>
          </a:p>
        </p:txBody>
      </p:sp>
    </p:spTree>
    <p:extLst>
      <p:ext uri="{BB962C8B-B14F-4D97-AF65-F5344CB8AC3E}">
        <p14:creationId xmlns:p14="http://schemas.microsoft.com/office/powerpoint/2010/main" val="4242830031"/>
      </p:ext>
    </p:extLst>
  </p:cSld>
  <p:clrMap bg1="lt1" tx1="dk1" bg2="lt2" tx2="dk2" accent1="accent1" accent2="accent2" accent3="accent3" accent4="accent4" accent5="accent5" accent6="accent6" hlink="hlink" folHlink="folHlink"/>
  <p:sldLayoutIdLst>
    <p:sldLayoutId id="2147483674" r:id="rId1"/>
    <p:sldLayoutId id="2147483685" r:id="rId2"/>
    <p:sldLayoutId id="2147483686" r:id="rId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800" b="0"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571500" indent="-571500" algn="l" defTabSz="91440" rtl="0" eaLnBrk="1" latinLnBrk="0" hangingPunct="1">
        <a:lnSpc>
          <a:spcPct val="90000"/>
        </a:lnSpc>
        <a:spcBef>
          <a:spcPts val="1000"/>
        </a:spcBef>
        <a:buClr>
          <a:srgbClr val="5CE600"/>
        </a:buClr>
        <a:buSzPct val="80000"/>
        <a:buFont typeface="Arial" panose="020B0604020202020204" pitchFamily="34" charset="0"/>
        <a:buChar char="•"/>
        <a:defRPr sz="3600"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914400" indent="-457200" algn="l" defTabSz="914400" rtl="0" eaLnBrk="1" latinLnBrk="0" hangingPunct="1">
        <a:lnSpc>
          <a:spcPct val="90000"/>
        </a:lnSpc>
        <a:spcBef>
          <a:spcPts val="500"/>
        </a:spcBef>
        <a:buClr>
          <a:srgbClr val="5CE600"/>
        </a:buClr>
        <a:buSzPct val="80000"/>
        <a:buFont typeface="Arial" panose="020B0604020202020204" pitchFamily="34" charset="0"/>
        <a:buChar char="•"/>
        <a:tabLst>
          <a:tab pos="301752" algn="l"/>
        </a:tabLst>
        <a:defRPr sz="2800" kern="1200" baseline="0">
          <a:solidFill>
            <a:srgbClr val="21242C"/>
          </a:solidFill>
          <a:latin typeface="Calibri" panose="020F0502020204030204" pitchFamily="34" charset="0"/>
          <a:ea typeface="Calibri" panose="020F0502020204030204" pitchFamily="34" charset="0"/>
          <a:cs typeface="Calibri" panose="020F0502020204030204" pitchFamily="34" charset="0"/>
        </a:defRPr>
      </a:lvl2pPr>
      <a:lvl3pPr marL="1257300" indent="-342900" algn="l" defTabSz="914400" rtl="0" eaLnBrk="1" latinLnBrk="0" hangingPunct="1">
        <a:lnSpc>
          <a:spcPct val="90000"/>
        </a:lnSpc>
        <a:spcBef>
          <a:spcPts val="500"/>
        </a:spcBef>
        <a:buClr>
          <a:srgbClr val="5CE600"/>
        </a:buClr>
        <a:buSzPct val="80000"/>
        <a:buFont typeface="Arial" panose="020B0604020202020204" pitchFamily="34" charset="0"/>
        <a:buChar char="•"/>
        <a:defRPr sz="2000" kern="1200" baseline="0">
          <a:solidFill>
            <a:srgbClr val="21242C"/>
          </a:solidFill>
          <a:latin typeface="Calibri" panose="020F0502020204030204" pitchFamily="34" charset="0"/>
          <a:ea typeface="Calibri" panose="020F0502020204030204" pitchFamily="34" charset="0"/>
          <a:cs typeface="Calibri" panose="020F0502020204030204" pitchFamily="34" charset="0"/>
        </a:defRPr>
      </a:lvl3pPr>
      <a:lvl4pPr marL="1657350" indent="-285750" algn="l" defTabSz="914400" rtl="0" eaLnBrk="1" latinLnBrk="0" hangingPunct="1">
        <a:lnSpc>
          <a:spcPct val="90000"/>
        </a:lnSpc>
        <a:spcBef>
          <a:spcPts val="500"/>
        </a:spcBef>
        <a:buClr>
          <a:srgbClr val="5CE600"/>
        </a:buClr>
        <a:buSzPct val="80000"/>
        <a:buFont typeface="Arial" panose="020B0604020202020204" pitchFamily="34" charset="0"/>
        <a:buChar char="•"/>
        <a:defRPr sz="1800" kern="1200" baseline="0">
          <a:solidFill>
            <a:srgbClr val="21242C"/>
          </a:solidFill>
          <a:latin typeface="Calibri" panose="020F0502020204030204" pitchFamily="34" charset="0"/>
          <a:ea typeface="Calibri" panose="020F0502020204030204" pitchFamily="34" charset="0"/>
          <a:cs typeface="Calibri" panose="020F0502020204030204" pitchFamily="34" charset="0"/>
        </a:defRPr>
      </a:lvl4pPr>
      <a:lvl5pPr marL="2114550" indent="-285750" algn="l" defTabSz="914400" rtl="0" eaLnBrk="1" latinLnBrk="0" hangingPunct="1">
        <a:lnSpc>
          <a:spcPct val="90000"/>
        </a:lnSpc>
        <a:spcBef>
          <a:spcPts val="500"/>
        </a:spcBef>
        <a:buClr>
          <a:srgbClr val="5CE600"/>
        </a:buClr>
        <a:buSzPct val="80000"/>
        <a:buFont typeface="Arial" panose="020B0604020202020204" pitchFamily="34" charset="0"/>
        <a:buChar char="•"/>
        <a:defRPr sz="1600" kern="1200" baseline="0">
          <a:solidFill>
            <a:srgbClr val="21242C"/>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200" kern="1200" cap="all" spc="0" baseline="0">
          <a:solidFill>
            <a:srgbClr val="95BC46"/>
          </a:solidFill>
          <a:latin typeface="Open Sans" panose="020B0606030504020204" pitchFamily="34" charset="0"/>
          <a:ea typeface="Open Sans" panose="020B0606030504020204" pitchFamily="34" charset="0"/>
          <a:cs typeface="Open Sans" panose="020B0606030504020204" pitchFamily="34" charset="0"/>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3.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slides/_rels/slide11.xml.rels><?xml version="1.0" encoding="UTF-8" standalone="yes"?>
<Relationships xmlns="http://schemas.openxmlformats.org/package/2006/relationships"><Relationship Id="rId2" Type="http://schemas.openxmlformats.org/officeDocument/2006/relationships/hyperlink" Target="mailto:Eric.lawrence@telerik.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3.xml"/><Relationship Id="rId4" Type="http://schemas.openxmlformats.org/officeDocument/2006/relationships/image" Target="../media/image43.png"/></Relationships>
</file>

<file path=ppt/slides/_rels/slide15.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7.jpeg"/><Relationship Id="rId7" Type="http://schemas.openxmlformats.org/officeDocument/2006/relationships/image" Target="../media/image11.gif"/><Relationship Id="rId2" Type="http://schemas.openxmlformats.org/officeDocument/2006/relationships/image" Target="../media/image6.jpeg"/><Relationship Id="rId1" Type="http://schemas.openxmlformats.org/officeDocument/2006/relationships/slideLayout" Target="../slideLayouts/slideLayout3.xml"/><Relationship Id="rId6" Type="http://schemas.openxmlformats.org/officeDocument/2006/relationships/image" Target="../media/image10.jpe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jpe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3.png"/><Relationship Id="rId7" Type="http://schemas.openxmlformats.org/officeDocument/2006/relationships/image" Target="../media/image26.png"/><Relationship Id="rId2" Type="http://schemas.openxmlformats.org/officeDocument/2006/relationships/image" Target="../media/image22.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25.png"/><Relationship Id="rId10" Type="http://schemas.openxmlformats.org/officeDocument/2006/relationships/image" Target="../media/image29.png"/><Relationship Id="rId4" Type="http://schemas.openxmlformats.org/officeDocument/2006/relationships/image" Target="../media/image24.png"/><Relationship Id="rId9" Type="http://schemas.openxmlformats.org/officeDocument/2006/relationships/image" Target="../media/image28.png"/></Relationships>
</file>

<file path=ppt/slides/_rels/slide8.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 Id="rId5" Type="http://schemas.openxmlformats.org/officeDocument/2006/relationships/image" Target="../media/image33.png"/><Relationship Id="rId4" Type="http://schemas.openxmlformats.org/officeDocument/2006/relationships/image" Target="../media/image3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8152" y="3648076"/>
            <a:ext cx="7185806" cy="686946"/>
          </a:xfrm>
        </p:spPr>
        <p:txBody>
          <a:bodyPr>
            <a:normAutofit fontScale="90000"/>
          </a:bodyPr>
          <a:lstStyle/>
          <a:p>
            <a:r>
              <a:rPr lang="en-US" b="1" dirty="0" smtClean="0"/>
              <a:t>Fiddler </a:t>
            </a:r>
            <a:r>
              <a:rPr lang="en-US" b="1" dirty="0"/>
              <a:t>&amp; </a:t>
            </a:r>
            <a:r>
              <a:rPr lang="en-US" b="1" dirty="0" err="1" smtClean="0"/>
              <a:t>GeoEdge</a:t>
            </a:r>
            <a:endParaRPr lang="en-US" dirty="0"/>
          </a:p>
        </p:txBody>
      </p:sp>
      <p:sp>
        <p:nvSpPr>
          <p:cNvPr id="3" name="Subtitle 2"/>
          <p:cNvSpPr>
            <a:spLocks noGrp="1"/>
          </p:cNvSpPr>
          <p:nvPr>
            <p:ph type="subTitle" idx="1"/>
          </p:nvPr>
        </p:nvSpPr>
        <p:spPr/>
        <p:txBody>
          <a:bodyPr>
            <a:normAutofit lnSpcReduction="10000"/>
          </a:bodyPr>
          <a:lstStyle/>
          <a:p>
            <a:r>
              <a:rPr lang="en-US" b="1" dirty="0"/>
              <a:t>Worldwide Testing from your </a:t>
            </a:r>
            <a:r>
              <a:rPr lang="en-US" b="1" dirty="0" smtClean="0"/>
              <a:t>Desktop</a:t>
            </a:r>
            <a:endParaRPr lang="en-US" dirty="0"/>
          </a:p>
        </p:txBody>
      </p:sp>
      <p:sp>
        <p:nvSpPr>
          <p:cNvPr id="4" name="Text Placeholder 3"/>
          <p:cNvSpPr>
            <a:spLocks noGrp="1"/>
          </p:cNvSpPr>
          <p:nvPr>
            <p:ph type="body" sz="quarter" idx="13"/>
          </p:nvPr>
        </p:nvSpPr>
        <p:spPr>
          <a:xfrm>
            <a:off x="438151" y="4904192"/>
            <a:ext cx="5321381" cy="689086"/>
          </a:xfrm>
        </p:spPr>
        <p:txBody>
          <a:bodyPr/>
          <a:lstStyle/>
          <a:p>
            <a:r>
              <a:rPr lang="en-US" sz="2400" dirty="0" err="1" smtClean="0">
                <a:solidFill>
                  <a:schemeClr val="tx1">
                    <a:lumMod val="75000"/>
                    <a:lumOff val="25000"/>
                  </a:schemeClr>
                </a:solidFill>
              </a:rPr>
              <a:t>Amnon</a:t>
            </a:r>
            <a:r>
              <a:rPr lang="en-US" sz="2400" dirty="0" smtClean="0">
                <a:solidFill>
                  <a:schemeClr val="tx1">
                    <a:lumMod val="75000"/>
                    <a:lumOff val="25000"/>
                  </a:schemeClr>
                </a:solidFill>
              </a:rPr>
              <a:t> </a:t>
            </a:r>
            <a:r>
              <a:rPr lang="en-US" sz="2400" dirty="0" err="1">
                <a:solidFill>
                  <a:schemeClr val="tx1">
                    <a:lumMod val="75000"/>
                    <a:lumOff val="25000"/>
                  </a:schemeClr>
                </a:solidFill>
              </a:rPr>
              <a:t>Siev</a:t>
            </a:r>
            <a:r>
              <a:rPr lang="en-US" sz="2400" dirty="0">
                <a:solidFill>
                  <a:schemeClr val="tx1">
                    <a:lumMod val="75000"/>
                    <a:lumOff val="25000"/>
                  </a:schemeClr>
                </a:solidFill>
              </a:rPr>
              <a:t> </a:t>
            </a:r>
            <a:r>
              <a:rPr lang="en-US" sz="2400" dirty="0" smtClean="0">
                <a:solidFill>
                  <a:schemeClr val="tx1">
                    <a:lumMod val="75000"/>
                    <a:lumOff val="25000"/>
                  </a:schemeClr>
                </a:solidFill>
              </a:rPr>
              <a:t>– CEO of </a:t>
            </a:r>
            <a:r>
              <a:rPr lang="en-US" sz="2400" dirty="0" err="1" smtClean="0">
                <a:solidFill>
                  <a:schemeClr val="tx1">
                    <a:lumMod val="75000"/>
                    <a:lumOff val="25000"/>
                  </a:schemeClr>
                </a:solidFill>
              </a:rPr>
              <a:t>GeoEdge</a:t>
            </a:r>
            <a:endParaRPr lang="en-US" sz="2400" dirty="0" smtClean="0">
              <a:solidFill>
                <a:schemeClr val="tx1">
                  <a:lumMod val="75000"/>
                  <a:lumOff val="25000"/>
                </a:schemeClr>
              </a:solidFill>
            </a:endParaRPr>
          </a:p>
          <a:p>
            <a:r>
              <a:rPr lang="en-US" sz="2400" dirty="0">
                <a:solidFill>
                  <a:schemeClr val="tx1">
                    <a:lumMod val="75000"/>
                    <a:lumOff val="25000"/>
                  </a:schemeClr>
                </a:solidFill>
              </a:rPr>
              <a:t>Eric Lawrence – Developer of Fiddler</a:t>
            </a:r>
          </a:p>
          <a:p>
            <a:endParaRPr lang="en-US" dirty="0" smtClean="0">
              <a:solidFill>
                <a:schemeClr val="tx1">
                  <a:lumMod val="75000"/>
                  <a:lumOff val="25000"/>
                </a:schemeClr>
              </a:solidFill>
            </a:endParaRPr>
          </a:p>
          <a:p>
            <a:r>
              <a:rPr lang="en-US" dirty="0" smtClean="0">
                <a:solidFill>
                  <a:schemeClr val="tx1">
                    <a:lumMod val="75000"/>
                    <a:lumOff val="25000"/>
                  </a:schemeClr>
                </a:solidFill>
              </a:rPr>
              <a:t>May 14, 2014</a:t>
            </a:r>
            <a:endParaRPr lang="en-US" dirty="0">
              <a:solidFill>
                <a:schemeClr val="tx1">
                  <a:lumMod val="75000"/>
                  <a:lumOff val="25000"/>
                </a:schemeClr>
              </a:solidFill>
            </a:endParaRPr>
          </a:p>
        </p:txBody>
      </p:sp>
      <p:pic>
        <p:nvPicPr>
          <p:cNvPr id="1026" name="Picture 2" descr="http://www.geoedge.com/imgv3/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4232" y="542264"/>
            <a:ext cx="2933328" cy="977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8274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460375" y="942366"/>
            <a:ext cx="6435725" cy="4877542"/>
          </a:xfrm>
        </p:spPr>
        <p:txBody>
          <a:bodyPr>
            <a:noAutofit/>
          </a:bodyPr>
          <a:lstStyle/>
          <a:p>
            <a:pPr marL="0" indent="0">
              <a:buNone/>
            </a:pPr>
            <a:r>
              <a:rPr lang="en-US" sz="3200" dirty="0" smtClean="0">
                <a:latin typeface="Calibri" panose="020F0502020204030204" pitchFamily="34" charset="0"/>
              </a:rPr>
              <a:t>GeoEdge offers a wide variety of tools….</a:t>
            </a:r>
          </a:p>
          <a:p>
            <a:r>
              <a:rPr lang="en-US" sz="1800" b="1" i="1" u="sng" dirty="0">
                <a:solidFill>
                  <a:srgbClr val="FF0000"/>
                </a:solidFill>
                <a:latin typeface="Calibri" panose="020F0502020204030204" pitchFamily="34" charset="0"/>
              </a:rPr>
              <a:t>New!</a:t>
            </a:r>
            <a:r>
              <a:rPr lang="en-US" sz="2800" dirty="0">
                <a:latin typeface="Calibri" panose="020F0502020204030204" pitchFamily="34" charset="0"/>
              </a:rPr>
              <a:t> Telerik Fiddler </a:t>
            </a:r>
            <a:r>
              <a:rPr lang="en-US" sz="2800" dirty="0" smtClean="0">
                <a:latin typeface="Calibri" panose="020F0502020204030204" pitchFamily="34" charset="0"/>
              </a:rPr>
              <a:t>Integration</a:t>
            </a:r>
            <a:endParaRPr lang="en-US" sz="2800" dirty="0">
              <a:latin typeface="Calibri" panose="020F0502020204030204" pitchFamily="34" charset="0"/>
            </a:endParaRPr>
          </a:p>
          <a:p>
            <a:r>
              <a:rPr lang="en-US" sz="2800" dirty="0" smtClean="0">
                <a:latin typeface="Calibri" panose="020F0502020204030204" pitchFamily="34" charset="0"/>
              </a:rPr>
              <a:t>Mobile Apps (Android and iOS)</a:t>
            </a:r>
          </a:p>
          <a:p>
            <a:r>
              <a:rPr lang="en-US" sz="2800" dirty="0" smtClean="0">
                <a:latin typeface="Calibri" panose="020F0502020204030204" pitchFamily="34" charset="0"/>
              </a:rPr>
              <a:t>VPN </a:t>
            </a:r>
            <a:r>
              <a:rPr lang="en-US" sz="2800" dirty="0">
                <a:latin typeface="Calibri" panose="020F0502020204030204" pitchFamily="34" charset="0"/>
              </a:rPr>
              <a:t>Client (Windows, Mac, Linux</a:t>
            </a:r>
            <a:r>
              <a:rPr lang="en-US" sz="2800" dirty="0" smtClean="0">
                <a:latin typeface="Calibri" panose="020F0502020204030204" pitchFamily="34" charset="0"/>
              </a:rPr>
              <a:t>)</a:t>
            </a:r>
          </a:p>
          <a:p>
            <a:r>
              <a:rPr lang="en-US" sz="2800" dirty="0">
                <a:latin typeface="Calibri" panose="020F0502020204030204" pitchFamily="34" charset="0"/>
              </a:rPr>
              <a:t>Browser Toolbars (Firefox and Chrome)</a:t>
            </a:r>
          </a:p>
          <a:p>
            <a:r>
              <a:rPr lang="en-US" sz="2800" dirty="0" err="1" smtClean="0">
                <a:latin typeface="Calibri" panose="020F0502020204030204" pitchFamily="34" charset="0"/>
              </a:rPr>
              <a:t>RapidVPN</a:t>
            </a:r>
            <a:r>
              <a:rPr lang="en-US" sz="2800" dirty="0" smtClean="0">
                <a:latin typeface="Calibri" panose="020F0502020204030204" pitchFamily="34" charset="0"/>
              </a:rPr>
              <a:t> Service</a:t>
            </a:r>
          </a:p>
          <a:p>
            <a:r>
              <a:rPr lang="en-US" sz="2800" dirty="0" smtClean="0">
                <a:latin typeface="Calibri" panose="020F0502020204030204" pitchFamily="34" charset="0"/>
              </a:rPr>
              <a:t>Web Proxy</a:t>
            </a:r>
          </a:p>
          <a:p>
            <a:r>
              <a:rPr lang="en-US" sz="2800" dirty="0" smtClean="0">
                <a:latin typeface="Calibri" panose="020F0502020204030204" pitchFamily="34" charset="0"/>
              </a:rPr>
              <a:t>API Service</a:t>
            </a:r>
          </a:p>
        </p:txBody>
      </p:sp>
      <p:sp>
        <p:nvSpPr>
          <p:cNvPr id="2" name="AutoShape 2" descr="data:image/jpeg;base64,/9j/4AAQSkZJRgABAQAAAQABAAD/2wCEAAkGBwgHBhUIBwgVFhUXFxYbGRcXGCAeHxcZIB0fHyAgHyAeHCkmISUnICIdITEtJyksLi4uHSMzODMsOC0tLi4BCgoKDgwOGxAQGywkHSU3LTQvKy83NDcxLi03Mzc3LC0uLCwrLTQ3KzU4NywuLSwsKy80LiwrLC0sLzA0Nyw0NP/AABEIAKIBNwMBIgACEQEDEQH/xAAcAAEAAwEBAQEBAAAAAAAAAAAABQYHBAMBAgj/xABIEAABAgQDBAYFCAgDCQAAAAABAAIDBAURBhIhBzFBURMiYXGBkRQyYqGxNkJScoLB0fAVFiNDc4OSsxc38SQzNESissLS4f/EABkBAQADAQEAAAAAAAAAAAAAAAABAgMFBP/EAC0RAQACAgEDAgQEBwAAAAAAAAABAgMRIQQSMUFhBVFSsRNxwfAUIjKBkaHR/9oADAMBAAIRAxEAPwDcUREBERAREQEREBERAREQEREBERAREQEREBERAREQEREBERAREQEREBERAREQEREBERAREQEREBERAREQEREBERAREQEREBERAREQEREBERAREQEREBERAREQEREBERAREQEREBERAREQEREBERAREQEREBERAREQEREBERAREQEREBERAREQEREBERAREQEREBERAREQEREBRtfr1Mw9I+mVebDG7hxLjya0ak9y+1+sS1Cpb5+bOjdzb6vdwaO0+7U8FhFSnI9eqhqVWdnefVB9WG3g1g4AeZ3lExr1WGs7ZJ+ZeWYepga36cW7nH7LTZp8XKtP2j4viRLurBHYIcMW/wCj4qTliG6XUh6NLTbMkzBa4dourbj5PVj6jFXzRGye1HFUBtokxCidr4Y/8C1XDD21iXmYgg12T6O/7yHdzfFvrAd2ZUSt4WMtCM3Trlg1cw6lo5g8R7+9QEMcQraifDq16PB1mPuxcT+/MP6hgRoUxBEaXiBzXAEOabgg8QRvXosGwri2oYaAfCvEgXu+D2cSzk4b+TuO8EbfS6hK1ansn5CMHw4jQ5rhxH3EbiDqCLLNwr47UmYt5jh1IiIoIiICIiAiIgIspoG02q1PEUKmxpWAGviZCWh1wOy7174y2jVWg4jjU2VlILmw8li4Oubw2u1s4DeVfsnenr/gsvf2a51tp6LwkozpiSZGeNXNaTbmRde6o8giIgIiICIiAiIgIiICIiAiIgIiICIiAiL8vdlYXW3BBhm0evvrOJnS8N/7KATDaOBcNHu779XuaOZU/gjAjqhLtqFYu2GdWQxoXjmTwB4W1O/TjUdnVK/WPErGTYzNAMWJ7QBGni4gHsJW71epStHpr56cdZjBw3k8AO0nQKU1rNpiseZfqSp0hToeSTlWMHYAL953nxXtHloEw3LMQWuHtAH4qo4GnZ3EsxErtR0a1xZBhD1WadZ3tOsQ3N9YCwNlc1E8Neowzgv2TPMefz+St1LDcNoManCx4s4Hu/D4LG8U0ttMqxEJtmPGZo5cx4H3EL+iFlm2KRZCdBmmD1nPHjYX+A96tWeXu+D5Jr1MV9LcKJS2Zw5vcVadjFcdIV2PhiO/qOL3wQeDh6zR3t632TzUHh6XL2viW00H58woahzzpbaJBm4J/wCaY37LndG7zaSrTztr8RpFuqyxHt/nUP6aXPUZ6Wpsi+dnYoaxgJc48B954WG9dCqm0+Qm6hg+JCkYZc4OY4tG9zWuBNhxtvt2Kkcy5OOsWvFZ8Sq0/tgAjZadR7t4GI+xP2WtNvNelK2vQIscMqtMLG3sXw35sve0tBt3EnsKp2AcWQsLTsSLGkekbEDQS0gOZlv6t9CDfUXG4claqrUMC41nGR56diy0QAi5a1mYcMzi1zdOGo3lazWI9HWydPipbtnHOvqiZ+y8YoxNBoWHxWIMERmOLMuV1g4O3EGxVXhbWpE0x8zGp5EQODWQg8HNpcuJyjK0btx7BvXzaDS4NG2asp8rHc9jIkPK55BJBcTvAAsL2Gm6yr+yHD8nVahFnqhADxBDAxrhdud19SONgNL/AEr7wFERXt3LDFhw/gzktG9S7pfbFGMb9vRm5L65YuoHi2x9y0mg1qRr9OE9TYt2nQg6Frhva4cCPwIuCCq7tIw1T57DUWchyrWxYLC9r2tANmi5abbwWg9xsVTNi8/Eg4giSGbqxIRdb2mEWPk4+QUTETXcItixZcM5McamPRNUTaDIVCuwpCHhxjC+IGh4c3qnn/ux8VSdqXy5mv5X9li58G/LeW/jj4ldG1L5czX8r+yxaViItw92LFXH1Gq/T+rbmVCVpeHWTs9FDWNhMuT3CwHMk6AKnHaRPTkU/oXDkSKwHf1ifEMYQ3zKjtosxFmoUhRoT7BzGOP1nWY0+HW81ptOkZemyTJOThhrGAAD7zzJ3k8SvO4M+VKO02VbTXRn05wjMc1roLnW0N9QcutiLEEAi6tX6clYWHWVqePRsdDY8jfbMAQ0aam5t2qk7YqXAEtCqsNgD8/RuI+cC0uF+7KR4qaiYfh4jwRJysebdDa2FAeS0DW0K2t+Gt0Qiv8AEefnXk0XDUWIwH1usT4hjCB5ldtA2iQp6pim1WnugRHENFzcZjuDgWgtJ0A0O9SELE+FqBIskGVSHaG0NAZd+4ccgOp3ntWf4wxDT8QYll49MYbMLGl5Fi45wRpvsO3mdOYaLjLFQwwyE4yfSdIXD1strW9k33qJqW0B5m3S+HaPEmchs57Q7LfsytcSO027LjVR22o2lZY9sX4NV8otNl6RTGSUowBrWjxPEntJ1QVWg7R5Gde+DV5f0dzGuOpuDl3jcCHdltbc9FyRtotQjXj0vDUV8EX/AGhzajn1WEDzKiscU6XmdpcCWezqxRAL/a67mnza0BasxjYbAyG0AAWAG4DsQVzB+MJTE7XQ2QjDitAJYTe7ebTpcX0OgtcL9YrxjT8N2hRQYkVwuIbeXNx4DzJ5KpYZhMldq8xCgizbRtB2lrj71EYWr9J/WeNXsQxDmJvCGUusSTroDbK0NaO9BYH7R6pK2jVDDERkMkdYlw8i6GAfcrvQ6zJV2QE7T4l2nQg6FruIcOB/1Gir8XaFhWNCMKNMOc0gggwnEEHgRlVY2bz0vLYzjSVNiEy8UPLL3Hqm7d+ujS4dqCw17aFAkaiabSZB0xFaSDlNgHDeBYEuI42HiuAbSZ2SjBtbw5EhNPHrA+AewX8woCi1CLgHEsZlYkXOD7gPG8tDrhzCdHA6XFxw4iyuczibCeKKc6mzVQDA8W64yFp4EOcMtwd29BaafOy9RkmTknEzMeLtP53HgRwXQovDlGlqFSxIyUd72XLgXkE9bX5oAtx3cVKICIiAiIgy7ZbTf0Pi6ep0RtjDs1v1MxIPi3IfFeG2GqviVGFSmO6rG9I7tc64HkAf6lf5qkZMRw65KDrZDCij6cMkEH6zXAfZJ5ALI9qGZuNo2f6MK3dkH33V6cy6nwesT1O59Imf0aTsuLP1MhBu/NFv353fdZWxZJs8r0aSpLmQGZzDcc0O+rmHXTkb5rcDa2l7i+SGMsPTsLOKnDYeLYpDCDy61vddRaOWXV9PltmyWiJnmfHvzCfWb7X4npDpWnQG3eXPdYcBYAeev9JVqnMYUCWh3FVguPJsRp94KzOt4ukGTr52DePHdpm1DWgbmi+5o5DfvJvqkRyv0FMmLNGSKTMx4j395+Tmq0aHh2hiG1w6Qghva473dw/AKnYRlXTeLJSAzjHhHwDg4+4FedTnJiozRmZuJdx8gOQHAK1bIaQ+exiybLerAa55PC5BY0eZJH1SreIejLScOO18k7tPmfdvygcZ4ifhikioNkelGdrXDNlygg63yniAPFTy55+TlqhJuk52CHseLOaeI/PkqQ49JrFom0bhRcPzmF8fiJ+kaNBZGB9XN13tsOsHNDXHW47NOapW0nDdJw7PQ2UmZN3hxdCLsxh2tY33gHX1r7irLUtj8GJFLqdVi1vBsRma32g4fBfaZsfgw4wdUqqXN4thsy3+0XH3C/atYmsc7dXHmw47d1ck6+nlDRYsxF2Mt9IJIEwAy/0A74A5h4L7sixDJ0moRZKoxgxsYMLXONmh7b6E8Lg6X06tuIVs2qSkvI4CErKQg1jIkENaNwAKpezrC8jimSmpecJa5hglkRtrtJ6S+/eDYXHYNyRMTWdrVtTJ097W4iZ/4v20XE1NksNRpSFNsfFjMcxrGuBNnCxcbbgBffvOipexeQiRsRRJ/L1YcItv7TyLDyDvcu+BsdiCNaNWhkv82FYkeLyB71o9BokjQKcJGmwrNGpJ1LncXOPEn7gBYABVmYiNQ89suLFhnHjncz6sGwb8t5b+OPiV0bUvlzNfyv7LFoFH2XwqZWodSFXc4w358vRgX7L5l6Yn2aQ8QVuLU3VVzOky9UQwbZWNbvzDldX747tvTHWYfxotvjWv9obaPLRpeBI1iC24axjSeThZ7fPreS0ylVGWq0g2dkogc1wv3HiDyI3EKNrkahyNHbTsQx2dG5mXr362UDUW3EaHmFWHbMRDil1Kr8WGx3DLckd7Xtv4hYONPlx7X6zLxhDpECIHOa7pIlvmmxDQe2xJtw05rjx3PzELCFOkIbyGRJdjn+1lZDsDzAuTbu5L5jmgUzCuHWSks8ujRYgc57rXLGtdewG4Zi3vvqTZXecwpK1nC8Cmz92uhQ4Ya9u9rgwA794PEffYoh60fCGHpGUaINPhxNB+0e0PLu25va+/TRUfaPNyUXE8rJSRb+xIDg21mlz26acQBr3hScDZxVILfR2YpiNhfRaHAW7ulsumpbMafEpsOXpsyYb2EkxHDMYl7b7EWtYWtoNdNboOHbX/AMHL98X4NWlM9UKl1TAkWq0OBT52suc6F0hMQtLi/Ob8X303bzuV0AsLIM0xb/mrJ/Vgf3Ii0xVqrYTbUcUwa6ZwtMIMGTLfNlc52++l78uCsqDMqD/m5Md0T4MUfgmRpUhimYodek4TjcNhmKxp1aTYDMNM7SCOdh2K8SGE2yeLYlfE4SXh3Uy7r2437OS+4rwbTsSWixiWRQLCI3iOTgfWHke1B2uwzh5rczqJLAfwmf8Aqq/hWp0SoV+LBomH4TeiDrR2NYM2uUWs24za213ArgOziqRm+jzeKYjoX0bOII7jFIHvVyw9QZHD0j6LIMOpu5ztXPPMn7hoEERhjFFPxg2JKTEiGltj0cSzsw4mxHA6HlcLwxNgjD0WmRJlku2A5rHOD2dVosL6t9W3hftX4xBs8k6jPmoU6cdLxScxyi7S7iQAQQTxsfBR/wDhvPzZDKtiaLEYPm2cfLPEIHkUHtsdm5mNRosCM4ljHjJf5txctHZuP2lf1w0akydFkBJU+FlaNeZcTvJPEn86LuQEREBERAWVbZ6O8RoVahN6tujf2G5LD43cP6ea1Vc9QkZapSL5KdhBzHghwPEfceIPAqazqXo6bPODJF385UaqRKVPCYhi43Ob9Jv48QrPUKdJVqF6dIRQCd54E+0OB/Oq4MYYHqWHIro0NjosvwiNFy0cogG63P1T2blW5OdmJOJ0krGLedtx7xuK2mO7mHdtM5JjNgtq3z9J9pd8zSZyC6zoF+1uv/1cTpKZP7k+OnxUkMSxy20aXaTzBI/Fe9NFVxBH6GkU0vPE3u1v1nWAHiVGrF+t6zX81K/nvj7omXpUaPMNgMZme4gNY3iTuC3zBWGYWGaT6OCHRH2dEcOLuAHsjcPE8VwYJwVCoH+2z8QRJgi2YerDB3hnwLjqezW9vWUy4fU5rZbbtO/t/YREUPMIiIIPGOHziaimnCa6PrNdmy5t3C2YfFcGBMGnCXTXqHS9L0f7vJly5vbde+bs3K1op3OtNYzXik498CIihkIiIIfFGHpXElN9EmnFpBzMeN7XbvEcCPgbEVOVoGPaTC9Ep1ZhOhgWbm1IHD1oZI7rkBaIiChUnAs9MVcVbFdREZ7SCGN1FxqLkgaA65Q0C/iDfURAREQEREBERAREQEREBERAREQEREBERAREQFBz+EMO1CIYk1R4Rcd7g3KT3ltiVOIm9LVtavNZ0rstgbC8s7NDosI/Xu//ALyVPwYUOBDEKBDDWjcGiwHgF+0U7mS17W/qmZERFCoiIgIiICIiAiIgIiICIiAiIgIiICIiAiIgIiICIiAiIgIiICIiAiIgIiICIiAiIgIiICIiAiIgIiICIiAiIgIiICIiAiIgIiICIiAiIgIiICIiAiIgIiICIiAiIgIiICIiAiIgIiICIiAiIgIiICIiAiIgIiICIiAiIgIiICIiAiIgIiICIiAiIgIiICIiAiIgIiICIiAiIgIiICIiAiIgIiICIiAiIgIiICIiAiIgIiICIiAiIgIiICIiD//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AutoShape 4" descr="data:image/jpeg;base64,/9j/4AAQSkZJRgABAQAAAQABAAD/2wCEAAkGBwgHBhUIBwgVFhUXFxYbGRcXGCAeHxcZIB0fHyAgHyAeHCkmISUnICIdITEtJyksLi4uHSMzODMsOC0tLi4BCgoKDgwOGxAQGywkHSU3LTQvKy83NDcxLi03Mzc3LC0uLCwrLTQ3KzU4NywuLSwsKy80LiwrLC0sLzA0Nyw0NP/AABEIAKIBNwMBIgACEQEDEQH/xAAcAAEAAwEBAQEBAAAAAAAAAAAABQYHBAMBAgj/xABIEAABAgQDBAYFCAgDCQAAAAABAAIDBAURBhIhBzFBURMiYXGBkRQyYqGxNkJScoLB0fAVFiNDc4OSsxc38SQzNESissLS4f/EABkBAQADAQEAAAAAAAAAAAAAAAABAgMFBP/EAC0RAQACAgEDAgQEBwAAAAAAAAABAgMRIQQSMUFhBVFSsRNxwfAUIjKBkaHR/9oADAMBAAIRAxEAPwDcUREBERAREQEREBERAREQEREBERAREQEREBERAREQEREBERAREQEREBERAREQEREBERAREQEREBERAREQEREBERAREQEREBERAREQEREBERAREQEREBERAREQEREBERAREQEREBERAREQEREBERAREQEREBERAREQEREBERAREQEREBERAREQEREBERAREQEREBERAREQEREBRtfr1Mw9I+mVebDG7hxLjya0ak9y+1+sS1Cpb5+bOjdzb6vdwaO0+7U8FhFSnI9eqhqVWdnefVB9WG3g1g4AeZ3lExr1WGs7ZJ+ZeWYepga36cW7nH7LTZp8XKtP2j4viRLurBHYIcMW/wCj4qTliG6XUh6NLTbMkzBa4dourbj5PVj6jFXzRGye1HFUBtokxCidr4Y/8C1XDD21iXmYgg12T6O/7yHdzfFvrAd2ZUSt4WMtCM3Trlg1cw6lo5g8R7+9QEMcQraifDq16PB1mPuxcT+/MP6hgRoUxBEaXiBzXAEOabgg8QRvXosGwri2oYaAfCvEgXu+D2cSzk4b+TuO8EbfS6hK1ansn5CMHw4jQ5rhxH3EbiDqCLLNwr47UmYt5jh1IiIoIiICIiAiIgIspoG02q1PEUKmxpWAGviZCWh1wOy7174y2jVWg4jjU2VlILmw8li4Oubw2u1s4DeVfsnenr/gsvf2a51tp6LwkozpiSZGeNXNaTbmRde6o8giIgIiICIiAiIgIiICIiAiIgIiICIiAiL8vdlYXW3BBhm0evvrOJnS8N/7KATDaOBcNHu779XuaOZU/gjAjqhLtqFYu2GdWQxoXjmTwB4W1O/TjUdnVK/WPErGTYzNAMWJ7QBGni4gHsJW71epStHpr56cdZjBw3k8AO0nQKU1rNpiseZfqSp0hToeSTlWMHYAL953nxXtHloEw3LMQWuHtAH4qo4GnZ3EsxErtR0a1xZBhD1WadZ3tOsQ3N9YCwNlc1E8Neowzgv2TPMefz+St1LDcNoManCx4s4Hu/D4LG8U0ttMqxEJtmPGZo5cx4H3EL+iFlm2KRZCdBmmD1nPHjYX+A96tWeXu+D5Jr1MV9LcKJS2Zw5vcVadjFcdIV2PhiO/qOL3wQeDh6zR3t632TzUHh6XL2viW00H58woahzzpbaJBm4J/wCaY37LndG7zaSrTztr8RpFuqyxHt/nUP6aXPUZ6Wpsi+dnYoaxgJc48B954WG9dCqm0+Qm6hg+JCkYZc4OY4tG9zWuBNhxtvt2Kkcy5OOsWvFZ8Sq0/tgAjZadR7t4GI+xP2WtNvNelK2vQIscMqtMLG3sXw35sve0tBt3EnsKp2AcWQsLTsSLGkekbEDQS0gOZlv6t9CDfUXG4claqrUMC41nGR56diy0QAi5a1mYcMzi1zdOGo3lazWI9HWydPipbtnHOvqiZ+y8YoxNBoWHxWIMERmOLMuV1g4O3EGxVXhbWpE0x8zGp5EQODWQg8HNpcuJyjK0btx7BvXzaDS4NG2asp8rHc9jIkPK55BJBcTvAAsL2Gm6yr+yHD8nVahFnqhADxBDAxrhdud19SONgNL/AEr7wFERXt3LDFhw/gzktG9S7pfbFGMb9vRm5L65YuoHi2x9y0mg1qRr9OE9TYt2nQg6Frhva4cCPwIuCCq7tIw1T57DUWchyrWxYLC9r2tANmi5abbwWg9xsVTNi8/Eg4giSGbqxIRdb2mEWPk4+QUTETXcItixZcM5McamPRNUTaDIVCuwpCHhxjC+IGh4c3qnn/ux8VSdqXy5mv5X9li58G/LeW/jj4ldG1L5czX8r+yxaViItw92LFXH1Gq/T+rbmVCVpeHWTs9FDWNhMuT3CwHMk6AKnHaRPTkU/oXDkSKwHf1ifEMYQ3zKjtosxFmoUhRoT7BzGOP1nWY0+HW81ptOkZemyTJOThhrGAAD7zzJ3k8SvO4M+VKO02VbTXRn05wjMc1roLnW0N9QcutiLEEAi6tX6clYWHWVqePRsdDY8jfbMAQ0aam5t2qk7YqXAEtCqsNgD8/RuI+cC0uF+7KR4qaiYfh4jwRJysebdDa2FAeS0DW0K2t+Gt0Qiv8AEefnXk0XDUWIwH1usT4hjCB5ldtA2iQp6pim1WnugRHENFzcZjuDgWgtJ0A0O9SELE+FqBIskGVSHaG0NAZd+4ccgOp3ntWf4wxDT8QYll49MYbMLGl5Fi45wRpvsO3mdOYaLjLFQwwyE4yfSdIXD1strW9k33qJqW0B5m3S+HaPEmchs57Q7LfsytcSO027LjVR22o2lZY9sX4NV8otNl6RTGSUowBrWjxPEntJ1QVWg7R5Gde+DV5f0dzGuOpuDl3jcCHdltbc9FyRtotQjXj0vDUV8EX/AGhzajn1WEDzKiscU6XmdpcCWezqxRAL/a67mnza0BasxjYbAyG0AAWAG4DsQVzB+MJTE7XQ2QjDitAJYTe7ebTpcX0OgtcL9YrxjT8N2hRQYkVwuIbeXNx4DzJ5KpYZhMldq8xCgizbRtB2lrj71EYWr9J/WeNXsQxDmJvCGUusSTroDbK0NaO9BYH7R6pK2jVDDERkMkdYlw8i6GAfcrvQ6zJV2QE7T4l2nQg6FruIcOB/1Gir8XaFhWNCMKNMOc0gggwnEEHgRlVY2bz0vLYzjSVNiEy8UPLL3Hqm7d+ujS4dqCw17aFAkaiabSZB0xFaSDlNgHDeBYEuI42HiuAbSZ2SjBtbw5EhNPHrA+AewX8woCi1CLgHEsZlYkXOD7gPG8tDrhzCdHA6XFxw4iyuczibCeKKc6mzVQDA8W64yFp4EOcMtwd29BaafOy9RkmTknEzMeLtP53HgRwXQovDlGlqFSxIyUd72XLgXkE9bX5oAtx3cVKICIiAiIgy7ZbTf0Pi6ep0RtjDs1v1MxIPi3IfFeG2GqviVGFSmO6rG9I7tc64HkAf6lf5qkZMRw65KDrZDCij6cMkEH6zXAfZJ5ALI9qGZuNo2f6MK3dkH33V6cy6nwesT1O59Imf0aTsuLP1MhBu/NFv353fdZWxZJs8r0aSpLmQGZzDcc0O+rmHXTkb5rcDa2l7i+SGMsPTsLOKnDYeLYpDCDy61vddRaOWXV9PltmyWiJnmfHvzCfWb7X4npDpWnQG3eXPdYcBYAeev9JVqnMYUCWh3FVguPJsRp94KzOt4ukGTr52DePHdpm1DWgbmi+5o5DfvJvqkRyv0FMmLNGSKTMx4j395+Tmq0aHh2hiG1w6Qghva473dw/AKnYRlXTeLJSAzjHhHwDg4+4FedTnJiozRmZuJdx8gOQHAK1bIaQ+exiybLerAa55PC5BY0eZJH1SreIejLScOO18k7tPmfdvygcZ4ifhikioNkelGdrXDNlygg63yniAPFTy55+TlqhJuk52CHseLOaeI/PkqQ49JrFom0bhRcPzmF8fiJ+kaNBZGB9XN13tsOsHNDXHW47NOapW0nDdJw7PQ2UmZN3hxdCLsxh2tY33gHX1r7irLUtj8GJFLqdVi1vBsRma32g4fBfaZsfgw4wdUqqXN4thsy3+0XH3C/atYmsc7dXHmw47d1ck6+nlDRYsxF2Mt9IJIEwAy/0A74A5h4L7sixDJ0moRZKoxgxsYMLXONmh7b6E8Lg6X06tuIVs2qSkvI4CErKQg1jIkENaNwAKpezrC8jimSmpecJa5hglkRtrtJ6S+/eDYXHYNyRMTWdrVtTJ097W4iZ/4v20XE1NksNRpSFNsfFjMcxrGuBNnCxcbbgBffvOipexeQiRsRRJ/L1YcItv7TyLDyDvcu+BsdiCNaNWhkv82FYkeLyB71o9BokjQKcJGmwrNGpJ1LncXOPEn7gBYABVmYiNQ89suLFhnHjncz6sGwb8t5b+OPiV0bUvlzNfyv7LFoFH2XwqZWodSFXc4w358vRgX7L5l6Yn2aQ8QVuLU3VVzOky9UQwbZWNbvzDldX747tvTHWYfxotvjWv9obaPLRpeBI1iC24axjSeThZ7fPreS0ylVGWq0g2dkogc1wv3HiDyI3EKNrkahyNHbTsQx2dG5mXr362UDUW3EaHmFWHbMRDil1Kr8WGx3DLckd7Xtv4hYONPlx7X6zLxhDpECIHOa7pIlvmmxDQe2xJtw05rjx3PzELCFOkIbyGRJdjn+1lZDsDzAuTbu5L5jmgUzCuHWSks8ujRYgc57rXLGtdewG4Zi3vvqTZXecwpK1nC8Cmz92uhQ4Ya9u9rgwA794PEffYoh60fCGHpGUaINPhxNB+0e0PLu25va+/TRUfaPNyUXE8rJSRb+xIDg21mlz26acQBr3hScDZxVILfR2YpiNhfRaHAW7ulsumpbMafEpsOXpsyYb2EkxHDMYl7b7EWtYWtoNdNboOHbX/AMHL98X4NWlM9UKl1TAkWq0OBT52suc6F0hMQtLi/Ob8X303bzuV0AsLIM0xb/mrJ/Vgf3Ii0xVqrYTbUcUwa6ZwtMIMGTLfNlc52++l78uCsqDMqD/m5Md0T4MUfgmRpUhimYodek4TjcNhmKxp1aTYDMNM7SCOdh2K8SGE2yeLYlfE4SXh3Uy7r2437OS+4rwbTsSWixiWRQLCI3iOTgfWHke1B2uwzh5rczqJLAfwmf8Aqq/hWp0SoV+LBomH4TeiDrR2NYM2uUWs24za213ArgOziqRm+jzeKYjoX0bOII7jFIHvVyw9QZHD0j6LIMOpu5ztXPPMn7hoEERhjFFPxg2JKTEiGltj0cSzsw4mxHA6HlcLwxNgjD0WmRJlku2A5rHOD2dVosL6t9W3hftX4xBs8k6jPmoU6cdLxScxyi7S7iQAQQTxsfBR/wDhvPzZDKtiaLEYPm2cfLPEIHkUHtsdm5mNRosCM4ljHjJf5txctHZuP2lf1w0akydFkBJU+FlaNeZcTvJPEn86LuQEREBERAWVbZ6O8RoVahN6tujf2G5LD43cP6ea1Vc9QkZapSL5KdhBzHghwPEfceIPAqazqXo6bPODJF385UaqRKVPCYhi43Ob9Jv48QrPUKdJVqF6dIRQCd54E+0OB/Oq4MYYHqWHIro0NjosvwiNFy0cogG63P1T2blW5OdmJOJ0krGLedtx7xuK2mO7mHdtM5JjNgtq3z9J9pd8zSZyC6zoF+1uv/1cTpKZP7k+OnxUkMSxy20aXaTzBI/Fe9NFVxBH6GkU0vPE3u1v1nWAHiVGrF+t6zX81K/nvj7omXpUaPMNgMZme4gNY3iTuC3zBWGYWGaT6OCHRH2dEcOLuAHsjcPE8VwYJwVCoH+2z8QRJgi2YerDB3hnwLjqezW9vWUy4fU5rZbbtO/t/YREUPMIiIIPGOHziaimnCa6PrNdmy5t3C2YfFcGBMGnCXTXqHS9L0f7vJly5vbde+bs3K1op3OtNYzXik498CIihkIiIIfFGHpXElN9EmnFpBzMeN7XbvEcCPgbEVOVoGPaTC9Ep1ZhOhgWbm1IHD1oZI7rkBaIiChUnAs9MVcVbFdREZ7SCGN1FxqLkgaA65Q0C/iDfURAREQEREBERAREQEREBERAREQEREBERAREQFBz+EMO1CIYk1R4Rcd7g3KT3ltiVOIm9LVtavNZ0rstgbC8s7NDosI/Xu//ALyVPwYUOBDEKBDDWjcGiwHgF+0U7mS17W/qmZERFCoiIgIiICIiAiIgIiICIiAiIgIiICIiAiIgIiICIiAiIgIiICIiAiIgIiICIiAiIgIiICIiAiIgIiICIiAiIgIiICIiAiIgIiICIiAiIgIiICIiAiIgIiICIiAiIgIiICIiAiIgIiICIiAiIgIiICIiAiIgIiICIiAiIgIiICIiAiIgIiICIiAiIgIiICIiAiIgIiICIiAiIgIiICIiAiIgIiICIiAiIgIiICIiAiIgIiICIiAiIgIiICIiD//Z"/>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 name="Rectangle 3"/>
          <p:cNvSpPr/>
          <p:nvPr/>
        </p:nvSpPr>
        <p:spPr>
          <a:xfrm>
            <a:off x="7206457" y="5979854"/>
            <a:ext cx="3286925" cy="369332"/>
          </a:xfrm>
          <a:prstGeom prst="rect">
            <a:avLst/>
          </a:prstGeom>
        </p:spPr>
        <p:txBody>
          <a:bodyPr wrap="none">
            <a:spAutoFit/>
          </a:bodyPr>
          <a:lstStyle/>
          <a:p>
            <a:r>
              <a:rPr lang="en-US" i="1" dirty="0">
                <a:latin typeface="Calibri" panose="020F0502020204030204" pitchFamily="34" charset="0"/>
              </a:rPr>
              <a:t>So much more than just a proxy!</a:t>
            </a:r>
          </a:p>
        </p:txBody>
      </p:sp>
      <p:pic>
        <p:nvPicPr>
          <p:cNvPr id="205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88925" y="1033995"/>
            <a:ext cx="1934284" cy="169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5353050" y="3833697"/>
            <a:ext cx="1543050" cy="369332"/>
          </a:xfrm>
          <a:prstGeom prst="rect">
            <a:avLst/>
          </a:prstGeom>
          <a:noFill/>
        </p:spPr>
        <p:txBody>
          <a:bodyPr wrap="square" rtlCol="0">
            <a:spAutoFit/>
          </a:bodyPr>
          <a:lstStyle/>
          <a:p>
            <a:endParaRPr lang="en-US" dirty="0"/>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457686" y="942366"/>
            <a:ext cx="2162813" cy="18618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65932" y="3929678"/>
            <a:ext cx="2158798" cy="17467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491676" y="3870352"/>
            <a:ext cx="2100766" cy="1855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718367" y="2605151"/>
            <a:ext cx="1903572" cy="18184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27017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Q&amp;A</a:t>
            </a:r>
            <a:endParaRPr lang="en-US" dirty="0"/>
          </a:p>
        </p:txBody>
      </p:sp>
      <p:sp>
        <p:nvSpPr>
          <p:cNvPr id="3" name="Content Placeholder 2"/>
          <p:cNvSpPr>
            <a:spLocks noGrp="1"/>
          </p:cNvSpPr>
          <p:nvPr>
            <p:ph sz="quarter" idx="13"/>
          </p:nvPr>
        </p:nvSpPr>
        <p:spPr>
          <a:xfrm>
            <a:off x="629392" y="1486894"/>
            <a:ext cx="11079678" cy="4261444"/>
          </a:xfrm>
        </p:spPr>
        <p:txBody>
          <a:bodyPr/>
          <a:lstStyle/>
          <a:p>
            <a:r>
              <a:rPr lang="en-US" dirty="0" smtClean="0"/>
              <a:t>We’ll take questions from the Webinar Chat Window</a:t>
            </a:r>
          </a:p>
          <a:p>
            <a:endParaRPr lang="en-US" dirty="0" smtClean="0"/>
          </a:p>
          <a:p>
            <a:r>
              <a:rPr lang="en-US" dirty="0" smtClean="0"/>
              <a:t>Talk to us on Twitter @</a:t>
            </a:r>
            <a:r>
              <a:rPr lang="en-US" dirty="0" err="1" smtClean="0"/>
              <a:t>TelerikFiddler</a:t>
            </a:r>
            <a:r>
              <a:rPr lang="en-US" dirty="0" smtClean="0"/>
              <a:t> and @</a:t>
            </a:r>
            <a:r>
              <a:rPr lang="en-US" dirty="0" err="1" smtClean="0"/>
              <a:t>GeoEdgePro</a:t>
            </a:r>
            <a:endParaRPr lang="en-US" dirty="0" smtClean="0"/>
          </a:p>
          <a:p>
            <a:r>
              <a:rPr lang="en-US" dirty="0" smtClean="0">
                <a:hlinkClick r:id="rId2"/>
              </a:rPr>
              <a:t>eric.lawrence@telerik.com</a:t>
            </a:r>
            <a:r>
              <a:rPr lang="en-US" dirty="0" smtClean="0"/>
              <a:t> / @</a:t>
            </a:r>
            <a:r>
              <a:rPr lang="en-US" dirty="0" err="1" smtClean="0"/>
              <a:t>ericlaw</a:t>
            </a:r>
            <a:endParaRPr lang="en-US" dirty="0" smtClean="0"/>
          </a:p>
          <a:p>
            <a:pPr marL="0" indent="0">
              <a:buNone/>
            </a:pPr>
            <a:endParaRPr lang="en-US" dirty="0"/>
          </a:p>
        </p:txBody>
      </p:sp>
      <p:sp>
        <p:nvSpPr>
          <p:cNvPr id="4" name="Title 1"/>
          <p:cNvSpPr txBox="1">
            <a:spLocks/>
          </p:cNvSpPr>
          <p:nvPr/>
        </p:nvSpPr>
        <p:spPr>
          <a:xfrm>
            <a:off x="590552" y="4666553"/>
            <a:ext cx="11338560" cy="548640"/>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lvl1pPr>
          </a:lstStyle>
          <a:p>
            <a:r>
              <a:rPr lang="en-US" sz="4400" dirty="0" smtClean="0">
                <a:solidFill>
                  <a:srgbClr val="FF0000"/>
                </a:solidFill>
              </a:rPr>
              <a:t>Thanks!</a:t>
            </a:r>
            <a:endParaRPr lang="en-US" sz="4400" dirty="0">
              <a:solidFill>
                <a:srgbClr val="FF0000"/>
              </a:solidFill>
            </a:endParaRPr>
          </a:p>
        </p:txBody>
      </p:sp>
    </p:spTree>
    <p:extLst>
      <p:ext uri="{BB962C8B-B14F-4D97-AF65-F5344CB8AC3E}">
        <p14:creationId xmlns:p14="http://schemas.microsoft.com/office/powerpoint/2010/main" val="119824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38150" y="2363189"/>
            <a:ext cx="11337925" cy="2981923"/>
          </a:xfrm>
        </p:spPr>
        <p:txBody>
          <a:bodyPr>
            <a:normAutofit/>
          </a:bodyPr>
          <a:lstStyle/>
          <a:p>
            <a:pPr marL="0" indent="0">
              <a:buNone/>
            </a:pPr>
            <a:r>
              <a:rPr lang="en-US" sz="9600" i="1" dirty="0" smtClean="0"/>
              <a:t>Backup Slides</a:t>
            </a:r>
            <a:endParaRPr lang="en-US" sz="9600" i="1" dirty="0"/>
          </a:p>
        </p:txBody>
      </p:sp>
    </p:spTree>
    <p:extLst>
      <p:ext uri="{BB962C8B-B14F-4D97-AF65-F5344CB8AC3E}">
        <p14:creationId xmlns:p14="http://schemas.microsoft.com/office/powerpoint/2010/main" val="3596975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129" y="184108"/>
            <a:ext cx="6076045" cy="147298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ickBulgar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9811" y="1783195"/>
            <a:ext cx="8926121" cy="494152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80834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ailand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0404" y="148483"/>
            <a:ext cx="9496136" cy="536051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94747" y="4910488"/>
            <a:ext cx="4888806" cy="164469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Thaila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501" y="3549718"/>
            <a:ext cx="6325425" cy="31937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56576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UserAge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2015" y="1157885"/>
            <a:ext cx="7987970" cy="4446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3709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Agenda</a:t>
            </a:r>
            <a:endParaRPr lang="en-US" dirty="0"/>
          </a:p>
        </p:txBody>
      </p:sp>
      <p:sp>
        <p:nvSpPr>
          <p:cNvPr id="3" name="Content Placeholder 2"/>
          <p:cNvSpPr>
            <a:spLocks noGrp="1"/>
          </p:cNvSpPr>
          <p:nvPr>
            <p:ph sz="quarter" idx="13"/>
          </p:nvPr>
        </p:nvSpPr>
        <p:spPr>
          <a:xfrm>
            <a:off x="629392" y="1486894"/>
            <a:ext cx="10699668" cy="4261444"/>
          </a:xfrm>
        </p:spPr>
        <p:txBody>
          <a:bodyPr>
            <a:normAutofit/>
          </a:bodyPr>
          <a:lstStyle/>
          <a:p>
            <a:r>
              <a:rPr lang="en-US" dirty="0" smtClean="0"/>
              <a:t>Geo-targeting and Fiddler</a:t>
            </a:r>
          </a:p>
          <a:p>
            <a:r>
              <a:rPr lang="en-US" dirty="0" smtClean="0"/>
              <a:t>Introduction to </a:t>
            </a:r>
            <a:r>
              <a:rPr lang="en-US" dirty="0" err="1" smtClean="0"/>
              <a:t>GeoEdge</a:t>
            </a:r>
            <a:endParaRPr lang="en-US" dirty="0" smtClean="0"/>
          </a:p>
          <a:p>
            <a:r>
              <a:rPr lang="en-US" i="1" dirty="0" smtClean="0"/>
              <a:t>Demo</a:t>
            </a:r>
          </a:p>
          <a:p>
            <a:r>
              <a:rPr lang="en-US" dirty="0" smtClean="0"/>
              <a:t>Try it today, for free</a:t>
            </a:r>
          </a:p>
          <a:p>
            <a:r>
              <a:rPr lang="en-US" dirty="0" smtClean="0"/>
              <a:t>Q&amp;A</a:t>
            </a:r>
          </a:p>
        </p:txBody>
      </p:sp>
    </p:spTree>
    <p:extLst>
      <p:ext uri="{BB962C8B-B14F-4D97-AF65-F5344CB8AC3E}">
        <p14:creationId xmlns:p14="http://schemas.microsoft.com/office/powerpoint/2010/main" val="98657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Geo-testing</a:t>
            </a:r>
            <a:endParaRPr lang="en-US" dirty="0"/>
          </a:p>
        </p:txBody>
      </p:sp>
      <p:sp>
        <p:nvSpPr>
          <p:cNvPr id="3" name="Content Placeholder 2"/>
          <p:cNvSpPr>
            <a:spLocks noGrp="1"/>
          </p:cNvSpPr>
          <p:nvPr>
            <p:ph sz="quarter" idx="13"/>
          </p:nvPr>
        </p:nvSpPr>
        <p:spPr>
          <a:xfrm>
            <a:off x="629392" y="1486894"/>
            <a:ext cx="10699668" cy="4261444"/>
          </a:xfrm>
        </p:spPr>
        <p:txBody>
          <a:bodyPr/>
          <a:lstStyle/>
          <a:p>
            <a:r>
              <a:rPr lang="en-US" dirty="0" smtClean="0"/>
              <a:t>Local User-Experiences</a:t>
            </a:r>
          </a:p>
          <a:p>
            <a:r>
              <a:rPr lang="en-US" dirty="0"/>
              <a:t>Ad-targeting</a:t>
            </a:r>
          </a:p>
          <a:p>
            <a:r>
              <a:rPr lang="en-US" dirty="0" smtClean="0"/>
              <a:t>Worldwide Performance</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50826" y="933598"/>
            <a:ext cx="3372749" cy="4380192"/>
          </a:xfrm>
          <a:prstGeom prst="rect">
            <a:avLst/>
          </a:prstGeom>
        </p:spPr>
      </p:pic>
    </p:spTree>
    <p:extLst>
      <p:ext uri="{BB962C8B-B14F-4D97-AF65-F5344CB8AC3E}">
        <p14:creationId xmlns:p14="http://schemas.microsoft.com/office/powerpoint/2010/main" val="11333829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ounded Rectangle 16"/>
          <p:cNvSpPr/>
          <p:nvPr/>
        </p:nvSpPr>
        <p:spPr>
          <a:xfrm>
            <a:off x="612775" y="3812825"/>
            <a:ext cx="11122025" cy="1740154"/>
          </a:xfrm>
          <a:prstGeom prst="roundRect">
            <a:avLst/>
          </a:prstGeom>
          <a:no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p:txBody>
          <a:bodyPr/>
          <a:lstStyle/>
          <a:p>
            <a:r>
              <a:rPr lang="en-US" b="1" dirty="0" smtClean="0">
                <a:latin typeface="Calibri" panose="020F0502020204030204" pitchFamily="34" charset="0"/>
              </a:rPr>
              <a:t>About GeoEdge</a:t>
            </a:r>
            <a:endParaRPr lang="en-US" b="1" dirty="0">
              <a:latin typeface="Calibri" panose="020F0502020204030204" pitchFamily="34" charset="0"/>
            </a:endParaRPr>
          </a:p>
        </p:txBody>
      </p:sp>
      <p:sp>
        <p:nvSpPr>
          <p:cNvPr id="6" name="Text Placeholder 5"/>
          <p:cNvSpPr>
            <a:spLocks noGrp="1"/>
          </p:cNvSpPr>
          <p:nvPr>
            <p:ph type="body" sz="quarter" idx="13"/>
          </p:nvPr>
        </p:nvSpPr>
        <p:spPr>
          <a:xfrm>
            <a:off x="460375" y="1145322"/>
            <a:ext cx="11337925" cy="2929739"/>
          </a:xfrm>
        </p:spPr>
        <p:txBody>
          <a:bodyPr>
            <a:normAutofit/>
          </a:bodyPr>
          <a:lstStyle/>
          <a:p>
            <a:pPr marL="0" indent="0">
              <a:buNone/>
            </a:pPr>
            <a:r>
              <a:rPr lang="en-US" sz="2000" dirty="0" smtClean="0">
                <a:latin typeface="Calibri" panose="020F0502020204030204" pitchFamily="34" charset="0"/>
              </a:rPr>
              <a:t>Leading provider </a:t>
            </a:r>
            <a:r>
              <a:rPr lang="en-US" sz="2000" dirty="0">
                <a:latin typeface="Calibri" panose="020F0502020204030204" pitchFamily="34" charset="0"/>
              </a:rPr>
              <a:t>of ad verification and </a:t>
            </a:r>
            <a:r>
              <a:rPr lang="en-US" sz="2000" dirty="0" smtClean="0">
                <a:latin typeface="Calibri" panose="020F0502020204030204" pitchFamily="34" charset="0"/>
              </a:rPr>
              <a:t>visibility solutions for </a:t>
            </a:r>
            <a:r>
              <a:rPr lang="en-US" sz="2000" dirty="0">
                <a:latin typeface="Calibri" panose="020F0502020204030204" pitchFamily="34" charset="0"/>
              </a:rPr>
              <a:t>the online and mobile advertising ecosystem</a:t>
            </a:r>
            <a:r>
              <a:rPr lang="en-US" sz="2000" dirty="0" smtClean="0">
                <a:latin typeface="Calibri" panose="020F0502020204030204" pitchFamily="34" charset="0"/>
              </a:rPr>
              <a:t>.</a:t>
            </a:r>
          </a:p>
          <a:p>
            <a:pPr marL="0" indent="0">
              <a:buNone/>
            </a:pPr>
            <a:r>
              <a:rPr lang="en-US" sz="2000" dirty="0" smtClean="0">
                <a:latin typeface="Calibri" panose="020F0502020204030204" pitchFamily="34" charset="0"/>
              </a:rPr>
              <a:t>Key </a:t>
            </a:r>
            <a:r>
              <a:rPr lang="en-US" sz="2000" dirty="0">
                <a:latin typeface="Calibri" panose="020F0502020204030204" pitchFamily="34" charset="0"/>
              </a:rPr>
              <a:t>Services:</a:t>
            </a:r>
          </a:p>
          <a:p>
            <a:pPr lvl="1">
              <a:lnSpc>
                <a:spcPts val="1900"/>
              </a:lnSpc>
            </a:pPr>
            <a:r>
              <a:rPr lang="en-US" sz="2000" b="1" dirty="0">
                <a:solidFill>
                  <a:schemeClr val="tx1"/>
                </a:solidFill>
                <a:latin typeface="Calibri" panose="020F0502020204030204" pitchFamily="34" charset="0"/>
              </a:rPr>
              <a:t>Automated Ad Verification</a:t>
            </a:r>
            <a:r>
              <a:rPr lang="en-US" sz="2000" b="1" dirty="0" smtClean="0">
                <a:latin typeface="Calibri" panose="020F0502020204030204" pitchFamily="34" charset="0"/>
              </a:rPr>
              <a:t>:</a:t>
            </a:r>
            <a:r>
              <a:rPr lang="en-US" sz="2000" dirty="0" smtClean="0">
                <a:latin typeface="Calibri" panose="020F0502020204030204" pitchFamily="34" charset="0"/>
              </a:rPr>
              <a:t> Monitor and Enforce </a:t>
            </a:r>
            <a:r>
              <a:rPr lang="en-US" sz="2000" dirty="0">
                <a:latin typeface="Calibri" panose="020F0502020204030204" pitchFamily="34" charset="0"/>
              </a:rPr>
              <a:t>ad quality and compliance on a global scale. </a:t>
            </a:r>
            <a:r>
              <a:rPr lang="en-US" sz="2000" dirty="0" smtClean="0">
                <a:latin typeface="Calibri" panose="020F0502020204030204" pitchFamily="34" charset="0"/>
              </a:rPr>
              <a:t/>
            </a:r>
            <a:br>
              <a:rPr lang="en-US" sz="2000" dirty="0" smtClean="0">
                <a:latin typeface="Calibri" panose="020F0502020204030204" pitchFamily="34" charset="0"/>
              </a:rPr>
            </a:br>
            <a:endParaRPr lang="en-US" sz="2000" dirty="0" smtClean="0">
              <a:latin typeface="Calibri" panose="020F0502020204030204" pitchFamily="34" charset="0"/>
            </a:endParaRPr>
          </a:p>
          <a:p>
            <a:pPr lvl="1">
              <a:lnSpc>
                <a:spcPts val="1900"/>
              </a:lnSpc>
            </a:pPr>
            <a:r>
              <a:rPr lang="en-US" sz="2000" b="1" dirty="0" smtClean="0">
                <a:solidFill>
                  <a:schemeClr val="tx1"/>
                </a:solidFill>
                <a:latin typeface="Calibri" panose="020F0502020204030204" pitchFamily="34" charset="0"/>
              </a:rPr>
              <a:t>Premium </a:t>
            </a:r>
            <a:r>
              <a:rPr lang="en-US" sz="2000" b="1" dirty="0">
                <a:solidFill>
                  <a:schemeClr val="tx1"/>
                </a:solidFill>
                <a:latin typeface="Calibri" panose="020F0502020204030204" pitchFamily="34" charset="0"/>
              </a:rPr>
              <a:t>Proxy Service</a:t>
            </a:r>
            <a:r>
              <a:rPr lang="en-US" sz="2000" dirty="0" smtClean="0">
                <a:latin typeface="Calibri" panose="020F0502020204030204" pitchFamily="34" charset="0"/>
              </a:rPr>
              <a:t>: The </a:t>
            </a:r>
            <a:r>
              <a:rPr lang="en-US" sz="2000" dirty="0">
                <a:latin typeface="Calibri" panose="020F0502020204030204" pitchFamily="34" charset="0"/>
              </a:rPr>
              <a:t>world’s largest, fastest and most reliable premium proxy </a:t>
            </a:r>
            <a:r>
              <a:rPr lang="en-US" sz="2000" dirty="0" smtClean="0">
                <a:latin typeface="Calibri" panose="020F0502020204030204" pitchFamily="34" charset="0"/>
              </a:rPr>
              <a:t>and VPN network</a:t>
            </a:r>
            <a:r>
              <a:rPr lang="en-US" sz="2000" dirty="0">
                <a:latin typeface="Calibri" panose="020F0502020204030204" pitchFamily="34" charset="0"/>
              </a:rPr>
              <a:t>. </a:t>
            </a:r>
            <a:r>
              <a:rPr lang="en-US" sz="2000" dirty="0" smtClean="0">
                <a:latin typeface="Calibri" panose="020F0502020204030204" pitchFamily="34" charset="0"/>
              </a:rPr>
              <a:t>Proprietary servers deployed in </a:t>
            </a:r>
            <a:r>
              <a:rPr lang="en-US" sz="2000" dirty="0">
                <a:latin typeface="Calibri" panose="020F0502020204030204" pitchFamily="34" charset="0"/>
              </a:rPr>
              <a:t>over 130 </a:t>
            </a:r>
            <a:r>
              <a:rPr lang="en-US" sz="2000" dirty="0" smtClean="0">
                <a:latin typeface="Calibri" panose="020F0502020204030204" pitchFamily="34" charset="0"/>
              </a:rPr>
              <a:t>geo-locations.</a:t>
            </a:r>
          </a:p>
          <a:p>
            <a:pPr lvl="1">
              <a:lnSpc>
                <a:spcPts val="1900"/>
              </a:lnSpc>
            </a:pPr>
            <a:endParaRPr lang="en-US" sz="2000" dirty="0" smtClean="0">
              <a:latin typeface="Calibri" panose="020F0502020204030204" pitchFamily="34" charset="0"/>
            </a:endParaRPr>
          </a:p>
          <a:p>
            <a:pPr marL="0" indent="0">
              <a:buNone/>
            </a:pPr>
            <a:r>
              <a:rPr lang="en-US" sz="2000" dirty="0" smtClean="0">
                <a:latin typeface="Calibri" panose="020F0502020204030204" pitchFamily="34" charset="0"/>
              </a:rPr>
              <a:t>Selected customers include:</a:t>
            </a:r>
            <a:endParaRPr lang="en-US" sz="2800" dirty="0">
              <a:latin typeface="Calibri" panose="020F0502020204030204" pitchFamily="34" charset="0"/>
            </a:endParaRPr>
          </a:p>
        </p:txBody>
      </p:sp>
      <p:sp>
        <p:nvSpPr>
          <p:cNvPr id="2" name="AutoShape 2" descr="data:image/jpeg;base64,/9j/4AAQSkZJRgABAQAAAQABAAD/2wCEAAkGBwgHBhUIBwgVFhUXFxYbGRcXGCAeHxcZIB0fHyAgHyAeHCkmISUnICIdITEtJyksLi4uHSMzODMsOC0tLi4BCgoKDgwOGxAQGywkHSU3LTQvKy83NDcxLi03Mzc3LC0uLCwrLTQ3KzU4NywuLSwsKy80LiwrLC0sLzA0Nyw0NP/AABEIAKIBNwMBIgACEQEDEQH/xAAcAAEAAwEBAQEBAAAAAAAAAAAABQYHBAMBAgj/xABIEAABAgQDBAYFCAgDCQAAAAABAAIDBAURBhIhBzFBURMiYXGBkRQyYqGxNkJScoLB0fAVFiNDc4OSsxc38SQzNESissLS4f/EABkBAQADAQEAAAAAAAAAAAAAAAABAgMFBP/EAC0RAQACAgEDAgQEBwAAAAAAAAABAgMRIQQSMUFhBVFSsRNxwfAUIjKBkaHR/9oADAMBAAIRAxEAPwDcUREBERAREQEREBERAREQEREBERAREQEREBERAREQEREBERAREQEREBERAREQEREBERAREQEREBERAREQEREBERAREQEREBERAREQEREBERAREQEREBERAREQEREBERAREQEREBERAREQEREBERAREQEREBERAREQEREBERAREQEREBERAREQEREBERAREQEREBERAREQEREBRtfr1Mw9I+mVebDG7hxLjya0ak9y+1+sS1Cpb5+bOjdzb6vdwaO0+7U8FhFSnI9eqhqVWdnefVB9WG3g1g4AeZ3lExr1WGs7ZJ+ZeWYepga36cW7nH7LTZp8XKtP2j4viRLurBHYIcMW/wCj4qTliG6XUh6NLTbMkzBa4dourbj5PVj6jFXzRGye1HFUBtokxCidr4Y/8C1XDD21iXmYgg12T6O/7yHdzfFvrAd2ZUSt4WMtCM3Trlg1cw6lo5g8R7+9QEMcQraifDq16PB1mPuxcT+/MP6hgRoUxBEaXiBzXAEOabgg8QRvXosGwri2oYaAfCvEgXu+D2cSzk4b+TuO8EbfS6hK1ansn5CMHw4jQ5rhxH3EbiDqCLLNwr47UmYt5jh1IiIoIiICIiAiIgIspoG02q1PEUKmxpWAGviZCWh1wOy7174y2jVWg4jjU2VlILmw8li4Oubw2u1s4DeVfsnenr/gsvf2a51tp6LwkozpiSZGeNXNaTbmRde6o8giIgIiICIiAiIgIiICIiAiIgIiICIiAiL8vdlYXW3BBhm0evvrOJnS8N/7KATDaOBcNHu779XuaOZU/gjAjqhLtqFYu2GdWQxoXjmTwB4W1O/TjUdnVK/WPErGTYzNAMWJ7QBGni4gHsJW71epStHpr56cdZjBw3k8AO0nQKU1rNpiseZfqSp0hToeSTlWMHYAL953nxXtHloEw3LMQWuHtAH4qo4GnZ3EsxErtR0a1xZBhD1WadZ3tOsQ3N9YCwNlc1E8Neowzgv2TPMefz+St1LDcNoManCx4s4Hu/D4LG8U0ttMqxEJtmPGZo5cx4H3EL+iFlm2KRZCdBmmD1nPHjYX+A96tWeXu+D5Jr1MV9LcKJS2Zw5vcVadjFcdIV2PhiO/qOL3wQeDh6zR3t632TzUHh6XL2viW00H58woahzzpbaJBm4J/wCaY37LndG7zaSrTztr8RpFuqyxHt/nUP6aXPUZ6Wpsi+dnYoaxgJc48B954WG9dCqm0+Qm6hg+JCkYZc4OY4tG9zWuBNhxtvt2Kkcy5OOsWvFZ8Sq0/tgAjZadR7t4GI+xP2WtNvNelK2vQIscMqtMLG3sXw35sve0tBt3EnsKp2AcWQsLTsSLGkekbEDQS0gOZlv6t9CDfUXG4claqrUMC41nGR56diy0QAi5a1mYcMzi1zdOGo3lazWI9HWydPipbtnHOvqiZ+y8YoxNBoWHxWIMERmOLMuV1g4O3EGxVXhbWpE0x8zGp5EQODWQg8HNpcuJyjK0btx7BvXzaDS4NG2asp8rHc9jIkPK55BJBcTvAAsL2Gm6yr+yHD8nVahFnqhADxBDAxrhdud19SONgNL/AEr7wFERXt3LDFhw/gzktG9S7pfbFGMb9vRm5L65YuoHi2x9y0mg1qRr9OE9TYt2nQg6Frhva4cCPwIuCCq7tIw1T57DUWchyrWxYLC9r2tANmi5abbwWg9xsVTNi8/Eg4giSGbqxIRdb2mEWPk4+QUTETXcItixZcM5McamPRNUTaDIVCuwpCHhxjC+IGh4c3qnn/ux8VSdqXy5mv5X9li58G/LeW/jj4ldG1L5czX8r+yxaViItw92LFXH1Gq/T+rbmVCVpeHWTs9FDWNhMuT3CwHMk6AKnHaRPTkU/oXDkSKwHf1ifEMYQ3zKjtosxFmoUhRoT7BzGOP1nWY0+HW81ptOkZemyTJOThhrGAAD7zzJ3k8SvO4M+VKO02VbTXRn05wjMc1roLnW0N9QcutiLEEAi6tX6clYWHWVqePRsdDY8jfbMAQ0aam5t2qk7YqXAEtCqsNgD8/RuI+cC0uF+7KR4qaiYfh4jwRJysebdDa2FAeS0DW0K2t+Gt0Qiv8AEefnXk0XDUWIwH1usT4hjCB5ldtA2iQp6pim1WnugRHENFzcZjuDgWgtJ0A0O9SELE+FqBIskGVSHaG0NAZd+4ccgOp3ntWf4wxDT8QYll49MYbMLGl5Fi45wRpvsO3mdOYaLjLFQwwyE4yfSdIXD1strW9k33qJqW0B5m3S+HaPEmchs57Q7LfsytcSO027LjVR22o2lZY9sX4NV8otNl6RTGSUowBrWjxPEntJ1QVWg7R5Gde+DV5f0dzGuOpuDl3jcCHdltbc9FyRtotQjXj0vDUV8EX/AGhzajn1WEDzKiscU6XmdpcCWezqxRAL/a67mnza0BasxjYbAyG0AAWAG4DsQVzB+MJTE7XQ2QjDitAJYTe7ebTpcX0OgtcL9YrxjT8N2hRQYkVwuIbeXNx4DzJ5KpYZhMldq8xCgizbRtB2lrj71EYWr9J/WeNXsQxDmJvCGUusSTroDbK0NaO9BYH7R6pK2jVDDERkMkdYlw8i6GAfcrvQ6zJV2QE7T4l2nQg6FruIcOB/1Gir8XaFhWNCMKNMOc0gggwnEEHgRlVY2bz0vLYzjSVNiEy8UPLL3Hqm7d+ujS4dqCw17aFAkaiabSZB0xFaSDlNgHDeBYEuI42HiuAbSZ2SjBtbw5EhNPHrA+AewX8woCi1CLgHEsZlYkXOD7gPG8tDrhzCdHA6XFxw4iyuczibCeKKc6mzVQDA8W64yFp4EOcMtwd29BaafOy9RkmTknEzMeLtP53HgRwXQovDlGlqFSxIyUd72XLgXkE9bX5oAtx3cVKICIiAiIgy7ZbTf0Pi6ep0RtjDs1v1MxIPi3IfFeG2GqviVGFSmO6rG9I7tc64HkAf6lf5qkZMRw65KDrZDCij6cMkEH6zXAfZJ5ALI9qGZuNo2f6MK3dkH33V6cy6nwesT1O59Imf0aTsuLP1MhBu/NFv353fdZWxZJs8r0aSpLmQGZzDcc0O+rmHXTkb5rcDa2l7i+SGMsPTsLOKnDYeLYpDCDy61vddRaOWXV9PltmyWiJnmfHvzCfWb7X4npDpWnQG3eXPdYcBYAeev9JVqnMYUCWh3FVguPJsRp94KzOt4ukGTr52DePHdpm1DWgbmi+5o5DfvJvqkRyv0FMmLNGSKTMx4j395+Tmq0aHh2hiG1w6Qghva473dw/AKnYRlXTeLJSAzjHhHwDg4+4FedTnJiozRmZuJdx8gOQHAK1bIaQ+exiybLerAa55PC5BY0eZJH1SreIejLScOO18k7tPmfdvygcZ4ifhikioNkelGdrXDNlygg63yniAPFTy55+TlqhJuk52CHseLOaeI/PkqQ49JrFom0bhRcPzmF8fiJ+kaNBZGB9XN13tsOsHNDXHW47NOapW0nDdJw7PQ2UmZN3hxdCLsxh2tY33gHX1r7irLUtj8GJFLqdVi1vBsRma32g4fBfaZsfgw4wdUqqXN4thsy3+0XH3C/atYmsc7dXHmw47d1ck6+nlDRYsxF2Mt9IJIEwAy/0A74A5h4L7sixDJ0moRZKoxgxsYMLXONmh7b6E8Lg6X06tuIVs2qSkvI4CErKQg1jIkENaNwAKpezrC8jimSmpecJa5hglkRtrtJ6S+/eDYXHYNyRMTWdrVtTJ097W4iZ/4v20XE1NksNRpSFNsfFjMcxrGuBNnCxcbbgBffvOipexeQiRsRRJ/L1YcItv7TyLDyDvcu+BsdiCNaNWhkv82FYkeLyB71o9BokjQKcJGmwrNGpJ1LncXOPEn7gBYABVmYiNQ89suLFhnHjncz6sGwb8t5b+OPiV0bUvlzNfyv7LFoFH2XwqZWodSFXc4w358vRgX7L5l6Yn2aQ8QVuLU3VVzOky9UQwbZWNbvzDldX747tvTHWYfxotvjWv9obaPLRpeBI1iC24axjSeThZ7fPreS0ylVGWq0g2dkogc1wv3HiDyI3EKNrkahyNHbTsQx2dG5mXr362UDUW3EaHmFWHbMRDil1Kr8WGx3DLckd7Xtv4hYONPlx7X6zLxhDpECIHOa7pIlvmmxDQe2xJtw05rjx3PzELCFOkIbyGRJdjn+1lZDsDzAuTbu5L5jmgUzCuHWSks8ujRYgc57rXLGtdewG4Zi3vvqTZXecwpK1nC8Cmz92uhQ4Ya9u9rgwA794PEffYoh60fCGHpGUaINPhxNB+0e0PLu25va+/TRUfaPNyUXE8rJSRb+xIDg21mlz26acQBr3hScDZxVILfR2YpiNhfRaHAW7ulsumpbMafEpsOXpsyYb2EkxHDMYl7b7EWtYWtoNdNboOHbX/AMHL98X4NWlM9UKl1TAkWq0OBT52suc6F0hMQtLi/Ob8X303bzuV0AsLIM0xb/mrJ/Vgf3Ii0xVqrYTbUcUwa6ZwtMIMGTLfNlc52++l78uCsqDMqD/m5Md0T4MUfgmRpUhimYodek4TjcNhmKxp1aTYDMNM7SCOdh2K8SGE2yeLYlfE4SXh3Uy7r2437OS+4rwbTsSWixiWRQLCI3iOTgfWHke1B2uwzh5rczqJLAfwmf8Aqq/hWp0SoV+LBomH4TeiDrR2NYM2uUWs24za213ArgOziqRm+jzeKYjoX0bOII7jFIHvVyw9QZHD0j6LIMOpu5ztXPPMn7hoEERhjFFPxg2JKTEiGltj0cSzsw4mxHA6HlcLwxNgjD0WmRJlku2A5rHOD2dVosL6t9W3hftX4xBs8k6jPmoU6cdLxScxyi7S7iQAQQTxsfBR/wDhvPzZDKtiaLEYPm2cfLPEIHkUHtsdm5mNRosCM4ljHjJf5txctHZuP2lf1w0akydFkBJU+FlaNeZcTvJPEn86LuQEREBERAWVbZ6O8RoVahN6tujf2G5LD43cP6ea1Vc9QkZapSL5KdhBzHghwPEfceIPAqazqXo6bPODJF385UaqRKVPCYhi43Ob9Jv48QrPUKdJVqF6dIRQCd54E+0OB/Oq4MYYHqWHIro0NjosvwiNFy0cogG63P1T2blW5OdmJOJ0krGLedtx7xuK2mO7mHdtM5JjNgtq3z9J9pd8zSZyC6zoF+1uv/1cTpKZP7k+OnxUkMSxy20aXaTzBI/Fe9NFVxBH6GkU0vPE3u1v1nWAHiVGrF+t6zX81K/nvj7omXpUaPMNgMZme4gNY3iTuC3zBWGYWGaT6OCHRH2dEcOLuAHsjcPE8VwYJwVCoH+2z8QRJgi2YerDB3hnwLjqezW9vWUy4fU5rZbbtO/t/YREUPMIiIIPGOHziaimnCa6PrNdmy5t3C2YfFcGBMGnCXTXqHS9L0f7vJly5vbde+bs3K1op3OtNYzXik498CIihkIiIIfFGHpXElN9EmnFpBzMeN7XbvEcCPgbEVOVoGPaTC9Ep1ZhOhgWbm1IHD1oZI7rkBaIiChUnAs9MVcVbFdREZ7SCGN1FxqLkgaA65Q0C/iDfURAREQEREBERAREQEREBERAREQEREBERAREQFBz+EMO1CIYk1R4Rcd7g3KT3ltiVOIm9LVtavNZ0rstgbC8s7NDosI/Xu//ALyVPwYUOBDEKBDDWjcGiwHgF+0U7mS17W/qmZERFCoiIgIiICIiAiIgIiICIiAiIgIiICIiAiIgIiICIiAiIgIiICIiAiIgIiICIiAiIgIiICIiAiIgIiICIiAiIgIiICIiAiIgIiICIiAiIgIiICIiAiIgIiICIiAiIgIiICIiAiIgIiICIiAiIgIiICIiAiIgIiICIiAiIgIiICIiAiIgIiICIiAiIgIiICIiAiIgIiICIiAiIgIiICIiAiIgIiICIiAiIgIiICIiAiIgIiICIiAiIgIiICIiD//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AutoShape 4" descr="data:image/jpeg;base64,/9j/4AAQSkZJRgABAQAAAQABAAD/2wCEAAkGBwgHBhUIBwgVFhUXFxYbGRcXGCAeHxcZIB0fHyAgHyAeHCkmISUnICIdITEtJyksLi4uHSMzODMsOC0tLi4BCgoKDgwOGxAQGywkHSU3LTQvKy83NDcxLi03Mzc3LC0uLCwrLTQ3KzU4NywuLSwsKy80LiwrLC0sLzA0Nyw0NP/AABEIAKIBNwMBIgACEQEDEQH/xAAcAAEAAwEBAQEBAAAAAAAAAAAABQYHBAMBAgj/xABIEAABAgQDBAYFCAgDCQAAAAABAAIDBAURBhIhBzFBURMiYXGBkRQyYqGxNkJScoLB0fAVFiNDc4OSsxc38SQzNESissLS4f/EABkBAQADAQEAAAAAAAAAAAAAAAABAgMFBP/EAC0RAQACAgEDAgQEBwAAAAAAAAABAgMRIQQSMUFhBVFSsRNxwfAUIjKBkaHR/9oADAMBAAIRAxEAPwDcUREBERAREQEREBERAREQEREBERAREQEREBERAREQEREBERAREQEREBERAREQEREBERAREQEREBERAREQEREBERAREQEREBERAREQEREBERAREQEREBERAREQEREBERAREQEREBERAREQEREBERAREQEREBERAREQEREBERAREQEREBERAREQEREBERAREQEREBERAREQEREBRtfr1Mw9I+mVebDG7hxLjya0ak9y+1+sS1Cpb5+bOjdzb6vdwaO0+7U8FhFSnI9eqhqVWdnefVB9WG3g1g4AeZ3lExr1WGs7ZJ+ZeWYepga36cW7nH7LTZp8XKtP2j4viRLurBHYIcMW/wCj4qTliG6XUh6NLTbMkzBa4dourbj5PVj6jFXzRGye1HFUBtokxCidr4Y/8C1XDD21iXmYgg12T6O/7yHdzfFvrAd2ZUSt4WMtCM3Trlg1cw6lo5g8R7+9QEMcQraifDq16PB1mPuxcT+/MP6hgRoUxBEaXiBzXAEOabgg8QRvXosGwri2oYaAfCvEgXu+D2cSzk4b+TuO8EbfS6hK1ansn5CMHw4jQ5rhxH3EbiDqCLLNwr47UmYt5jh1IiIoIiICIiAiIgIspoG02q1PEUKmxpWAGviZCWh1wOy7174y2jVWg4jjU2VlILmw8li4Oubw2u1s4DeVfsnenr/gsvf2a51tp6LwkozpiSZGeNXNaTbmRde6o8giIgIiICIiAiIgIiICIiAiIgIiICIiAiL8vdlYXW3BBhm0evvrOJnS8N/7KATDaOBcNHu779XuaOZU/gjAjqhLtqFYu2GdWQxoXjmTwB4W1O/TjUdnVK/WPErGTYzNAMWJ7QBGni4gHsJW71epStHpr56cdZjBw3k8AO0nQKU1rNpiseZfqSp0hToeSTlWMHYAL953nxXtHloEw3LMQWuHtAH4qo4GnZ3EsxErtR0a1xZBhD1WadZ3tOsQ3N9YCwNlc1E8Neowzgv2TPMefz+St1LDcNoManCx4s4Hu/D4LG8U0ttMqxEJtmPGZo5cx4H3EL+iFlm2KRZCdBmmD1nPHjYX+A96tWeXu+D5Jr1MV9LcKJS2Zw5vcVadjFcdIV2PhiO/qOL3wQeDh6zR3t632TzUHh6XL2viW00H58woahzzpbaJBm4J/wCaY37LndG7zaSrTztr8RpFuqyxHt/nUP6aXPUZ6Wpsi+dnYoaxgJc48B954WG9dCqm0+Qm6hg+JCkYZc4OY4tG9zWuBNhxtvt2Kkcy5OOsWvFZ8Sq0/tgAjZadR7t4GI+xP2WtNvNelK2vQIscMqtMLG3sXw35sve0tBt3EnsKp2AcWQsLTsSLGkekbEDQS0gOZlv6t9CDfUXG4claqrUMC41nGR56diy0QAi5a1mYcMzi1zdOGo3lazWI9HWydPipbtnHOvqiZ+y8YoxNBoWHxWIMERmOLMuV1g4O3EGxVXhbWpE0x8zGp5EQODWQg8HNpcuJyjK0btx7BvXzaDS4NG2asp8rHc9jIkPK55BJBcTvAAsL2Gm6yr+yHD8nVahFnqhADxBDAxrhdud19SONgNL/AEr7wFERXt3LDFhw/gzktG9S7pfbFGMb9vRm5L65YuoHi2x9y0mg1qRr9OE9TYt2nQg6Frhva4cCPwIuCCq7tIw1T57DUWchyrWxYLC9r2tANmi5abbwWg9xsVTNi8/Eg4giSGbqxIRdb2mEWPk4+QUTETXcItixZcM5McamPRNUTaDIVCuwpCHhxjC+IGh4c3qnn/ux8VSdqXy5mv5X9li58G/LeW/jj4ldG1L5czX8r+yxaViItw92LFXH1Gq/T+rbmVCVpeHWTs9FDWNhMuT3CwHMk6AKnHaRPTkU/oXDkSKwHf1ifEMYQ3zKjtosxFmoUhRoT7BzGOP1nWY0+HW81ptOkZemyTJOThhrGAAD7zzJ3k8SvO4M+VKO02VbTXRn05wjMc1roLnW0N9QcutiLEEAi6tX6clYWHWVqePRsdDY8jfbMAQ0aam5t2qk7YqXAEtCqsNgD8/RuI+cC0uF+7KR4qaiYfh4jwRJysebdDa2FAeS0DW0K2t+Gt0Qiv8AEefnXk0XDUWIwH1usT4hjCB5ldtA2iQp6pim1WnugRHENFzcZjuDgWgtJ0A0O9SELE+FqBIskGVSHaG0NAZd+4ccgOp3ntWf4wxDT8QYll49MYbMLGl5Fi45wRpvsO3mdOYaLjLFQwwyE4yfSdIXD1strW9k33qJqW0B5m3S+HaPEmchs57Q7LfsytcSO027LjVR22o2lZY9sX4NV8otNl6RTGSUowBrWjxPEntJ1QVWg7R5Gde+DV5f0dzGuOpuDl3jcCHdltbc9FyRtotQjXj0vDUV8EX/AGhzajn1WEDzKiscU6XmdpcCWezqxRAL/a67mnza0BasxjYbAyG0AAWAG4DsQVzB+MJTE7XQ2QjDitAJYTe7ebTpcX0OgtcL9YrxjT8N2hRQYkVwuIbeXNx4DzJ5KpYZhMldq8xCgizbRtB2lrj71EYWr9J/WeNXsQxDmJvCGUusSTroDbK0NaO9BYH7R6pK2jVDDERkMkdYlw8i6GAfcrvQ6zJV2QE7T4l2nQg6FruIcOB/1Gir8XaFhWNCMKNMOc0gggwnEEHgRlVY2bz0vLYzjSVNiEy8UPLL3Hqm7d+ujS4dqCw17aFAkaiabSZB0xFaSDlNgHDeBYEuI42HiuAbSZ2SjBtbw5EhNPHrA+AewX8woCi1CLgHEsZlYkXOD7gPG8tDrhzCdHA6XFxw4iyuczibCeKKc6mzVQDA8W64yFp4EOcMtwd29BaafOy9RkmTknEzMeLtP53HgRwXQovDlGlqFSxIyUd72XLgXkE9bX5oAtx3cVKICIiAiIgy7ZbTf0Pi6ep0RtjDs1v1MxIPi3IfFeG2GqviVGFSmO6rG9I7tc64HkAf6lf5qkZMRw65KDrZDCij6cMkEH6zXAfZJ5ALI9qGZuNo2f6MK3dkH33V6cy6nwesT1O59Imf0aTsuLP1MhBu/NFv353fdZWxZJs8r0aSpLmQGZzDcc0O+rmHXTkb5rcDa2l7i+SGMsPTsLOKnDYeLYpDCDy61vddRaOWXV9PltmyWiJnmfHvzCfWb7X4npDpWnQG3eXPdYcBYAeev9JVqnMYUCWh3FVguPJsRp94KzOt4ukGTr52DePHdpm1DWgbmi+5o5DfvJvqkRyv0FMmLNGSKTMx4j395+Tmq0aHh2hiG1w6Qghva473dw/AKnYRlXTeLJSAzjHhHwDg4+4FedTnJiozRmZuJdx8gOQHAK1bIaQ+exiybLerAa55PC5BY0eZJH1SreIejLScOO18k7tPmfdvygcZ4ifhikioNkelGdrXDNlygg63yniAPFTy55+TlqhJuk52CHseLOaeI/PkqQ49JrFom0bhRcPzmF8fiJ+kaNBZGB9XN13tsOsHNDXHW47NOapW0nDdJw7PQ2UmZN3hxdCLsxh2tY33gHX1r7irLUtj8GJFLqdVi1vBsRma32g4fBfaZsfgw4wdUqqXN4thsy3+0XH3C/atYmsc7dXHmw47d1ck6+nlDRYsxF2Mt9IJIEwAy/0A74A5h4L7sixDJ0moRZKoxgxsYMLXONmh7b6E8Lg6X06tuIVs2qSkvI4CErKQg1jIkENaNwAKpezrC8jimSmpecJa5hglkRtrtJ6S+/eDYXHYNyRMTWdrVtTJ097W4iZ/4v20XE1NksNRpSFNsfFjMcxrGuBNnCxcbbgBffvOipexeQiRsRRJ/L1YcItv7TyLDyDvcu+BsdiCNaNWhkv82FYkeLyB71o9BokjQKcJGmwrNGpJ1LncXOPEn7gBYABVmYiNQ89suLFhnHjncz6sGwb8t5b+OPiV0bUvlzNfyv7LFoFH2XwqZWodSFXc4w358vRgX7L5l6Yn2aQ8QVuLU3VVzOky9UQwbZWNbvzDldX747tvTHWYfxotvjWv9obaPLRpeBI1iC24axjSeThZ7fPreS0ylVGWq0g2dkogc1wv3HiDyI3EKNrkahyNHbTsQx2dG5mXr362UDUW3EaHmFWHbMRDil1Kr8WGx3DLckd7Xtv4hYONPlx7X6zLxhDpECIHOa7pIlvmmxDQe2xJtw05rjx3PzELCFOkIbyGRJdjn+1lZDsDzAuTbu5L5jmgUzCuHWSks8ujRYgc57rXLGtdewG4Zi3vvqTZXecwpK1nC8Cmz92uhQ4Ya9u9rgwA794PEffYoh60fCGHpGUaINPhxNB+0e0PLu25va+/TRUfaPNyUXE8rJSRb+xIDg21mlz26acQBr3hScDZxVILfR2YpiNhfRaHAW7ulsumpbMafEpsOXpsyYb2EkxHDMYl7b7EWtYWtoNdNboOHbX/AMHL98X4NWlM9UKl1TAkWq0OBT52suc6F0hMQtLi/Ob8X303bzuV0AsLIM0xb/mrJ/Vgf3Ii0xVqrYTbUcUwa6ZwtMIMGTLfNlc52++l78uCsqDMqD/m5Md0T4MUfgmRpUhimYodek4TjcNhmKxp1aTYDMNM7SCOdh2K8SGE2yeLYlfE4SXh3Uy7r2437OS+4rwbTsSWixiWRQLCI3iOTgfWHke1B2uwzh5rczqJLAfwmf8Aqq/hWp0SoV+LBomH4TeiDrR2NYM2uUWs24za213ArgOziqRm+jzeKYjoX0bOII7jFIHvVyw9QZHD0j6LIMOpu5ztXPPMn7hoEERhjFFPxg2JKTEiGltj0cSzsw4mxHA6HlcLwxNgjD0WmRJlku2A5rHOD2dVosL6t9W3hftX4xBs8k6jPmoU6cdLxScxyi7S7iQAQQTxsfBR/wDhvPzZDKtiaLEYPm2cfLPEIHkUHtsdm5mNRosCM4ljHjJf5txctHZuP2lf1w0akydFkBJU+FlaNeZcTvJPEn86LuQEREBERAWVbZ6O8RoVahN6tujf2G5LD43cP6ea1Vc9QkZapSL5KdhBzHghwPEfceIPAqazqXo6bPODJF385UaqRKVPCYhi43Ob9Jv48QrPUKdJVqF6dIRQCd54E+0OB/Oq4MYYHqWHIro0NjosvwiNFy0cogG63P1T2blW5OdmJOJ0krGLedtx7xuK2mO7mHdtM5JjNgtq3z9J9pd8zSZyC6zoF+1uv/1cTpKZP7k+OnxUkMSxy20aXaTzBI/Fe9NFVxBH6GkU0vPE3u1v1nWAHiVGrF+t6zX81K/nvj7omXpUaPMNgMZme4gNY3iTuC3zBWGYWGaT6OCHRH2dEcOLuAHsjcPE8VwYJwVCoH+2z8QRJgi2YerDB3hnwLjqezW9vWUy4fU5rZbbtO/t/YREUPMIiIIPGOHziaimnCa6PrNdmy5t3C2YfFcGBMGnCXTXqHS9L0f7vJly5vbde+bs3K1op3OtNYzXik498CIihkIiIIfFGHpXElN9EmnFpBzMeN7XbvEcCPgbEVOVoGPaTC9Ep1ZhOhgWbm1IHD1oZI7rkBaIiChUnAs9MVcVbFdREZ7SCGN1FxqLkgaA65Q0C/iDfURAREQEREBERAREQEREBERAREQEREBERAREQFBz+EMO1CIYk1R4Rcd7g3KT3ltiVOIm9LVtavNZ0rstgbC8s7NDosI/Xu//ALyVPwYUOBDEKBDDWjcGiwHgF+0U7mS17W/qmZERFCoiIgIiICIiAiIgIiICIiAiIgIiICIiAiIgIiICIiAiIgIiICIiAiIgIiICIiAiIgIiICIiAiIgIiICIiAiIgIiICIiAiIgIiICIiAiIgIiICIiAiIgIiICIiAiIgIiICIiAiIgIiICIiAiIgIiICIiAiIgIiICIiAiIgIiICIiAiIgIiICIiAiIgIiICIiAiIgIiICIiAiIgIiICIiAiIgIiICIiAiIgIiICIiAiIgIiICIiAiIgIiICIiD//Z"/>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1030" name="Picture 6" descr="http://www.igina.net/wp-content/uploads/RGBLogoHorizontal1.jp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07642" y="4633576"/>
            <a:ext cx="1360969" cy="71080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6" descr="http://www.exchangewire.com/images/2012/11/pubmatic_logo-wt-bg.jpg"/>
          <p:cNvPicPr>
            <a:picLocks noChangeAspect="1" noChangeArrowheads="1"/>
          </p:cNvPicPr>
          <p:nvPr/>
        </p:nvPicPr>
        <p:blipFill>
          <a:blip r:embed="rId3">
            <a:clrChange>
              <a:clrFrom>
                <a:srgbClr val="FDFDFF"/>
              </a:clrFrom>
              <a:clrTo>
                <a:srgbClr val="FDFDFF">
                  <a:alpha val="0"/>
                </a:srgbClr>
              </a:clrTo>
            </a:clrChange>
            <a:extLst>
              <a:ext uri="{28A0092B-C50C-407E-A947-70E740481C1C}">
                <a14:useLocalDpi xmlns:a14="http://schemas.microsoft.com/office/drawing/2010/main" val="0"/>
              </a:ext>
            </a:extLst>
          </a:blip>
          <a:srcRect/>
          <a:stretch>
            <a:fillRect/>
          </a:stretch>
        </p:blipFill>
        <p:spPr bwMode="auto">
          <a:xfrm>
            <a:off x="2554482" y="4857437"/>
            <a:ext cx="1411206" cy="25966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8" descr="http://www.ipgtraining.com/Portals/15407/images/TribalFusionLogo%20(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7169" y="4808812"/>
            <a:ext cx="1174017" cy="35691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0" descr="http://images.seroundtable.com/admeld-1307970862.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3308" y="4808812"/>
            <a:ext cx="1310298" cy="36033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8" descr="https://pbs.twimg.com/profile_images/430162271608659968/irnepLOD_400x400.jpeg"/>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28634" y="4633576"/>
            <a:ext cx="694855" cy="69485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2" descr="http://goodlogo.com/images/logos/playboy_logo_2598.gi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729655" y="3900099"/>
            <a:ext cx="752495" cy="569388"/>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2" descr="data:image/jpeg;base64,/9j/4AAQSkZJRgABAQAAAQABAAD/2wCEAAkGBxIQEBIQDw4QFRQQFRQUFBQRFxASEBUUFBEWFxQSFxQYKCggGholGxQVITEhJikrLjAuGB8zODQtNygtLisBCgoKDg0OGxAQGzEkICQwLCwsLCwwNywsLCwsLCwsLCwsLCwsLCwsLCwsLCwsLCwsLCwsLCwsLCwsLCwsLCwsLP/AABEIAJkBSQMBEQACEQEDEQH/xAAcAAEBAQADAQEBAAAAAAAAAAAABgcDBAUCCAH/xABFEAABAwIACAkKBAUEAwEAAAABAAIDBBEFBgcSFCExkhMXQVFSU2Fx0iI0NXOBkaGxsrMjMkLBVGJygtEWM6LCQ3ThJP/EABkBAQEBAQEBAAAAAAAAAAAAAAAEAwUCAf/EACoRAQABAwIFBQEBAQADAAAAAAABAgMRBBITFDIzYSExQVGBcSJCI1LR/9oADAMBAAIRAxEAPwDcUBAQEBAQEBAQEBAQEBAQEBAQEBAQEBAQEBAQEBAQEBAQEBAQEBAQEBAQEBAQEBAQEBAQEBAQEBAQEBAQEBAQEBAQEBAQEBAQEBAQEBAQEBAQEBAQEBAQEBAQEBAQEBAQEBAQEBAQEBAQEBAQEBAQEBAQEBAQEBAQEBAQEBAQCghcfMc5aGZkEEbC4sD3OkBIsSQAACOY61Xp9PFyMyxuXJpnEJjjMrehTbj/ABKjk7fln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nuYm4+T1VU2nqI47SB2a6MOaQWtJ1gk3Fgsb+mpop3Uvdu7MziWiqJuICDHsrPn7fUM+t66ej7f6lvdSLVbEQEBAQEBAQEBAQEBAQEBAQEBAQEBAQEBAQEBAQEBAQEBAQEBBR5PPSdP3yfacp9T2paWuqG5LkrBAKDHsrPn7fUM+uRdPR9v8AUt7qRarYiAgICAgICAgICAgICAgICAgICAgICAgICAgICAgICAgICAgIKPJ56Tp++T7TlPqe1LS11Q3JclYIBQY9lZ8/b6hn1yLp6Pt/qW91ItVsRAQctLTulkZFG0ufIQ1oHKSV5qqimMy+xGZw1TBGTOnYwGpc+V5AvmksjB5QANZ7yVzq9ZXM/wCfSFNNmI93oSYgYPAJ4B2oH9cnN3rxGpufb1wqWLuGs95+a6sI38X0EBAQEBAQEBAQd7AeDHVdQynY5rTJeznXIFmk7B3LO5Xsp3S9U07pwv6TJU3Vw1a484jYGfFxPyUVWtn4htFj7lnFbEGSyMF7Me9ovts1xAv7lfTOYiWE+kuFenwQEBAQEBAQEBBU4qYlPwhGZRUMja1xZrYXuuADfaByqa9qItzjDWi1ujOXfxrxGjoaQzieSR4exusNayzjY6tZ+K8WdTNyvGH2u1FMZQ6rYi+ggICCjyeek6fvk+05T6ntS0tdUNyXJWCAUGPZWfP2+oZ9ci6ej7f6lvdSLVbEQEFPk1jDsJQ3H5WyuHeIyAfiptVOLctLPU20rlLGR1eUyrLnhkVOGXcAHNkc62saznDX7F0adHRiJymm9OUQTe551Z7MH8X0EBAQEBAQF8BfQQUWT30lT97/ALblPqu1LS11tzXJWPzphXzif1sv3HLt2+mP4gq93VXt8EBAQEBAQEBAQa5kk8yf6530tXM1nWqs9Ls5VPRzvWxfUvOk7j7e6GNBdVIICAgIKPJ56Tp++T7TlPqe1LS11Q3JclYIBQY9lZ8/b6hn1yLp6Pt/qW91ItVsRAK+Da8WsTKamfHUxGXPzP1Ou3y2i+pcm7frrjbKyi3EesKkhYNETU5OKJrXvvPqDnfn7L8yqjV3PZjNmlN4g4owV0Eks5k8mTNbmOzRYNB1+9b6i/VbqiIeLduKozKn4s6Lnn3/AP4sObuNODS6GEMlsRaTT1MjXcgkDXs+FiF6p1tX/UPM2I+Gb4UwdJTSugmbZ7NvKCDscDygq+iuK4zCeaZpnEvexSxLlrxwrncFCCRn2u55G0MH7rG9qYt+kestKLU1LynybULR5QleedzyPg2wUc6u5LaLNL+VGTahcPJ4Zh52vJ+DrpGruQTZpZhh7BOj1klJEXPzXtYy4Ge4ua0gWHLd1l0LdzdRFUpqqcVYhcYDyYtzQ6tldnH/AMcVg1vYX7Se6ykr1k+1LamzHy9zi6oLW4KTv4R91jzVz7acKlP4w5M81hkopXEjXwUliXdjX8/YVtb1nriuGdVn6TWT5pGE4AQQQXgg7QQx1wqNT62pwztdbclyViPbk5oy575OFe57nON3ZoBc4mwDbc6o5qvGIZcKl81WTahcCGCVh5CHl3wddfY1dyPf1Js0yzTGjF+Sgm4J7s5rhnRvAsHN5bjkI5Qr7N2LkZT10TTL0cUsS5a8cK5/BQg2zrXe+20MHN2n4rxe1MW/SPd6otzUu6fJtQtHlCV553PI+DbKOdXcltFmlw12TKke08E+aN3Ic7PF+0O/yvtOrrj39XybNPwzfGTF+agl4OWxDtbJG3zXgfI9iutXabkZhhXRNM+r6xZxcmr5CyKzWssXyOBLW32C3K422JdvRbj1KKJqlo9Fk0o2j8R00h5SXZg9zVDOruT7ejeLNMOSoybULhZomYedryfg66+Rq7kPs2aUFjbidLQWkDuEhcbB4FnNJ2NeP3VljURc9PlhXbmn+LbJJ5k/1zvpapdZ1/jaz0uzlU9HO9bF9S86TuQ+3ulnGJmLxr6jMNxFGM6Vw5ByNB5yfkVdfu8OnPywt0bpaC/JtQgEl0wAFyS/UANp2KLm7jbg0srwrwPDSCmDuCBswvOc4gC2cT2m5XRo3bf9e6acZ9HUXt8EFHk89J0/fJ9pyn1Palpa6obkuSsEAoMeys+ft9Qz65F09H2/1Le6kWq2IgFBquJmPEtXUR0roI2tzHeU1zi7yG6tRXMvaaKKd2VVu7unC/KkbMmrcpkz2SR6LEM4OZcOfcXuL2XQp0kek5TTen2w83FjHaSgg4COnjeM4uznOcDc21WHctbumi5VmZeaLu2MPYZlUmv5VHFbse8H4hZclH29cefpo+CK8VMEU7QQJWNeAdouNh7lDXTtqmlRTOYyzvK3RB1RSOb+aUOiPse3N+sq3R1Ypq8ML0esNIwfSNhijiYLNjaGgdwUNU5nMt4jEYROOWPslJUGnp4Y3FgBc6XOIu4XsGtI5OW/Kq7GliundVLK5d2ziHiwZUqkH8Smp3D+QyMPxLlrOip+JeIvz8vvEyYV+GJKt0ebZhkDb52a7NawG/v96+X44dmKSj/VeWoVU3Bxvfa+Y1zrc9hey58R8KJZHDlBwhwoe4NLC4Xj4IgZpOwO23ty3XRnTWtvpPr/AFPxa8tga64B59a5ylmj6MRYxszRYSXkt2uidne8gn2q7dnTJ8YutMKhUMvwrlNnZM9kNPCGxvc38TPc45riL+SQBs7VfRo6ZpzMppvTleYtYX0yljqM3Nzwbt2gOaSCAea4UdyjZVNLemrdGUjlhhvBTOH5uFLB/dGT82hU6KcVT/GV/wBoXWDqNsEUcLBZsbWtHsFrqSqczltEYjCMx1x7ko6jR6eKNzmta57pc4tGcLhoDSOTXe/KqrGmi5TumWVy7NM4h62I+M5whE8vjDJIiA4NuWEOBLXC+vkOrsWd+zwperde6HDlNohJg+RxHlQlsjT/AHBrv+LivulqxciPt8vR/lzZOqJsWDoSBrlBlcecuOr4WXzU1brkvtqMUvjHnGo4PZGI42vklJzc++YA21ybaztGpLFjizJcr2vPxHx4fWzGCeJjXZpe10ecGnNOsEEmx18696jTxbjMS827u6cSq8NUbZ6eaJ4uJGOHwuD3g2PsU1FU01RLWqMxhK5JB/8Ajkv1zvpaqtZ1srPS7eU+Jz6DMY0lzpomtA2kl9gF40sxFzM+X270vRxPwC2hpmxai93lSu53naB2DYO5eL1ziVZeqKdsYTeVLGLg49Cid5covKR+mPo97vlfnW+ktZnfPwzvV4jEMqXSTCAgo8nnpOn75PtOU+p7UtLXVDclyVggFBj2Vnz9vqGfXIuno+3+pb3Ui1WxEAoKrJh6Sj9XL9Kl1fba2eptTthXLVvzc5pLyALkuIA5yXWAXcj0jKD5axi/k5p2RtdVgyyEAubnObG0n9IAte3OVzbmrrmf8+kKabMY9Xs/6Kwf/BR/8/8AKy5i5/7PfDp+ntUVKyGNsUTQ1jBZrRewHMs5mZnMvURhB5Uv9/B3rXfXErNL01/z/wCsbvvDQlE3YflF9JT/ANn2wutpu3CO71JtUM11kh87m9T/AN2qLW9MNrPu1mR4AJcQAASSdgA2lc5U8n/UND/F02+xacKv6l53Uvr/AFLR/wAZT77V84Vf0b6ftFzVkc2MFO+GRj28GBnMIcLhj7i4VURMaeYn7Y5zchpSiUPzphXzif1sv3Cu3R0x/EFXu2DJl6Nh/ql+65czVd2Vdrpedla/2aT/ANlv0OXvR+9X8eb3wu1I2YnlL9Jzf0xfaautpe1H6ju9UqPI1sq++H5SKfW+9P60sfKqx+9G1Xq/+wU+n7tLW50y5cSfR1J6lnyXy/3Kv6W+mEXlj/PS90vzYqtF/wBfjK/8PHyWekW+qk/Za6vtvFnqbHN+V3cfkuXCpGZKPNJfXv8AkFVq+uP4zteyswhNGzgzNaxka1hOwSG4ae/k9qmiJn2aS7K8vrAcaoJo6ydtS7OkLyS7kc0/kI7LW1di7VmaZojairzu9XlLV4EBBR5PPSdP3yfacp9T2paWuqG5LkrBAKDHsrPn7fUM+uRdPR9v9S3upFqtiIBQVWTD0lH/AES/QpdX22tnqbU7YVy1b88YLeG1UTnbGzsJ7hIF2q/Wif4hjqfocFcVczfGvFzCc9Y98EruCfm5tpjG1gzQCC0HnvsHKrbN61TRiY9U9dFc1ei5wBRvgpoYZX5742AOdcm55Tc6ypK6oqqmYb0xMRiUNlfkLXUThtaZHDvBjI+Ss0cZiphe+F9gytbPDHMw3bI0OBHaNY776lFVG2ZiW8TmMpHG7EI1k5qIpwxzwA5r2ktJaLBwI2avkqbOp4dO2YZV2t05eNBkrkv+JWMA/lY4n4kLWdbHxDzFjy6+K7WYOwy6mMhLXDgQ91hdzmtc29u3V7l6vZu2dzzRiivDVp4w9rmO2OBae4ixXOicKmYT5K5M48HVx5t9We12dbkvbUr41v3CabHl9Q5Kn/rrGAfysJPxKTrfqH3geXnYvYNFLhxlO15cInEZxABN4M7YO9e7te+xul5op23MNhXNVMuq8mc8k0j9JhDXve7Y8kBzibW9qvp1kRTEYTzZmZ92g4AwU2kp46djiRGPzHaSTdx95Udyua6pqltTTtjCGyxVotTQtPlBzpe6wzW/En3KvRU+8sb8+y/wVXNqIY5mG7ZGh3vGsew3CjqpmmqYlvE5jKTxyxENbPpEUwY8ta14eCWnNFg4EbDbV7AqLOp4dOJhlXa3TmHqYmYsDB8b28JnvlIL3WzW+SLNaBzaz71nevcSfZ7oo2w6mU+vEeD3x3GdO5rGjltnBzj7gfeF70tObmfp5uzily5N69suD4mgjOgvE4cozT5PwIXnU07bkvtqc0vvHTFUYQYy0mZJETmkjOaQ7aCPYNa+Wb3DmSu3udHEzEfQZXTyzB780saGghrQSLm51k6gvd/U8SMRD5bt7fVSYerm09NNM82DGO9pIs0d5JAWFundVEQ91TiEvkk8ykv1zvpaqNZ1/jOz0uzlTNsHEg2IliII26nbV80vcfbvS7eIuMGm0rS4jhYvIlHaNj7cxGvvuvF+3w68fD7bq3Q8zKdi9pEGkxtvLTg3A2ui2uHaRtHtWmlu7ats+0vl2jMZZDddRIICCjyeek6fvk+05T6ntS0tdUNyXJWCAUGPZWfP2+oZ9ci6ej7f6lvdSLVbEQCg9nE/C7KKrZUSte5rWvaRHml13NsNpA+Kxv25uUbYe7dW2rMr85UqX+HqvdD41FyVf2248fTKHm5J5yT7yulHpEJmh4tZSRFG2KsjkfmANEseaXEAWGe0ka+0bVDd0czOaG9F7Eer1qnKhSgfhw1Dz2hjG+0k/ss40dfzMPc36XUwflSjs41NPIDneSIQxwDbC1y5w13vyL1Voqv+ZfIvx8p3H3GiLCHAcDHK3gs+/ChgvnZtrZpPRK309mq3nLO5cir2dXFXHCag8gASRE3MbjaxO0tdyd2xer2ni56/L5Rcmlc0+U+jI8uKoYebNY4e8FSTo6/htF6l81GVGkA8iGpcf6Y2j3l37JGjr+Sb1LNsYMJ6VVS1IaWcIQQL3LbNAGvn1K+3RsoimU9VWZyrsAZS5ImCOridKG6hIwtEhH8wOontuFLc0eZzTLWm9j3ULcptDbW2oHZmN/YrHk7j3xqXBUZUaUDyIKlx7RG0e8u/ZfY0dfyTfpRDMZgMJnCHAmxdncHnC9uDzPzW7Lqvgf8Ai2ZY7/8AW5bU+VKmP+5T1Le4RPH1A/BSToq/iW3Hpdg5TKHo1HdwY/yvnJ3H3jUvNwllTZYimppCeR0xa1o7c1pJPvC906Kf+peZvx8M6wlXyVMrpp3lz37TyADY0DkA5ldRRFEYhPMzM5l7WKmOE1BdgAkiJuY3G1jyljuTu2LK9p6bnr7S90XJpXEGVCkI8uGpaeUZsbh7CHfso50VfxhtF+lw1uVKnA/Ap53u5M/MjZ8CT8F6p0dfzL5N+PhnmHsOTVsvCzu2amsGpjG8wH7lXW7VNuMQwqqmqcy+sXsPzUMvCQEWdYPY78jwNgPMde1fLtqm5GJKa5pn0aFR5Uqcj8annYf5Mx7ffcH4KKdFX8S3i/Hy5KjKhSAfhw1LzzFsbR7SXfsvkaOv5mH2b9KFxqxtnryGuAZE03EbTcE9Jx5T8FXZsU2/6xruTU9fEjHSGgp3RSxTuLnl94xGW2IA/U4a9Szv6eq5VmHq3cimMS5sc8eIK6lMEUM7XF7HXkEYbZpufyuJXyxpqqK90ld2KownMUcPmgqRLZzmOGbIxtrub2X1XBsR7edb37XEpw8UV7ZyvjlSpDqNNVa+yDxqLk7n3Dbjx9MywrJC6eR9M17YnOu1sgaHNvtb5JIsDe2vZZdCiJimIq909WM5h1F7fBBR5PPSdP3yfacp9T2paWuqG5LkrBAKDHsrPn7fUM+uRdPR9v8AUt7qRarYiAgICAgICAgICAgICAgICAgICAgICAgICAgICAgICAgICAgIKPJ56Tp++T7TlPqe1LS11Q3JclYIBQY9lZ8/b6hn1yLp6Pt/qW91ItVsRAQEBAQEBAQEBAQEBAQEBAQEBAQEBAQEBAQEBAQEBAQEBAQEFHk89J0/fJ9pyn1Palpa6obkuSsEAoMiyt07xWRyZpzHRNaHWObdrnXF+fWF0tHVGzHlLeidyHVjEQEBAQEBAQEBAQEBAQEBAQEBAQEBAQEBAQEBAQEBAQEBAQEBBT5N6dzsIwua1xEee5xANmgsIFz3kKbVTEW5hpaj/TblylggIPmSMOFnNBHMQCEicDj0SPqo91q+7p+3zEGiR9VHutTdJiDRI+qj3WpukxBokfVR7rU3SYg0SPqo91qbpMQaJH1Ue61N0mINEj6qPdam6TEGiR9VHutTdJiDRI+qj3WpukxBokfVR7rU3SYg0SPqo91qbpMQaJH1Ue61N0mINEj6qPdam6TEGiR9VHutTdJiDRI+qj3WpukxBokfVR7rU3SYg0SPqo91qbpMQaJH1Ue61N0mINEj6qPdam6TEGiR9VHutTdJiDRI+qj3WpukxBokfVR7rU3SYg0SPqo91qbpMQaJH1Ue61N0mINEj6qPdam6TEGiR9VHutTdJiDRI+qj3WpukxBokfVR7rU3SYg0SPqo91qbpMQaJH1Ue61N0mINEj6qPdam6TEGiR9VHutTdJiDRI+qj3WpukxBokfVR7rU3SYg0SPqo91qbpMQaJH1Ue61N0mINEj6qPdam6fsxD7jia38rWi/MAPkvkzl9faAgICAgICAgICAgICAgICAgICAgICAgICAgICAgICAgICAgICAgICAgICAgICAgICAgICAgICAgICAgICAgICAgICAgICAgICAgICAgICAgICAgICAgICAgICAgICAgICAgICAgICAgICAgICAgICAgICAgICAgICAgICAgICAg//Z"/>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4" descr="data:image/jpeg;base64,/9j/4AAQSkZJRgABAQAAAQABAAD/2wCEAAkGBxQPEA4QEBAUEA8PEBAPDxAPEg8PDhEPFBEYFxUUFRUYHCggGBooHBQUITEhJSkuOi4uGB8zODMtOSgtLisBCgoKDg0OGxAQGywkHyQuMiwsLCwsLywsLCwsLCwsLywsLCw0LCwsLCwsLCwsLCwsLCwsLCwsLCwsLCwsLCwsLP/AABEIALcBEwMBEQACEQEDEQH/xAAcAAEBAQADAQEBAAAAAAAAAAAABwYBBAUIAwL/xABKEAACAQMABQMNDgUCBwAAAAAAAQIDBBEFBgcSIRMxURYiNUFUYXFyc4GRk9IUIyQyNHShorGys8LD0RdTYoKSM0IVJTZDRGPB/8QAGgEBAQEBAQEBAAAAAAAAAAAAAAUEAwYCAf/EAC0RAQACAQIDBwQCAwEAAAAAAAABAgMEERIUUQUhMjNScYETMUFCIpEjNGEk/9oADAMBAAIRAxEAPwC4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MHtJ1mqWzpW9vPk6k4upUnHDkoZxGKzzZal6CjodNXJve/2TNfqbY9qUnvYTqpvO7Kv+RS5XD6YTeaz+qW82cazVLrlKFxPfqU0p05vClKDeGnjnw8ce+TNdp649rU+0qmg1Nsm9bz3w3ZPUQAAAARC71pvIVqu7d1Eo1aiispxSU2ksNYPQV0uGaRvX8POW1WaLztb8qPqJrJK/oz5VJVqMlGbisRkmsqSXa7foJWs08Ybd32lX0eonNTv+8NQZGwAAAAAAAAAAAADytaq8qdld1KcnGcKM5RlHhKMkuDR209YtlrE9XHUWmuK0x99kjtNcb2nJSVzKeOeNXE4SXQ8rK82C3bR4bRtwoNdbnrO/Fur+r+lVeW9Kulu78eujz7slwkvSmQsuP6d5qv4ckZKRaPy9I5uoAAiN7rReQr1t27qJRq1FFZTikptJYawX6aXDNI3r+Hnb6rNF52tP3UXUPWSV/RmqqSrUmozcVhTTXCWO12/QS9Xp4w37vtKto9TOan8vvDUmRsAAADhsCB6z6U913dxWzmMpuNPycetj6Us+c9Fp6fTxxV5rUZPqZJs6HIS5NVce9uo6W9/Wo72PQdeOOLh/LlwTw8X4+z0dVdJ+5byhVziO9uT8SfB/wDx+Y46nH9THMO2lyfTyxb4XqLykzzz0jkDp6S0pRtoqVerCknzb8km33lzvzH3THa87Vjd8XyUpG9p2eI9frDuh+qr+yd+SzdGfnsHqOr+w7ofqq/sjks3Q57B1Ru8qqVWrKPGMqlSUXzZTm2i7TurESgX77TLe7IH1954KP5yZ2l+qp2Z+3w2WlNbbS1qOlWrqNSON6MY1KjjlZw91PD7xippst43rDdk1WLHO1pdTq/sO6H6qv7J05LN0fHPYOp1f2HdD9VX9k/OSzdDnsHU6v7Duh+qr+yOSzdDnsHU6v7Duh+qr+yOSzdDnsHVzHX6wbS90Yz00q6Xp3RyWb0nPYPU92w0hSuI79GrGrDmzCSkk+h9DM9qWpO1o2aKZK3jes7uyfL7eVpXWO1tXu17iEJ8+5lyqY8WOWjtjwZMnhhxyajHj8UvN6v7Duh+qr+ydOSzdHLnsHU6v7Duh+qr+yOSzdDnsHV6+i9NULpN0K0KmOdRfXrwxfFHHJivj8UbO+PNTJ4Z3dXXPsfffN6n3T703m193xqvJt7IRk9Fu81ssmzHsfT8ep99kHW+dL0Gh8iGh0jpSjbR369WFKL5t+STb6Eud+Yz0x2vO1Y3ab5K0je07PEev1h3R6KVd/lO/JZujPz2DqdX9h3Q/VV/ZHJZuhz2Dqjl9VUqtaUXmMqtSUXzZTm2voLtI2rET0QLzvaZ/wCt3sgfvl34tH85M7T/AF+VTsz9vhTyWrAAABntfNK+5bGvJPFSouRp9O9Pg2vBHefmNGlx8eWI+WbV5eDFM/CF5wX3nlOern/InHd99jFXff311zX+LcSTGf8A9W/4+yxbT/8Ak4fz90xzkrI666jaU91WVGbeZwXJ1PHjwfp4Pznn9Tj+nkmHotNk+piiz27msqcJzl8WEZTfgisv7DjEbzs72naN3z5pfStS7rTr1ZNym3hdqEM8IR6Ej0WLHXHXhq81lyTltxS50doqtc55CjKoo8G44ST6Mt4F81Mfil+0wZMnhjd3epO97ln6aXtHPm8PqdOTzel4004txaw4txa6Gnho7xO/fDPMbd0qHsdfX3ni0f1Cb2j+qp2Z+3wxus083t63xfumt9E2jdg8uvsn5/Nt7vw0do2rcuUaFN1ZRSclFxTSbxni0fWTLXH32nZ+Y8V8k7Ujd2bvV26owlUq28oU4LMpN02ks47Uj4rqcdp2iX3fTZaRxWjueXk7OGz1LPV66rwjUpW8p05fFknTSeHjtvPaONtTjrO1pd6abLeN6x3OvpHRda23eXoypb2d1ySw8c+GuB9UzUv4ZfGTDfH4o2ftq7pmdlcU60JYjvJVY/7Z088U19KPnPijJSYl9YMs4rxaPlYdc9Nu0salem8VJ7tOk+ic/wDd5ll+YjabFF8sVlb1OWceKbQhs6jk3KTcpSbcpSbcm3ztt87L8bR3Q8/P/Xp2ur11VhGdO2nKElmMkkk10rLONtTirO02dq6bLaN4q4u9X7qjCVSrbThCPxpNJpLpeHwQrqMdp2iX5bT5axvNXSs7ydCpCrSk4VIPMZL7H0rvHS9YvHDLnS00niie9ZdLaR91aGr18Y5SzlJrobhxXpyQ8VODURXpK9lvx6ebdYRTJeefWLZvWUNGqcviwdWT8ClJv7CHrI3zzC9o+7BE+6VaZ0tO8rTr1XmUn1q7UIdqEehIsYsdcdYrCLlyWyWm0uNHaLrXOeQoyqbvCTjhJPoy3gXzUx+KTHhyZPDG7vdSd73LP00/aOfN4fU68nn9LxppxcotYlFuLXQ08NHeJ3jeGeY27pULY9/qXni0fzk3tH9flU7M/b4VElqoAAASba7pXfuKNtF9bQhyk1/7J83oivrFXs+m1Zv1SO0Mm9op0YnRkYSrUVVkoUnUjykpcygnmX0LHnN2SZ4Z2YMURN44vstdPW+wUFD3XTxjda67GMeAh8tm9MrvNYftxQiekIRhWrRpSU6Uak1TnHmlT3utfowXKWmaxM/dBvERadvs3GyPSu5WrW0nwqx5WC/rjwl9GPQYe0KbxF1Hs7JtM0UfWR/A7z5tX/DZOxeOvupZvLt7PndM9E81ELFslivcLeOLrVMvzkXXeb8Lmg8n5bbBjbXzhpJ+/wBfy1X77PR08MezzOSP5T7t9sbfX3vi0P1Cf2j+qj2b+zF6yv4be/Oa34jN2Hy6+zBn8y3u1mx5/CbnyMPvMx9oeGrb2b4rN1r92NvfJfmRh0vnV92/VeTb2QfJf3efW/Zr2Nt/7/vshavzrL+j8mryNsXyW2+cfpSO3Z/jn2Z+0vBX3SZvnK+/cjqztL7FW/lqP4cyPovOn2la13kR7wkzZY3RZha9B63WVO3t4SuqcZRpQjJddlNRSa5iFfTZZtM8K9j1OKKxHFD+NYtbbKraXVOF1TlOdCpGMVvZcnF4XMfWLT5YvEzV+ZtTimkxFoRjJb3Qlbs/+nanzOp9jI0/7XytV/1PhJMlndF2VzUrsLW8ldfZMjaj/Y/pb03+t/aRRfBeAsoiv7I18Dm+3y0/sRG1/m/C32f5Xy3ODE3PnLSr+EXHl634jPR45/hHs8zkj+c+8t3sb/1LzxaP5yf2j+ql2b+3wqZMVAAB+dxWVOE5zeIQi5yb5lFLLZ+xG87Q/JnaN5fOel9IO5uK9eXPWqSnjoi31q8ywvMehx14KxXo87kvx3m3V/FvZVaibp0qlSKeG6cJzWejKQnJWs98vytLWjeIl+v/AAm47mrepq/sfn1qdYfv0cnpn+n43FlUpJOpSqU03hOpCcE30Jtc5+xetvtL8mlq/eH7aF0g7W4oV1/2qkZS78OaS/xbPzLXjpNer9xX4LxbovGnaqnYXc4vMZWlaSa7adJkLH3ZIj/q9lnfHPs+ekz0LzsQsmyT5A/LVPtI2u81b0PlNuY2x826Tfv9x5ar+Iz0VJ/jHs83eP5T7t/sZ+Pe+LQ/UJ/aH6qHZ37fDE6yv4be/Oa34jN2Gf8AHX2Yc0f5Le7XbHPlNz5GH32ZO0PDVs7Oj+Vm71/7G3vkvzIw6bza+7dqvJt7IJkuoGy5bNOxtv8A3/fZD1XmyvaPyavI2y/JbX5z+lM79n+OfZn7R8Ee6RyfAq7pKt7TOxVv5aj+HMk6Lzp+VjW+RHvCS5K+6Q01tqJeVIQnCnBxnFSi+UXM1ldoyTrccTtLVGhyzG/c/X+Ht9/Lh6xfsOdxP3kM3/D+Ht9/Lh6xfsfnPYjkMv8Axu61jO20DXo1VipTtKsZJPKzh9swxeL6jij8yoWpNNNNZ/EIzktbomyvak9hK3krr7JkfUf7HzCxp/8AW+JSCL4LwFjdG2WLZD8in5ef2Ija7zVrQeV8t0Y2183aVfwi58vW/EZ6LHP8I9nm8kfzn3b3Y1/qXni0fzk/tD9VHs79lUJqmAAMZtV0tyFi6UXid1JUl08muNR+hbv9xr0dOLJv0Y9bfhx7dUTbLCNsvuouiPctlRhJde1vz8eXF/t5iFnyceSZX9Pj+njiGg3V0I4uzP696I912NxCMc1ILlqWOffhxwvCsrznfTZODJEuGpx/UxzCBJlxBV/UrSLu9D3FHOatGjWt+ltOm9z6Gl5iRnpwZ4n8T3rGnv8AUwTH5juSBMsI6ibO9c7eyt50Llyg1Uc4SjCVSMlLtdblp5yTtVp73vxVUdJqaUrw2az+JWj/AOdP1Ff2TNyeXo1c5i6otfVVOrVnH4s6lSUe11spNr7SvXurEI1p3tMqHsWfvl94tD9Qwdofqodn/sxGsz+G3vzmv+IzZh8uPZizeZb3a/Y18puvIw++zLr/AA1a+z/FZvNoHYy98l+ZGLTebVu1PlW9kCyXEFdNmfY22/v+/IiarzZXNJ5NXj7Z/ktr85/SmdtB459nDtDwR7pE3wZVSlg2l029E0WuaFWhKXeTjKP2yRJ0c/5v7V9bH+D+kfbKyQsmrev1lG2oQq1XRqU6cYTjKFRrMVjhKKaa4EjLpMnFO0brGLV4uGN52dbXDaFQdtOnZVpSuJuKjOEZwVNbycpb0ku0muHSfWDSW497x3PjPrK8O1J70/6rr7u2t/kv2N/L4vSw8xl9SmzuKlXV+rOtJyqSspylKXxnmOcvzNE2IiNRtH23U5mZ028/fZGMlhFWLUKm56FqRjxlKFzFeF7yRI1M7Z/6WNNG+n/tHIvgvAV0dQtnWuNvZUKlG5coPlHOEowlUjJNLh1vFPgT9Vp75LcVVDSaimOvDZrv4laP/nT9RX9ky8nl6NfOYuqL39ZTrVpx+LOrUnHtdbKba4eBlikbViJRrTvaZhQdi798vfFo/qGDtD9VHs/9lWJqkAAJTtL0VeXl3Hkrac6FGmoU5JwxKUuunJZfgX9pR0mTHjp3z3ymavHlyX7o7oeRqxqLczuaTr0XTowmpz33FuWOKikm+3g6ZtXSKzFZ73PBpL8UTaNoWuEcJLoJSu/oDhgRPWjUK5pXNV29Hlbec5TpODjmMZPO402sYzjwYK2LV0mscU7Sj5tJeLTwxvD2dmejLuzupqtbzhRrQxKTcGlOPGL4PvyXnRx1eTHesbT3u+kx5Mdpi0d0vy1v2cVOVqVrJRlTqSc3Qb3ZQk3l7jfBx73DB9YdZEV4bvnPop34qMm9Ub3uSp6aftGnmcXVm5bL6XHUle9yVPqe0OZxdTlsvpOpK97kqfU9oczi6nLZfS32yfQ9e1nduvRlS31R3N7d47u/nmffXpMWsyVvtwzu3aLFem/FGzN636m3avLmdKhKrSrVZVYTg4803lpptNNNtGjDqcfBETO0s2bS5OOZiN4e7sq0LcW1xcSr0ZUoypRUXLdw2pc3BnDWZaXiOGd3fR4b0mZtGzd60aOldWd1Qg0p1aUowzwW9zpPvZRkxXil4tLZmpN6TWEPnqfeptO0nw4cHTa+8V+axepH5XL6Vg2fWk6FhQp1YOFSO9vRljK69vtErUWi2SZhV09ZrjiJdXaXoKre2kY0FvVKNVVVDKTnHdlFpN9vrs+Y+9LljHf+X2l8avFbJTav3hJ5ao3vclT6n7lLmcXqTOWy+ldKmjoXFp7nrRzCpSUJrma4c66Gnx8xHi81vxVWppFqcNkh03s6u7ecuSirill7soOMZ4/qi+34Cpj1lLR390pWTRZKz/Hvh5PUle9yVPqe0dOZxdXPls3pOpK97kqfU9oczi9Ryub0vd1d2c1604yuY8lSTTlHOak10cOCRwy6ysRtTvd8OitM737oU3WSwctHXVCjDek7edOnCOFl7uEkYMVtskWnqoZa745rHRFepG97kqfU9orczi9SPy2X0q5s4sqlCxp060HTqKVTMZYyszbXN3iXqbRbJMwq6as1xxFmR1w2cVOVnWskpQqNzlQbUZQk+L3G+DXe4YNeDWRtw3ZM+imbcVP6ZJ6o3q/8Sp9T2jTzOLqzcrl9LjqSve5Kn1PaHM4upy2X0nUle9yVPqe0fvM4vUcrl9Le7KND17ad1y9GVLfVLd3t3jjfzzPvr0mDWZK324ZbtFivTfijZSTE3AAAAAAAAABgABxgBgBgDkBgAAAYAAAOMAcgAOMAMAcgAOMAcgAOMAMAMAMAc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2Q=="/>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AutoShape 6" descr="data:image/jpeg;base64,/9j/4AAQSkZJRgABAQAAAQABAAD/2wCEAAkGBxQPEA4QEBAUEA8PEBAPDxAPEg8PDhEPFBEYFxUUFRUYHCggGBooHBQUITEhJSkuOi4uGB8zODMtOSgtLisBCgoKDg0OGxAQGywkHyQuMiwsLCwsLywsLCwsLCwsLywsLCw0LCwsLCwsLCwsLCwsLCwsLCwsLCwsLCwsLCwsLP/AABEIALcBEwMBEQACEQEDEQH/xAAcAAEBAQADAQEBAAAAAAAAAAAABwYBBAUIAwL/xABKEAACAQMABQMNDgUCBwAAAAAAAQIDBBEFBgcSIRMxURYiNUFUYXFyc4GRk9IUIyQyNHShorGys8LD0RdTYoKSM0IVJTZDRGPB/8QAGgEBAQEBAQEBAAAAAAAAAAAAAAUEAwYCAf/EAC0RAQACAQIDBwQCAwEAAAAAAAABAgMEERIUUQUhMjNScYETMUFCIpEjNGEk/9oADAMBAAIRAxEAPwC4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MHtJ1mqWzpW9vPk6k4upUnHDkoZxGKzzZal6CjodNXJve/2TNfqbY9qUnvYTqpvO7Kv+RS5XD6YTeaz+qW82cazVLrlKFxPfqU0p05vClKDeGnjnw8ce+TNdp649rU+0qmg1Nsm9bz3w3ZPUQAAAARC71pvIVqu7d1Eo1aiispxSU2ksNYPQV0uGaRvX8POW1WaLztb8qPqJrJK/oz5VJVqMlGbisRkmsqSXa7foJWs08Ybd32lX0eonNTv+8NQZGwAAAAAAAAAAAADytaq8qdld1KcnGcKM5RlHhKMkuDR209YtlrE9XHUWmuK0x99kjtNcb2nJSVzKeOeNXE4SXQ8rK82C3bR4bRtwoNdbnrO/Fur+r+lVeW9Kulu78eujz7slwkvSmQsuP6d5qv4ckZKRaPy9I5uoAAiN7rReQr1t27qJRq1FFZTikptJYawX6aXDNI3r+Hnb6rNF52tP3UXUPWSV/RmqqSrUmozcVhTTXCWO12/QS9Xp4w37vtKto9TOan8vvDUmRsAAADhsCB6z6U913dxWzmMpuNPycetj6Us+c9Fp6fTxxV5rUZPqZJs6HIS5NVce9uo6W9/Wo72PQdeOOLh/LlwTw8X4+z0dVdJ+5byhVziO9uT8SfB/wDx+Y46nH9THMO2lyfTyxb4XqLykzzz0jkDp6S0pRtoqVerCknzb8km33lzvzH3THa87Vjd8XyUpG9p2eI9frDuh+qr+yd+SzdGfnsHqOr+w7ofqq/sjks3Q57B1Ru8qqVWrKPGMqlSUXzZTm2i7TurESgX77TLe7IH1954KP5yZ2l+qp2Z+3w2WlNbbS1qOlWrqNSON6MY1KjjlZw91PD7xippst43rDdk1WLHO1pdTq/sO6H6qv7J05LN0fHPYOp1f2HdD9VX9k/OSzdDnsHU6v7Duh+qr+yOSzdDnsHU6v7Duh+qr+yOSzdDnsHVzHX6wbS90Yz00q6Xp3RyWb0nPYPU92w0hSuI79GrGrDmzCSkk+h9DM9qWpO1o2aKZK3jes7uyfL7eVpXWO1tXu17iEJ8+5lyqY8WOWjtjwZMnhhxyajHj8UvN6v7Duh+qr+ydOSzdHLnsHU6v7Duh+qr+yOSzdDnsHV6+i9NULpN0K0KmOdRfXrwxfFHHJivj8UbO+PNTJ4Z3dXXPsfffN6n3T703m193xqvJt7IRk9Fu81ssmzHsfT8ep99kHW+dL0Gh8iGh0jpSjbR369WFKL5t+STb6Eud+Yz0x2vO1Y3ab5K0je07PEev1h3R6KVd/lO/JZujPz2DqdX9h3Q/VV/ZHJZuhz2Dqjl9VUqtaUXmMqtSUXzZTm2voLtI2rET0QLzvaZ/wCt3sgfvl34tH85M7T/AF+VTsz9vhTyWrAAABntfNK+5bGvJPFSouRp9O9Pg2vBHefmNGlx8eWI+WbV5eDFM/CF5wX3nlOern/InHd99jFXff311zX+LcSTGf8A9W/4+yxbT/8Ak4fz90xzkrI666jaU91WVGbeZwXJ1PHjwfp4Pznn9Tj+nkmHotNk+piiz27msqcJzl8WEZTfgisv7DjEbzs72naN3z5pfStS7rTr1ZNym3hdqEM8IR6Ej0WLHXHXhq81lyTltxS50doqtc55CjKoo8G44ST6Mt4F81Mfil+0wZMnhjd3epO97ln6aXtHPm8PqdOTzel4004txaw4txa6Gnho7xO/fDPMbd0qHsdfX3ni0f1Cb2j+qp2Z+3wxus083t63xfumt9E2jdg8uvsn5/Nt7vw0do2rcuUaFN1ZRSclFxTSbxni0fWTLXH32nZ+Y8V8k7Ujd2bvV26owlUq28oU4LMpN02ks47Uj4rqcdp2iX3fTZaRxWjueXk7OGz1LPV66rwjUpW8p05fFknTSeHjtvPaONtTjrO1pd6abLeN6x3OvpHRda23eXoypb2d1ySw8c+GuB9UzUv4ZfGTDfH4o2ftq7pmdlcU60JYjvJVY/7Z088U19KPnPijJSYl9YMs4rxaPlYdc9Nu0salem8VJ7tOk+ic/wDd5ll+YjabFF8sVlb1OWceKbQhs6jk3KTcpSbcpSbcm3ztt87L8bR3Q8/P/Xp2ur11VhGdO2nKElmMkkk10rLONtTirO02dq6bLaN4q4u9X7qjCVSrbThCPxpNJpLpeHwQrqMdp2iX5bT5axvNXSs7ydCpCrSk4VIPMZL7H0rvHS9YvHDLnS00niie9ZdLaR91aGr18Y5SzlJrobhxXpyQ8VODURXpK9lvx6ebdYRTJeefWLZvWUNGqcviwdWT8ClJv7CHrI3zzC9o+7BE+6VaZ0tO8rTr1XmUn1q7UIdqEehIsYsdcdYrCLlyWyWm0uNHaLrXOeQoyqbvCTjhJPoy3gXzUx+KTHhyZPDG7vdSd73LP00/aOfN4fU68nn9LxppxcotYlFuLXQ08NHeJ3jeGeY27pULY9/qXni0fzk3tH9flU7M/b4VElqoAAASba7pXfuKNtF9bQhyk1/7J83oivrFXs+m1Zv1SO0Mm9op0YnRkYSrUVVkoUnUjykpcygnmX0LHnN2SZ4Z2YMURN44vstdPW+wUFD3XTxjda67GMeAh8tm9MrvNYftxQiekIRhWrRpSU6Uak1TnHmlT3utfowXKWmaxM/dBvERadvs3GyPSu5WrW0nwqx5WC/rjwl9GPQYe0KbxF1Hs7JtM0UfWR/A7z5tX/DZOxeOvupZvLt7PndM9E81ELFslivcLeOLrVMvzkXXeb8Lmg8n5bbBjbXzhpJ+/wBfy1X77PR08MezzOSP5T7t9sbfX3vi0P1Cf2j+qj2b+zF6yv4be/Oa34jN2Hy6+zBn8y3u1mx5/CbnyMPvMx9oeGrb2b4rN1r92NvfJfmRh0vnV92/VeTb2QfJf3efW/Zr2Nt/7/vshavzrL+j8mryNsXyW2+cfpSO3Z/jn2Z+0vBX3SZvnK+/cjqztL7FW/lqP4cyPovOn2la13kR7wkzZY3RZha9B63WVO3t4SuqcZRpQjJddlNRSa5iFfTZZtM8K9j1OKKxHFD+NYtbbKraXVOF1TlOdCpGMVvZcnF4XMfWLT5YvEzV+ZtTimkxFoRjJb3Qlbs/+nanzOp9jI0/7XytV/1PhJMlndF2VzUrsLW8ldfZMjaj/Y/pb03+t/aRRfBeAsoiv7I18Dm+3y0/sRG1/m/C32f5Xy3ODE3PnLSr+EXHl634jPR45/hHs8zkj+c+8t3sb/1LzxaP5yf2j+ql2b+3wqZMVAAB+dxWVOE5zeIQi5yb5lFLLZ+xG87Q/JnaN5fOel9IO5uK9eXPWqSnjoi31q8ywvMehx14KxXo87kvx3m3V/FvZVaibp0qlSKeG6cJzWejKQnJWs98vytLWjeIl+v/AAm47mrepq/sfn1qdYfv0cnpn+n43FlUpJOpSqU03hOpCcE30Jtc5+xetvtL8mlq/eH7aF0g7W4oV1/2qkZS78OaS/xbPzLXjpNer9xX4LxbovGnaqnYXc4vMZWlaSa7adJkLH3ZIj/q9lnfHPs+ekz0LzsQsmyT5A/LVPtI2u81b0PlNuY2x826Tfv9x5ar+Iz0VJ/jHs83eP5T7t/sZ+Pe+LQ/UJ/aH6qHZ37fDE6yv4be/Oa34jN2Gf8AHX2Yc0f5Le7XbHPlNz5GH32ZO0PDVs7Oj+Vm71/7G3vkvzIw6bza+7dqvJt7IJkuoGy5bNOxtv8A3/fZD1XmyvaPyavI2y/JbX5z+lM79n+OfZn7R8Ee6RyfAq7pKt7TOxVv5aj+HMk6Lzp+VjW+RHvCS5K+6Q01tqJeVIQnCnBxnFSi+UXM1ldoyTrccTtLVGhyzG/c/X+Ht9/Lh6xfsOdxP3kM3/D+Ht9/Lh6xfsfnPYjkMv8Axu61jO20DXo1VipTtKsZJPKzh9swxeL6jij8yoWpNNNNZ/EIzktbomyvak9hK3krr7JkfUf7HzCxp/8AW+JSCL4LwFjdG2WLZD8in5ef2Ija7zVrQeV8t0Y2183aVfwi58vW/EZ6LHP8I9nm8kfzn3b3Y1/qXni0fzk/tD9VHs79lUJqmAAMZtV0tyFi6UXid1JUl08muNR+hbv9xr0dOLJv0Y9bfhx7dUTbLCNsvuouiPctlRhJde1vz8eXF/t5iFnyceSZX9Pj+njiGg3V0I4uzP696I912NxCMc1ILlqWOffhxwvCsrznfTZODJEuGpx/UxzCBJlxBV/UrSLu9D3FHOatGjWt+ltOm9z6Gl5iRnpwZ4n8T3rGnv8AUwTH5juSBMsI6ibO9c7eyt50Llyg1Uc4SjCVSMlLtdblp5yTtVp73vxVUdJqaUrw2az+JWj/AOdP1Ff2TNyeXo1c5i6otfVVOrVnH4s6lSUe11spNr7SvXurEI1p3tMqHsWfvl94tD9Qwdofqodn/sxGsz+G3vzmv+IzZh8uPZizeZb3a/Y18puvIw++zLr/AA1a+z/FZvNoHYy98l+ZGLTebVu1PlW9kCyXEFdNmfY22/v+/IiarzZXNJ5NXj7Z/ktr85/SmdtB459nDtDwR7pE3wZVSlg2l029E0WuaFWhKXeTjKP2yRJ0c/5v7V9bH+D+kfbKyQsmrev1lG2oQq1XRqU6cYTjKFRrMVjhKKaa4EjLpMnFO0brGLV4uGN52dbXDaFQdtOnZVpSuJuKjOEZwVNbycpb0ku0muHSfWDSW497x3PjPrK8O1J70/6rr7u2t/kv2N/L4vSw8xl9SmzuKlXV+rOtJyqSspylKXxnmOcvzNE2IiNRtH23U5mZ028/fZGMlhFWLUKm56FqRjxlKFzFeF7yRI1M7Z/6WNNG+n/tHIvgvAV0dQtnWuNvZUKlG5coPlHOEowlUjJNLh1vFPgT9Vp75LcVVDSaimOvDZrv4laP/nT9RX9ky8nl6NfOYuqL39ZTrVpx+LOrUnHtdbKba4eBlikbViJRrTvaZhQdi798vfFo/qGDtD9VHs/9lWJqkAAJTtL0VeXl3Hkrac6FGmoU5JwxKUuunJZfgX9pR0mTHjp3z3ymavHlyX7o7oeRqxqLczuaTr0XTowmpz33FuWOKikm+3g6ZtXSKzFZ73PBpL8UTaNoWuEcJLoJSu/oDhgRPWjUK5pXNV29Hlbec5TpODjmMZPO402sYzjwYK2LV0mscU7Sj5tJeLTwxvD2dmejLuzupqtbzhRrQxKTcGlOPGL4PvyXnRx1eTHesbT3u+kx5Mdpi0d0vy1v2cVOVqVrJRlTqSc3Qb3ZQk3l7jfBx73DB9YdZEV4bvnPop34qMm9Ub3uSp6aftGnmcXVm5bL6XHUle9yVPqe0OZxdTlsvpOpK97kqfU9oczi6nLZfS32yfQ9e1nduvRlS31R3N7d47u/nmffXpMWsyVvtwzu3aLFem/FGzN636m3avLmdKhKrSrVZVYTg4803lpptNNNtGjDqcfBETO0s2bS5OOZiN4e7sq0LcW1xcSr0ZUoypRUXLdw2pc3BnDWZaXiOGd3fR4b0mZtGzd60aOldWd1Qg0p1aUowzwW9zpPvZRkxXil4tLZmpN6TWEPnqfeptO0nw4cHTa+8V+axepH5XL6Vg2fWk6FhQp1YOFSO9vRljK69vtErUWi2SZhV09ZrjiJdXaXoKre2kY0FvVKNVVVDKTnHdlFpN9vrs+Y+9LljHf+X2l8avFbJTav3hJ5ao3vclT6n7lLmcXqTOWy+ldKmjoXFp7nrRzCpSUJrma4c66Gnx8xHi81vxVWppFqcNkh03s6u7ecuSirill7soOMZ4/qi+34Cpj1lLR390pWTRZKz/Hvh5PUle9yVPqe0dOZxdXPls3pOpK97kqfU9oczi9Ryub0vd1d2c1604yuY8lSTTlHOak10cOCRwy6ysRtTvd8OitM737oU3WSwctHXVCjDek7edOnCOFl7uEkYMVtskWnqoZa745rHRFepG97kqfU9orczi9SPy2X0q5s4sqlCxp060HTqKVTMZYyszbXN3iXqbRbJMwq6as1xxFmR1w2cVOVnWskpQqNzlQbUZQk+L3G+DXe4YNeDWRtw3ZM+imbcVP6ZJ6o3q/8Sp9T2jTzOLqzcrl9LjqSve5Kn1PaHM4upy2X0nUle9yVPqe0fvM4vUcrl9Le7KND17ad1y9GVLfVLd3t3jjfzzPvr0mDWZK324ZbtFivTfijZSTE3AAAAAAAAABgABxgBgBgDkBgAAAYAAAOMAcgAOMAMAcgAOMAcgAOMAMAMAMAc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2Q=="/>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 name="AutoShape 8" descr="data:image/jpeg;base64,/9j/4AAQSkZJRgABAQAAAQABAAD/2wCEAAkGBxQPEA4QEBAUEA8PEBAPDxAPEg8PDhEPFBEYFxUUFRUYHCggGBooHBQUITEhJSkuOi4uGB8zODMtOSgtLisBCgoKDg0OGxAQGywkHyQuMiwsLCwsLywsLCwsLCwsLywsLCw0LCwsLCwsLCwsLCwsLCwsLCwsLCwsLCwsLCwsLP/AABEIALcBEwMBEQACEQEDEQH/xAAcAAEBAQADAQEBAAAAAAAAAAAABwYBBAUIAwL/xABKEAACAQMABQMNDgUCBwAAAAAAAQIDBBEFBgcSIRMxURYiNUFUYXFyc4GRk9IUIyQyNHShorGys8LD0RdTYoKSM0IVJTZDRGPB/8QAGgEBAQEBAQEBAAAAAAAAAAAAAAUEAwYCAf/EAC0RAQACAQIDBwQCAwEAAAAAAAABAgMEERIUUQUhMjNScYETMUFCIpEjNGEk/9oADAMBAAIRAxEAPwC4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MHtJ1mqWzpW9vPk6k4upUnHDkoZxGKzzZal6CjodNXJve/2TNfqbY9qUnvYTqpvO7Kv+RS5XD6YTeaz+qW82cazVLrlKFxPfqU0p05vClKDeGnjnw8ce+TNdp649rU+0qmg1Nsm9bz3w3ZPUQAAAARC71pvIVqu7d1Eo1aiispxSU2ksNYPQV0uGaRvX8POW1WaLztb8qPqJrJK/oz5VJVqMlGbisRkmsqSXa7foJWs08Ybd32lX0eonNTv+8NQZGwAAAAAAAAAAAADytaq8qdld1KcnGcKM5RlHhKMkuDR209YtlrE9XHUWmuK0x99kjtNcb2nJSVzKeOeNXE4SXQ8rK82C3bR4bRtwoNdbnrO/Fur+r+lVeW9Kulu78eujz7slwkvSmQsuP6d5qv4ckZKRaPy9I5uoAAiN7rReQr1t27qJRq1FFZTikptJYawX6aXDNI3r+Hnb6rNF52tP3UXUPWSV/RmqqSrUmozcVhTTXCWO12/QS9Xp4w37vtKto9TOan8vvDUmRsAAADhsCB6z6U913dxWzmMpuNPycetj6Us+c9Fp6fTxxV5rUZPqZJs6HIS5NVce9uo6W9/Wo72PQdeOOLh/LlwTw8X4+z0dVdJ+5byhVziO9uT8SfB/wDx+Y46nH9THMO2lyfTyxb4XqLykzzz0jkDp6S0pRtoqVerCknzb8km33lzvzH3THa87Vjd8XyUpG9p2eI9frDuh+qr+yd+SzdGfnsHqOr+w7ofqq/sjks3Q57B1Ru8qqVWrKPGMqlSUXzZTm2i7TurESgX77TLe7IH1954KP5yZ2l+qp2Z+3w2WlNbbS1qOlWrqNSON6MY1KjjlZw91PD7xippst43rDdk1WLHO1pdTq/sO6H6qv7J05LN0fHPYOp1f2HdD9VX9k/OSzdDnsHU6v7Duh+qr+yOSzdDnsHU6v7Duh+qr+yOSzdDnsHVzHX6wbS90Yz00q6Xp3RyWb0nPYPU92w0hSuI79GrGrDmzCSkk+h9DM9qWpO1o2aKZK3jes7uyfL7eVpXWO1tXu17iEJ8+5lyqY8WOWjtjwZMnhhxyajHj8UvN6v7Duh+qr+ydOSzdHLnsHU6v7Duh+qr+yOSzdDnsHV6+i9NULpN0K0KmOdRfXrwxfFHHJivj8UbO+PNTJ4Z3dXXPsfffN6n3T703m193xqvJt7IRk9Fu81ssmzHsfT8ep99kHW+dL0Gh8iGh0jpSjbR369WFKL5t+STb6Eud+Yz0x2vO1Y3ab5K0je07PEev1h3R6KVd/lO/JZujPz2DqdX9h3Q/VV/ZHJZuhz2Dqjl9VUqtaUXmMqtSUXzZTm2voLtI2rET0QLzvaZ/wCt3sgfvl34tH85M7T/AF+VTsz9vhTyWrAAABntfNK+5bGvJPFSouRp9O9Pg2vBHefmNGlx8eWI+WbV5eDFM/CF5wX3nlOern/InHd99jFXff311zX+LcSTGf8A9W/4+yxbT/8Ak4fz90xzkrI666jaU91WVGbeZwXJ1PHjwfp4Pznn9Tj+nkmHotNk+piiz27msqcJzl8WEZTfgisv7DjEbzs72naN3z5pfStS7rTr1ZNym3hdqEM8IR6Ej0WLHXHXhq81lyTltxS50doqtc55CjKoo8G44ST6Mt4F81Mfil+0wZMnhjd3epO97ln6aXtHPm8PqdOTzel4004txaw4txa6Gnho7xO/fDPMbd0qHsdfX3ni0f1Cb2j+qp2Z+3wxus083t63xfumt9E2jdg8uvsn5/Nt7vw0do2rcuUaFN1ZRSclFxTSbxni0fWTLXH32nZ+Y8V8k7Ujd2bvV26owlUq28oU4LMpN02ks47Uj4rqcdp2iX3fTZaRxWjueXk7OGz1LPV66rwjUpW8p05fFknTSeHjtvPaONtTjrO1pd6abLeN6x3OvpHRda23eXoypb2d1ySw8c+GuB9UzUv4ZfGTDfH4o2ftq7pmdlcU60JYjvJVY/7Z088U19KPnPijJSYl9YMs4rxaPlYdc9Nu0salem8VJ7tOk+ic/wDd5ll+YjabFF8sVlb1OWceKbQhs6jk3KTcpSbcpSbcm3ztt87L8bR3Q8/P/Xp2ur11VhGdO2nKElmMkkk10rLONtTirO02dq6bLaN4q4u9X7qjCVSrbThCPxpNJpLpeHwQrqMdp2iX5bT5axvNXSs7ydCpCrSk4VIPMZL7H0rvHS9YvHDLnS00niie9ZdLaR91aGr18Y5SzlJrobhxXpyQ8VODURXpK9lvx6ebdYRTJeefWLZvWUNGqcviwdWT8ClJv7CHrI3zzC9o+7BE+6VaZ0tO8rTr1XmUn1q7UIdqEehIsYsdcdYrCLlyWyWm0uNHaLrXOeQoyqbvCTjhJPoy3gXzUx+KTHhyZPDG7vdSd73LP00/aOfN4fU68nn9LxppxcotYlFuLXQ08NHeJ3jeGeY27pULY9/qXni0fzk3tH9flU7M/b4VElqoAAASba7pXfuKNtF9bQhyk1/7J83oivrFXs+m1Zv1SO0Mm9op0YnRkYSrUVVkoUnUjykpcygnmX0LHnN2SZ4Z2YMURN44vstdPW+wUFD3XTxjda67GMeAh8tm9MrvNYftxQiekIRhWrRpSU6Uak1TnHmlT3utfowXKWmaxM/dBvERadvs3GyPSu5WrW0nwqx5WC/rjwl9GPQYe0KbxF1Hs7JtM0UfWR/A7z5tX/DZOxeOvupZvLt7PndM9E81ELFslivcLeOLrVMvzkXXeb8Lmg8n5bbBjbXzhpJ+/wBfy1X77PR08MezzOSP5T7t9sbfX3vi0P1Cf2j+qj2b+zF6yv4be/Oa34jN2Hy6+zBn8y3u1mx5/CbnyMPvMx9oeGrb2b4rN1r92NvfJfmRh0vnV92/VeTb2QfJf3efW/Zr2Nt/7/vshavzrL+j8mryNsXyW2+cfpSO3Z/jn2Z+0vBX3SZvnK+/cjqztL7FW/lqP4cyPovOn2la13kR7wkzZY3RZha9B63WVO3t4SuqcZRpQjJddlNRSa5iFfTZZtM8K9j1OKKxHFD+NYtbbKraXVOF1TlOdCpGMVvZcnF4XMfWLT5YvEzV+ZtTimkxFoRjJb3Qlbs/+nanzOp9jI0/7XytV/1PhJMlndF2VzUrsLW8ldfZMjaj/Y/pb03+t/aRRfBeAsoiv7I18Dm+3y0/sRG1/m/C32f5Xy3ODE3PnLSr+EXHl634jPR45/hHs8zkj+c+8t3sb/1LzxaP5yf2j+ql2b+3wqZMVAAB+dxWVOE5zeIQi5yb5lFLLZ+xG87Q/JnaN5fOel9IO5uK9eXPWqSnjoi31q8ywvMehx14KxXo87kvx3m3V/FvZVaibp0qlSKeG6cJzWejKQnJWs98vytLWjeIl+v/AAm47mrepq/sfn1qdYfv0cnpn+n43FlUpJOpSqU03hOpCcE30Jtc5+xetvtL8mlq/eH7aF0g7W4oV1/2qkZS78OaS/xbPzLXjpNer9xX4LxbovGnaqnYXc4vMZWlaSa7adJkLH3ZIj/q9lnfHPs+ekz0LzsQsmyT5A/LVPtI2u81b0PlNuY2x826Tfv9x5ar+Iz0VJ/jHs83eP5T7t/sZ+Pe+LQ/UJ/aH6qHZ37fDE6yv4be/Oa34jN2Gf8AHX2Yc0f5Le7XbHPlNz5GH32ZO0PDVs7Oj+Vm71/7G3vkvzIw6bza+7dqvJt7IJkuoGy5bNOxtv8A3/fZD1XmyvaPyavI2y/JbX5z+lM79n+OfZn7R8Ee6RyfAq7pKt7TOxVv5aj+HMk6Lzp+VjW+RHvCS5K+6Q01tqJeVIQnCnBxnFSi+UXM1ldoyTrccTtLVGhyzG/c/X+Ht9/Lh6xfsOdxP3kM3/D+Ht9/Lh6xfsfnPYjkMv8Axu61jO20DXo1VipTtKsZJPKzh9swxeL6jij8yoWpNNNNZ/EIzktbomyvak9hK3krr7JkfUf7HzCxp/8AW+JSCL4LwFjdG2WLZD8in5ef2Ija7zVrQeV8t0Y2183aVfwi58vW/EZ6LHP8I9nm8kfzn3b3Y1/qXni0fzk/tD9VHs79lUJqmAAMZtV0tyFi6UXid1JUl08muNR+hbv9xr0dOLJv0Y9bfhx7dUTbLCNsvuouiPctlRhJde1vz8eXF/t5iFnyceSZX9Pj+njiGg3V0I4uzP696I912NxCMc1ILlqWOffhxwvCsrznfTZODJEuGpx/UxzCBJlxBV/UrSLu9D3FHOatGjWt+ltOm9z6Gl5iRnpwZ4n8T3rGnv8AUwTH5juSBMsI6ibO9c7eyt50Llyg1Uc4SjCVSMlLtdblp5yTtVp73vxVUdJqaUrw2az+JWj/AOdP1Ff2TNyeXo1c5i6otfVVOrVnH4s6lSUe11spNr7SvXurEI1p3tMqHsWfvl94tD9Qwdofqodn/sxGsz+G3vzmv+IzZh8uPZizeZb3a/Y18puvIw++zLr/AA1a+z/FZvNoHYy98l+ZGLTebVu1PlW9kCyXEFdNmfY22/v+/IiarzZXNJ5NXj7Z/ktr85/SmdtB459nDtDwR7pE3wZVSlg2l029E0WuaFWhKXeTjKP2yRJ0c/5v7V9bH+D+kfbKyQsmrev1lG2oQq1XRqU6cYTjKFRrMVjhKKaa4EjLpMnFO0brGLV4uGN52dbXDaFQdtOnZVpSuJuKjOEZwVNbycpb0ku0muHSfWDSW497x3PjPrK8O1J70/6rr7u2t/kv2N/L4vSw8xl9SmzuKlXV+rOtJyqSspylKXxnmOcvzNE2IiNRtH23U5mZ028/fZGMlhFWLUKm56FqRjxlKFzFeF7yRI1M7Z/6WNNG+n/tHIvgvAV0dQtnWuNvZUKlG5coPlHOEowlUjJNLh1vFPgT9Vp75LcVVDSaimOvDZrv4laP/nT9RX9ky8nl6NfOYuqL39ZTrVpx+LOrUnHtdbKba4eBlikbViJRrTvaZhQdi798vfFo/qGDtD9VHs/9lWJqkAAJTtL0VeXl3Hkrac6FGmoU5JwxKUuunJZfgX9pR0mTHjp3z3ymavHlyX7o7oeRqxqLczuaTr0XTowmpz33FuWOKikm+3g6ZtXSKzFZ73PBpL8UTaNoWuEcJLoJSu/oDhgRPWjUK5pXNV29Hlbec5TpODjmMZPO402sYzjwYK2LV0mscU7Sj5tJeLTwxvD2dmejLuzupqtbzhRrQxKTcGlOPGL4PvyXnRx1eTHesbT3u+kx5Mdpi0d0vy1v2cVOVqVrJRlTqSc3Qb3ZQk3l7jfBx73DB9YdZEV4bvnPop34qMm9Ub3uSp6aftGnmcXVm5bL6XHUle9yVPqe0OZxdTlsvpOpK97kqfU9oczi6nLZfS32yfQ9e1nduvRlS31R3N7d47u/nmffXpMWsyVvtwzu3aLFem/FGzN636m3avLmdKhKrSrVZVYTg4803lpptNNNtGjDqcfBETO0s2bS5OOZiN4e7sq0LcW1xcSr0ZUoypRUXLdw2pc3BnDWZaXiOGd3fR4b0mZtGzd60aOldWd1Qg0p1aUowzwW9zpPvZRkxXil4tLZmpN6TWEPnqfeptO0nw4cHTa+8V+axepH5XL6Vg2fWk6FhQp1YOFSO9vRljK69vtErUWi2SZhV09ZrjiJdXaXoKre2kY0FvVKNVVVDKTnHdlFpN9vrs+Y+9LljHf+X2l8avFbJTav3hJ5ao3vclT6n7lLmcXqTOWy+ldKmjoXFp7nrRzCpSUJrma4c66Gnx8xHi81vxVWppFqcNkh03s6u7ecuSirill7soOMZ4/qi+34Cpj1lLR390pWTRZKz/Hvh5PUle9yVPqe0dOZxdXPls3pOpK97kqfU9oczi9Ryub0vd1d2c1604yuY8lSTTlHOak10cOCRwy6ysRtTvd8OitM737oU3WSwctHXVCjDek7edOnCOFl7uEkYMVtskWnqoZa745rHRFepG97kqfU9orczi9SPy2X0q5s4sqlCxp060HTqKVTMZYyszbXN3iXqbRbJMwq6as1xxFmR1w2cVOVnWskpQqNzlQbUZQk+L3G+DXe4YNeDWRtw3ZM+imbcVP6ZJ6o3q/8Sp9T2jTzOLqzcrl9LjqSve5Kn1PaHM4upy2X0nUle9yVPqe0fvM4vUcrl9Le7KND17ad1y9GVLfVLd3t3jjfzzPvr0mDWZK324ZbtFivTfijZSTE3AAAAAAAAABgABxgBgBgDkBgAAAYAAAOMAcgAOMAMAcgAOMAcgAOMAMAMAMAc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2Q=="/>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 name="AutoShape 11" descr="data:image/jpeg;base64,/9j/4AAQSkZJRgABAQAAAQABAAD/2wCEAAkGBwgHBgkIBwgUFhUWGR8bGBgYGSYgIBwhJh0qICAgHx8gICojKCYxIB0jLTEtLjUrOjE6JCE/ODMsQygtLisBCgoKBQUFDgUFDisZExkrKysrKysrKysrKysrKysrKysrKysrKysrKysrKysrKysrKysrKysrKysrKysrKysrK//AABEIALkBEAMBIgACEQEDEQH/xAAcAAEAAwEAAwEAAAAAAAAAAAAABAYHBQECAwj/xAA6EAABAwMEAQMCAggDCQAAAAABAAIDBAURBhIhMQcTQVEiYTJCCBQVUnGBkaEjgrEWF2NyksHR4fD/xAAUAQEAAAAAAAAAAAAAAAAAAAAA/8QAFBEBAAAAAAAAAAAAAAAAAAAAAP/aAAwDAQACEQMRAD8A3FERAREQEREBERAREQEREBERAREQEREBERAREQEREBERAREQEREBERAREQEREBERAREQEREBERAREQEREBERAREQEREBERAREQEREBERAREQEREBERAREQEREBERAREQEREBERAREQEREBERAREQEREBERAREQEREBERAREQEREBERAREQEREBERAREQEREBERAREQEREBERAREQEREBERAREQEREBERAREQEREBFGuNfS2yhmrbhO1kbBlznHgBVC3eWdF19QYGXfYfYyNcxp++4jA/nhBeEVe/2xs37bobU2rY51QCYXMe17XYGSCWng46zwfnPC60Fzoqi4VFBBUtdLEGmRoOS3dnbu+CcHhBLREQEUO63Shs9E+tulU2ONvbnHA+w/ivWz3i3XuiFZaaxkrCcbmnPPwfg/YoJyLlN1HZZJPTiusLnep6W1rwTvzjbgHOf/a6qAiIgIi5tZqCzUNwit9ZdYGSuxtjdI0OOeuCc8nr59kHSRRqy4UVBEZa2rZG3cG5e4Abj0Mn3OQpOUBERARQL1eLfYrfJX3arbHG3sn3+wHZP2HKnoCL0lkZDE+WV4a1oySTgADskqkQ+XNFS1rqX9rY5wHuY4MP+bH9zhBekVarNcWGlkt5FfG9lRIImPie143noOAOQPbPODjOFZAUHlERAREQEREBERAREQVnyPRW2u0hWMvVT6cLSx7z8hrw7bxz9WNoxzkjCxy/0OiJIqB8+n56eSrI9COJzm4YXbQ+Qvy3J7w1px8ntXn9IgzjQkIhzj9YZvx+7tfjP23bf54VdvNqrPINz0hc9Oxh0UUMfqvJw2NzXAlhP7wx0Mno9EFBYNC+JrVYNRT3J1dJK6FxbGCA3BLAdxweTh5x18qpeGb9b9PVGr7jeqzawFnLjlzjuk4Hu5xWm2KitOm9R18UM8pmrJzhjpC7hsQe52CegeNx+WjPQWPaEo6ar0/5I/WYGu2w7m5HRHqOBH8wD/JB+iqCvpbjSRVdDUNex7Q5rmnIIPv/APfdc6g1VY7lep7NQXFkk0bdzmtOQBnBGeiQewOvdYnQTS0v6PVVLTSFjjPglpwSN4BBI9sK2aI0RDV1OmNW01Q+D06WMSAAD1XBgbnnpu3gk94GPlBeda0Gna61MGrJIxA12R6j9rdxaWg5yOcOOFifj6qqdEaxl0xe6hzYKtrAXNcW8uGWPa7sZyWEjBGewW8bJrrSFBq2G3sukxbHDJvc3OA4FpaRnPByQQfsR75FJ8uaTF90Lbr5RR5mp4ml2PzR7fqH+U/V/wBXyg7mj/F+ndP6gqblSiR74n4jD3ZDMsByMAZP1HtWJ2s7G+4Vttoq1ss8MTpHRsOfw9tDhxu+3Y+FlVXqqvvfhC53F0z2ytmjie9rsF+GxgnjHYPI/iujoDQ8NwZpbVVPUOg9GEeoQB/ikEgd9DaSHE9jGPlBbPGmv6TV1tkNVUsbUNLnPi/DtZngjJ5AGMn5PtwuxbNbabukFfPR3aMtpyfVJOAAPzc9t+COCsx0zQUkPn2+UcVM0RmN+WY+n6mMLhjrBJPH3Ve8Z0dLUeOtdvnp2OIiyCQCRhjnNwfs4A/xAQbzp3Utn1LSNqbNXNkBzkdOGO9zTyOx38j5WM/pFWugoqi1VVNTtEkpkMjvzO6xuPvjofA4Cu/gSCGPx7TyxxAOfJIXEDl2HYGT78DCyvzLpeqstwbcrjXulkqZpSMnIawEFgGeenYI9scfKC6+brZBVaN/a0znmSOSMD6ztw6Nuctztz98Z+6ufi+pji8b2qtrZwP8MufI93w4jLnE+wAHPQA+FUPM1IDoOaq3dSQjGP8AhjnPzz/r8qoa2e9vhnRrGuOC5+Rng8ntBuNh1lp/UFbVUdpuTHvj/E3rI93Nz2MnGR/4XvPq/T9Pdaq2T3WJssTPUkBdja33yesjsjvrhZRru30lF5i0vJSQBhmEZl28byXlpyOuWjB+fdemo7LbHee7bQuoIzFIwF7Nv0uPpv5I+eAgj+cb3ZdTWG03Sy1PqBshYXYcAMs3bcHAyOM/GVruoda6e03XQ0V5uLY3vaXgEE8D5wDjPOPnBWYefLTb7LpSyUVqpGxRiZxDWj328k+5P3K8WC5Rw+VLjZ9f0MMkkku6nmewfSePTawkfgLQMfBHySUGtagp6e8aWr4KmcxRywuDnu42At7IPwOwsNu8Gghp6O6zaemjiJMVO6MvD5i0cyEvOwNzn2cT74/CtV8xGpHji8/qve1u7/l3jd/b/usunoqnXfjbS1q07AHywOc2ZuQBHgYDnn2Dux884zgoLHpfw9ZqW/U1wfXyuZGyKZsbsfiJcRucMZALPgZXd8X0tLT3bUc8WrjWOdLhwJ4b8OPsTj6ctw36cDoAS4rTaNPaikuVdNIZZooIPTMhc17nFzcNYex9OcdNAcQByqJoS30cPnHUFFFTNEYbLhmPpH1N6HXuf6oNXpdZacqorhLBeIS2nOJXbuG/Bz7g9AjOTkBfGfXemaexU97luzBDIcMPOSc4I243ZHvxx7rKNO2O2S+Y9UWd9Ez0DFKPTxwM7Dx8cnjHXthVzS9vpKzxBqqepgDnRSxujce2ngHB/gSg/TUM8VRGJIJWuBxy05HIyOvsQf5rk0GqrHcb3NZqG4skmY3c5rTkAZwRkcZB7HY91ltxmlpf0dKSSllcwkMBLTgnM2Dkj7cKboLRENZJpjVlPUOg9KnYJMAD1XAYzz03bwSe8DHyg0HUmsLDpn0hebg1jnEAN7dyey0cgff7KdZLxRXyjNZbJt8e4tDx07HZHyM8fyKxyPTuo7ZeNdPqLLT1MbwZQ+d2WAgl7MAg5cGO/CduMDkAjN88OXt180PSyupGR+m4xYZwDtAO7HtnPP3ygu6IiAiIgg3u00d9tVRbLlFujkGHD/Qg+xB5CyCm8Wa301WyjR+pmNiefzuc0/5m7HNJxjkc/YLbUQUfR2g57PUVV2vV3fPWyt2mb9xvHDA7I9hyR/ADnNOrdF0fj7TWpZZ7y+WSrY6KGIcF5cCG5aOXuG45xx2cfG0rxtGc4QZpozQAqvFsFg1Gx7DIXSFoOCwl2WE/cAA4ORzyOOOr480NU6Wtb6K53d1Q3fuZHjEbPjAOTn3xnaD0MjcbuiDLvKmlrlqrUtmopq18VEWO3Oa0uAlycbgOBkYAJ4H1e557HjXQc2kKGqgr7k6fe47W5Pptb1+AnG4jv+g9ybyiCg2nxnQU2m7xp2seTTzVDpYg1xDmtLGBocfctc047B4znofXx5oOo0rb5qK4Xd08fqFzI8YY34OOyT2Rnbn2JG5XlEGdXHxtVP15Bqi1X58TnHM30gk8Yw3jbggAEOBxjPKh2bxRNZrtcoaG9uFBURlkkJGXkEEY3HgYzw7v2I9zqKIINmtFBY7bDbrVTCONnTR/cknkn7lZh5EpbLr27TW+o1BFSfqLi1xlLcvc4AkgFzfpGMZ9zn4yddWeas8Q2HU17lu0tTNE9+N4jLcOI4zhzTg479vt3kKl5Lv9vvVibYqG/UGHSMLpDI842tDRgNiI5IznJ+MHtWufxzbb/wCPLTZjcdxijBhmjOWbjyXAfmac/wBOsKLP4T0wy01ENJHI6YtIZJJIfpd7OIaADj4xyr1pezR6e0/Q2iKUuETNu4+57Jx7clBWNMeOmUjrZXanrTVVNM0NicchsYBJAHu4gk4LvtwML5aj8cTXXWlBqWjvskT2fjO1pIAzt9PI2jg4IIPHPPOdBRBRfJOgJdZ0FHTxXV0ZicCA4bmkdOJ/MXY65xxjjOVH1n4vptSwWjNxkEsBDXzu+qR7PcZ4G7PIPQyeOVoSIIn7Pp3W51BO0yMc0tcHkuLge9xPecrIJ/EmpNP3aWs0HqARtd+WRxaQPg4a5rx/EBbUiDP9IaCuVLeo9QawvJqqljdsYH4I/uMgZPJxwMZPHx5/3bNi18NT0d2ljDmn1WD8T3Hg89BpHY9iBjHGL+iCg0njeOm1/XamZdJQ2Vrv8MHnc4Ydl37o4IHzj45g2TxJT27S97sk12kcKlwII4DQ05Zke5/e9j17ZWmIgoVp8aUkWhv9mbtXzSh3JIeQGu7GxvWA7kZ7PY6A+vjzQtTpW2SUNyu7qhm8uZHjEbfg4OSSeyM7QfbI3K8Igx+l8VX6a7PuVVqiVj3ySiUAZ3McTjZkkctPIcOOe8DOl6a09bdMWtlttEJawEnkkkk9kk+/C6qICIiAiIgIiICIiAiIgIiICIiAiIgIiICIiAiIgIiICIiAiIgIiICIiAiIgIiICIiAiIgIiICIiAiIgIiICIiAiIgIiICIiAiIgIiICIiAiIgIiICIiAiIgIiICIiAiIgIiICIiAiIgIiICIiAiIgIiICIiAiIgIiICIiAiIgIiICIiAiIgIiICIiAiIgIiICIiAiIgIiICIiAiIgIiICIiAiIgIiICIiAiIgIiICIiAiIgIiICIiAiIgIiICIiAiIgIiICIiAiIgIiICIiAiIgIiICIiAiIg//9k="/>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 name="AutoShape 13" descr="data:image/jpeg;base64,/9j/4AAQSkZJRgABAQAAAQABAAD/2wCEAAkGBwgHBgkIBwgUFhUWGR8bGBgYGSYgIBwhJh0qICAgHx8gICojKCYxIB0jLTEtLjUrOjE6JCE/ODMsQygtLisBCgoKBQUFDgUFDisZExkrKysrKysrKysrKysrKysrKysrKysrKysrKysrKysrKysrKysrKysrKysrKysrKysrK//AABEIALkBEAMBIgACEQEDEQH/xAAcAAEAAwEAAwEAAAAAAAAAAAAABAYHBQECAwj/xAA6EAABAwMEAQMCAggDCQAAAAABAAIDBAURBhIhMQcTQVEiYTJCCBQVUnGBkaEjgrEWF2NyksHR4fD/xAAUAQEAAAAAAAAAAAAAAAAAAAAA/8QAFBEBAAAAAAAAAAAAAAAAAAAAAP/aAAwDAQACEQMRAD8A3FERAREQEREBERAREQEREBERAREQEREBERAREQEREBERAREQEREBERAREQEREBERAREQEREBERAREQEREBERAREQEREBERAREQEREBERAREQEREBERAREQEREBERAREQEREBERAREQEREBERAREQEREBERAREQEREBERAREQEREBERAREQEREBERAREQEREBERAREQEREBERAREQEREBERAREQEREBERAREQEREBFGuNfS2yhmrbhO1kbBlznHgBVC3eWdF19QYGXfYfYyNcxp++4jA/nhBeEVe/2xs37bobU2rY51QCYXMe17XYGSCWng46zwfnPC60Fzoqi4VFBBUtdLEGmRoOS3dnbu+CcHhBLREQEUO63Shs9E+tulU2ONvbnHA+w/ivWz3i3XuiFZaaxkrCcbmnPPwfg/YoJyLlN1HZZJPTiusLnep6W1rwTvzjbgHOf/a6qAiIgIi5tZqCzUNwit9ZdYGSuxtjdI0OOeuCc8nr59kHSRRqy4UVBEZa2rZG3cG5e4Abj0Mn3OQpOUBERARQL1eLfYrfJX3arbHG3sn3+wHZP2HKnoCL0lkZDE+WV4a1oySTgADskqkQ+XNFS1rqX9rY5wHuY4MP+bH9zhBekVarNcWGlkt5FfG9lRIImPie143noOAOQPbPODjOFZAUHlERAREQEREBERAREQVnyPRW2u0hWMvVT6cLSx7z8hrw7bxz9WNoxzkjCxy/0OiJIqB8+n56eSrI9COJzm4YXbQ+Qvy3J7w1px8ntXn9IgzjQkIhzj9YZvx+7tfjP23bf54VdvNqrPINz0hc9Oxh0UUMfqvJw2NzXAlhP7wx0Mno9EFBYNC+JrVYNRT3J1dJK6FxbGCA3BLAdxweTh5x18qpeGb9b9PVGr7jeqzawFnLjlzjuk4Hu5xWm2KitOm9R18UM8pmrJzhjpC7hsQe52CegeNx+WjPQWPaEo6ar0/5I/WYGu2w7m5HRHqOBH8wD/JB+iqCvpbjSRVdDUNex7Q5rmnIIPv/APfdc6g1VY7lep7NQXFkk0bdzmtOQBnBGeiQewOvdYnQTS0v6PVVLTSFjjPglpwSN4BBI9sK2aI0RDV1OmNW01Q+D06WMSAAD1XBgbnnpu3gk94GPlBeda0Gna61MGrJIxA12R6j9rdxaWg5yOcOOFifj6qqdEaxl0xe6hzYKtrAXNcW8uGWPa7sZyWEjBGewW8bJrrSFBq2G3sukxbHDJvc3OA4FpaRnPByQQfsR75FJ8uaTF90Lbr5RR5mp4ml2PzR7fqH+U/V/wBXyg7mj/F+ndP6gqblSiR74n4jD3ZDMsByMAZP1HtWJ2s7G+4Vttoq1ss8MTpHRsOfw9tDhxu+3Y+FlVXqqvvfhC53F0z2ytmjie9rsF+GxgnjHYPI/iujoDQ8NwZpbVVPUOg9GEeoQB/ikEgd9DaSHE9jGPlBbPGmv6TV1tkNVUsbUNLnPi/DtZngjJ5AGMn5PtwuxbNbabukFfPR3aMtpyfVJOAAPzc9t+COCsx0zQUkPn2+UcVM0RmN+WY+n6mMLhjrBJPH3Ve8Z0dLUeOtdvnp2OIiyCQCRhjnNwfs4A/xAQbzp3Utn1LSNqbNXNkBzkdOGO9zTyOx38j5WM/pFWugoqi1VVNTtEkpkMjvzO6xuPvjofA4Cu/gSCGPx7TyxxAOfJIXEDl2HYGT78DCyvzLpeqstwbcrjXulkqZpSMnIawEFgGeenYI9scfKC6+brZBVaN/a0znmSOSMD6ztw6Nuctztz98Z+6ufi+pji8b2qtrZwP8MufI93w4jLnE+wAHPQA+FUPM1IDoOaq3dSQjGP8AhjnPzz/r8qoa2e9vhnRrGuOC5+Rng8ntBuNh1lp/UFbVUdpuTHvj/E3rI93Nz2MnGR/4XvPq/T9Pdaq2T3WJssTPUkBdja33yesjsjvrhZRru30lF5i0vJSQBhmEZl28byXlpyOuWjB+fdemo7LbHee7bQuoIzFIwF7Nv0uPpv5I+eAgj+cb3ZdTWG03Sy1PqBshYXYcAMs3bcHAyOM/GVruoda6e03XQ0V5uLY3vaXgEE8D5wDjPOPnBWYefLTb7LpSyUVqpGxRiZxDWj328k+5P3K8WC5Rw+VLjZ9f0MMkkku6nmewfSePTawkfgLQMfBHySUGtagp6e8aWr4KmcxRywuDnu42At7IPwOwsNu8Gghp6O6zaemjiJMVO6MvD5i0cyEvOwNzn2cT74/CtV8xGpHji8/qve1u7/l3jd/b/usunoqnXfjbS1q07AHywOc2ZuQBHgYDnn2Dux884zgoLHpfw9ZqW/U1wfXyuZGyKZsbsfiJcRucMZALPgZXd8X0tLT3bUc8WrjWOdLhwJ4b8OPsTj6ctw36cDoAS4rTaNPaikuVdNIZZooIPTMhc17nFzcNYex9OcdNAcQByqJoS30cPnHUFFFTNEYbLhmPpH1N6HXuf6oNXpdZacqorhLBeIS2nOJXbuG/Bz7g9AjOTkBfGfXemaexU97luzBDIcMPOSc4I243ZHvxx7rKNO2O2S+Y9UWd9Ez0DFKPTxwM7Dx8cnjHXthVzS9vpKzxBqqepgDnRSxujce2ngHB/gSg/TUM8VRGJIJWuBxy05HIyOvsQf5rk0GqrHcb3NZqG4skmY3c5rTkAZwRkcZB7HY91ltxmlpf0dKSSllcwkMBLTgnM2Dkj7cKboLRENZJpjVlPUOg9KnYJMAD1XAYzz03bwSe8DHyg0HUmsLDpn0hebg1jnEAN7dyey0cgff7KdZLxRXyjNZbJt8e4tDx07HZHyM8fyKxyPTuo7ZeNdPqLLT1MbwZQ+d2WAgl7MAg5cGO/CduMDkAjN88OXt180PSyupGR+m4xYZwDtAO7HtnPP3ygu6IiAiIgg3u00d9tVRbLlFujkGHD/Qg+xB5CyCm8Wa301WyjR+pmNiefzuc0/5m7HNJxjkc/YLbUQUfR2g57PUVV2vV3fPWyt2mb9xvHDA7I9hyR/ADnNOrdF0fj7TWpZZ7y+WSrY6KGIcF5cCG5aOXuG45xx2cfG0rxtGc4QZpozQAqvFsFg1Gx7DIXSFoOCwl2WE/cAA4ORzyOOOr480NU6Wtb6K53d1Q3fuZHjEbPjAOTn3xnaD0MjcbuiDLvKmlrlqrUtmopq18VEWO3Oa0uAlycbgOBkYAJ4H1e557HjXQc2kKGqgr7k6fe47W5Pptb1+AnG4jv+g9ybyiCg2nxnQU2m7xp2seTTzVDpYg1xDmtLGBocfctc047B4znofXx5oOo0rb5qK4Xd08fqFzI8YY34OOyT2Rnbn2JG5XlEGdXHxtVP15Bqi1X58TnHM30gk8Yw3jbggAEOBxjPKh2bxRNZrtcoaG9uFBURlkkJGXkEEY3HgYzw7v2I9zqKIINmtFBY7bDbrVTCONnTR/cknkn7lZh5EpbLr27TW+o1BFSfqLi1xlLcvc4AkgFzfpGMZ9zn4yddWeas8Q2HU17lu0tTNE9+N4jLcOI4zhzTg479vt3kKl5Lv9vvVibYqG/UGHSMLpDI842tDRgNiI5IznJ+MHtWufxzbb/wCPLTZjcdxijBhmjOWbjyXAfmac/wBOsKLP4T0wy01ENJHI6YtIZJJIfpd7OIaADj4xyr1pezR6e0/Q2iKUuETNu4+57Jx7clBWNMeOmUjrZXanrTVVNM0NicchsYBJAHu4gk4LvtwML5aj8cTXXWlBqWjvskT2fjO1pIAzt9PI2jg4IIPHPPOdBRBRfJOgJdZ0FHTxXV0ZicCA4bmkdOJ/MXY65xxjjOVH1n4vptSwWjNxkEsBDXzu+qR7PcZ4G7PIPQyeOVoSIIn7Pp3W51BO0yMc0tcHkuLge9xPecrIJ/EmpNP3aWs0HqARtd+WRxaQPg4a5rx/EBbUiDP9IaCuVLeo9QawvJqqljdsYH4I/uMgZPJxwMZPHx5/3bNi18NT0d2ljDmn1WD8T3Hg89BpHY9iBjHGL+iCg0njeOm1/XamZdJQ2Vrv8MHnc4Ydl37o4IHzj45g2TxJT27S97sk12kcKlwII4DQ05Zke5/e9j17ZWmIgoVp8aUkWhv9mbtXzSh3JIeQGu7GxvWA7kZ7PY6A+vjzQtTpW2SUNyu7qhm8uZHjEbfg4OSSeyM7QfbI3K8Igx+l8VX6a7PuVVqiVj3ySiUAZ3McTjZkkctPIcOOe8DOl6a09bdMWtlttEJawEnkkkk9kk+/C6qICIiAiIgIiICIiAiIgIiICIiAiIgIiICIiAiIgIiICIiAiIgIiICIiAiIgIiICIiAiIgIiICIiAiIgIiICIiAiIgIiICIiAiIgIiICIiAiIgIiICIiAiIgIiICIiAiIgIiICIiAiIgIiICIiAiIgIiICIiAiIgIiICIiAiIgIiICIiAiIgIiICIiAiIgIiICIiAiIgIiICIiAiIgIiICIiAiIgIiICIiAiIgIiICIiAiIgIiICIiAiIgIiICIiAiIgIiICIiAiIgIiICIiAiIgIiICIiAiIg//9k="/>
          <p:cNvSpPr>
            <a:spLocks noChangeAspect="1" noChangeArrowheads="1"/>
          </p:cNvSpPr>
          <p:nvPr/>
        </p:nvSpPr>
        <p:spPr bwMode="auto">
          <a:xfrm>
            <a:off x="1222375" y="922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 name="AutoShape 2" descr="data:image/jpeg;base64,/9j/4AAQSkZJRgABAQAAAQABAAD/2wCEAAkGBxIQEBIQDw4QFRQQFRQUFBQRFxASEBUUFBEWFxQSFxQYKCggGholGxQVITEhJikrLjAuGB8zODQtNygtLisBCgoKDg0OGxAQGzEkICQwLCwsLCwwNywsLCwsLCwsLCwsLCwsLCwsLCwsLCwsLCwsLCwsLCwsLCwsLCwsLCwsLP/AABEIAJkBSQMBEQACEQEDEQH/xAAcAAEBAQADAQEBAAAAAAAAAAAABgcDBAUCCAH/xABFEAABAwIACAkKBAUEAwEAAAABAAIDBBEFBgcSFCExkhMXQVFSU2Fx0iI0NXOBkaGxsrMjMkLBVGJygtEWM6LCQ3ThJP/EABkBAQEBAQEBAAAAAAAAAAAAAAAEAwUCAf/EACoRAQABAwIFBQEBAQADAAAAAAABAgMRBBITFDIzYSExQVGBcSJCI1LR/9oADAMBAAIRAxEAPwDcUBAQEBAQEBAQEBAQEBAQEBAQEBAQEBAQEBAQEBAQEBAQEBAQEBAQEBAQEBAQEBAQEBAQEBAQEBAQEBAQEBAQEBAQEBAQEBAQEBAQEBAQEBAQEBAQEBAQEBAQEBAQEBAQEBAQEBAQEBAQEBAQEBAQEBAQEBAQEBAQEBAQEBAQCghcfMc5aGZkEEbC4sD3OkBIsSQAACOY61Xp9PFyMyxuXJpnEJjjMrehTbj/ABKjk7fln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nuYm4+T1VU2nqI47SB2a6MOaQWtJ1gk3Fgsb+mpop3Uvdu7MziWiqJuICDHsrPn7fUM+t66ej7f6lvdSLVbEQEBAQEBAQEBAQEBAQEBAQEBAQEBAQEBAQEBAQEBAQEBAQEBBR5PPSdP3yfacp9T2paWuqG5LkrBAKDHsrPn7fUM+uRdPR9v8AUt7qRarYiAgICAgICAgICAgICAgICAgICAgICAgICAgICAgICAgICAgIKPJ56Tp++T7TlPqe1LS11Q3JclYIBQY9lZ8/b6hn1yLp6Pt/qW91ItVsRAQctLTulkZFG0ufIQ1oHKSV5qqimMy+xGZw1TBGTOnYwGpc+V5AvmksjB5QANZ7yVzq9ZXM/wCfSFNNmI93oSYgYPAJ4B2oH9cnN3rxGpufb1wqWLuGs95+a6sI38X0EBAQEBAQEBAQd7AeDHVdQynY5rTJeznXIFmk7B3LO5Xsp3S9U07pwv6TJU3Vw1a484jYGfFxPyUVWtn4htFj7lnFbEGSyMF7Me9ovts1xAv7lfTOYiWE+kuFenwQEBAQEBAQEBBU4qYlPwhGZRUMja1xZrYXuuADfaByqa9qItzjDWi1ujOXfxrxGjoaQzieSR4exusNayzjY6tZ+K8WdTNyvGH2u1FMZQ6rYi+ggICCjyeek6fvk+05T6ntS0tdUNyXJWCAUGPZWfP2+oZ9ci6ej7f6lvdSLVbEQEFPk1jDsJQ3H5WyuHeIyAfiptVOLctLPU20rlLGR1eUyrLnhkVOGXcAHNkc62saznDX7F0adHRiJymm9OUQTe551Z7MH8X0EBAQEBAQF8BfQQUWT30lT97/ALblPqu1LS11tzXJWPzphXzif1sv3HLt2+mP4gq93VXt8EBAQEBAQEBAQa5kk8yf6530tXM1nWqs9Ls5VPRzvWxfUvOk7j7e6GNBdVIICAgIKPJ56Tp++T7TlPqe1LS11Q3JclYIBQY9lZ8/b6hn1yLp6Pt/qW91ItVsRAK+Da8WsTKamfHUxGXPzP1Ou3y2i+pcm7frrjbKyi3EesKkhYNETU5OKJrXvvPqDnfn7L8yqjV3PZjNmlN4g4owV0Eks5k8mTNbmOzRYNB1+9b6i/VbqiIeLduKozKn4s6Lnn3/AP4sObuNODS6GEMlsRaTT1MjXcgkDXs+FiF6p1tX/UPM2I+Gb4UwdJTSugmbZ7NvKCDscDygq+iuK4zCeaZpnEvexSxLlrxwrncFCCRn2u55G0MH7rG9qYt+kestKLU1LynybULR5QleedzyPg2wUc6u5LaLNL+VGTahcPJ4Zh52vJ+DrpGruQTZpZhh7BOj1klJEXPzXtYy4Ge4ua0gWHLd1l0LdzdRFUpqqcVYhcYDyYtzQ6tldnH/AMcVg1vYX7Se6ykr1k+1LamzHy9zi6oLW4KTv4R91jzVz7acKlP4w5M81hkopXEjXwUliXdjX8/YVtb1nriuGdVn6TWT5pGE4AQQQXgg7QQx1wqNT62pwztdbclyViPbk5oy575OFe57nON3ZoBc4mwDbc6o5qvGIZcKl81WTahcCGCVh5CHl3wddfY1dyPf1Js0yzTGjF+Sgm4J7s5rhnRvAsHN5bjkI5Qr7N2LkZT10TTL0cUsS5a8cK5/BQg2zrXe+20MHN2n4rxe1MW/SPd6otzUu6fJtQtHlCV553PI+DbKOdXcltFmlw12TKke08E+aN3Ic7PF+0O/yvtOrrj39XybNPwzfGTF+agl4OWxDtbJG3zXgfI9iutXabkZhhXRNM+r6xZxcmr5CyKzWssXyOBLW32C3K422JdvRbj1KKJqlo9Fk0o2j8R00h5SXZg9zVDOruT7ejeLNMOSoybULhZomYedryfg66+Rq7kPs2aUFjbidLQWkDuEhcbB4FnNJ2NeP3VljURc9PlhXbmn+LbJJ5k/1zvpapdZ1/jaz0uzlU9HO9bF9S86TuQ+3ulnGJmLxr6jMNxFGM6Vw5ByNB5yfkVdfu8OnPywt0bpaC/JtQgEl0wAFyS/UANp2KLm7jbg0srwrwPDSCmDuCBswvOc4gC2cT2m5XRo3bf9e6acZ9HUXt8EFHk89J0/fJ9pyn1Palpa6obkuSsEAoMeys+ft9Qz65F09H2/1Le6kWq2IgFBquJmPEtXUR0roI2tzHeU1zi7yG6tRXMvaaKKd2VVu7unC/KkbMmrcpkz2SR6LEM4OZcOfcXuL2XQp0kek5TTen2w83FjHaSgg4COnjeM4uznOcDc21WHctbumi5VmZeaLu2MPYZlUmv5VHFbse8H4hZclH29cefpo+CK8VMEU7QQJWNeAdouNh7lDXTtqmlRTOYyzvK3RB1RSOb+aUOiPse3N+sq3R1Ypq8ML0esNIwfSNhijiYLNjaGgdwUNU5nMt4jEYROOWPslJUGnp4Y3FgBc6XOIu4XsGtI5OW/Kq7GliundVLK5d2ziHiwZUqkH8Smp3D+QyMPxLlrOip+JeIvz8vvEyYV+GJKt0ebZhkDb52a7NawG/v96+X44dmKSj/VeWoVU3Bxvfa+Y1zrc9hey58R8KJZHDlBwhwoe4NLC4Xj4IgZpOwO23ty3XRnTWtvpPr/AFPxa8tga64B59a5ylmj6MRYxszRYSXkt2uidne8gn2q7dnTJ8YutMKhUMvwrlNnZM9kNPCGxvc38TPc45riL+SQBs7VfRo6ZpzMppvTleYtYX0yljqM3Nzwbt2gOaSCAea4UdyjZVNLemrdGUjlhhvBTOH5uFLB/dGT82hU6KcVT/GV/wBoXWDqNsEUcLBZsbWtHsFrqSqczltEYjCMx1x7ko6jR6eKNzmta57pc4tGcLhoDSOTXe/KqrGmi5TumWVy7NM4h62I+M5whE8vjDJIiA4NuWEOBLXC+vkOrsWd+zwperde6HDlNohJg+RxHlQlsjT/AHBrv+LivulqxciPt8vR/lzZOqJsWDoSBrlBlcecuOr4WXzU1brkvtqMUvjHnGo4PZGI42vklJzc++YA21ybaztGpLFjizJcr2vPxHx4fWzGCeJjXZpe10ecGnNOsEEmx18696jTxbjMS827u6cSq8NUbZ6eaJ4uJGOHwuD3g2PsU1FU01RLWqMxhK5JB/8Ajkv1zvpaqtZ1srPS7eU+Jz6DMY0lzpomtA2kl9gF40sxFzM+X270vRxPwC2hpmxai93lSu53naB2DYO5eL1ziVZeqKdsYTeVLGLg49Cid5covKR+mPo97vlfnW+ktZnfPwzvV4jEMqXSTCAgo8nnpOn75PtOU+p7UtLXVDclyVggFBj2Vnz9vqGfXIuno+3+pb3Ui1WxEAoKrJh6Sj9XL9Kl1fba2eptTthXLVvzc5pLyALkuIA5yXWAXcj0jKD5axi/k5p2RtdVgyyEAubnObG0n9IAte3OVzbmrrmf8+kKabMY9Xs/6Kwf/BR/8/8AKy5i5/7PfDp+ntUVKyGNsUTQ1jBZrRewHMs5mZnMvURhB5Uv9/B3rXfXErNL01/z/wCsbvvDQlE3YflF9JT/ANn2wutpu3CO71JtUM11kh87m9T/AN2qLW9MNrPu1mR4AJcQAASSdgA2lc5U8n/UND/F02+xacKv6l53Uvr/AFLR/wAZT77V84Vf0b6ftFzVkc2MFO+GRj28GBnMIcLhj7i4VURMaeYn7Y5zchpSiUPzphXzif1sv3Cu3R0x/EFXu2DJl6Nh/ql+65czVd2Vdrpedla/2aT/ANlv0OXvR+9X8eb3wu1I2YnlL9Jzf0xfaautpe1H6ju9UqPI1sq++H5SKfW+9P60sfKqx+9G1Xq/+wU+n7tLW50y5cSfR1J6lnyXy/3Kv6W+mEXlj/PS90vzYqtF/wBfjK/8PHyWekW+qk/Za6vtvFnqbHN+V3cfkuXCpGZKPNJfXv8AkFVq+uP4zteyswhNGzgzNaxka1hOwSG4ae/k9qmiJn2aS7K8vrAcaoJo6ydtS7OkLyS7kc0/kI7LW1di7VmaZojairzu9XlLV4EBBR5PPSdP3yfacp9T2paWuqG5LkrBAKDHsrPn7fUM+uRdPR9v9S3upFqtiIBQVWTD0lH/AES/QpdX22tnqbU7YVy1b88YLeG1UTnbGzsJ7hIF2q/Wif4hjqfocFcVczfGvFzCc9Y98EruCfm5tpjG1gzQCC0HnvsHKrbN61TRiY9U9dFc1ei5wBRvgpoYZX5742AOdcm55Tc6ypK6oqqmYb0xMRiUNlfkLXUThtaZHDvBjI+Ss0cZiphe+F9gytbPDHMw3bI0OBHaNY776lFVG2ZiW8TmMpHG7EI1k5qIpwxzwA5r2ktJaLBwI2avkqbOp4dO2YZV2t05eNBkrkv+JWMA/lY4n4kLWdbHxDzFjy6+K7WYOwy6mMhLXDgQ91hdzmtc29u3V7l6vZu2dzzRiivDVp4w9rmO2OBae4ixXOicKmYT5K5M48HVx5t9We12dbkvbUr41v3CabHl9Q5Kn/rrGAfysJPxKTrfqH3geXnYvYNFLhxlO15cInEZxABN4M7YO9e7te+xul5op23MNhXNVMuq8mc8k0j9JhDXve7Y8kBzibW9qvp1kRTEYTzZmZ92g4AwU2kp46djiRGPzHaSTdx95Udyua6pqltTTtjCGyxVotTQtPlBzpe6wzW/En3KvRU+8sb8+y/wVXNqIY5mG7ZGh3vGsew3CjqpmmqYlvE5jKTxyxENbPpEUwY8ta14eCWnNFg4EbDbV7AqLOp4dOJhlXa3TmHqYmYsDB8b28JnvlIL3WzW+SLNaBzaz71nevcSfZ7oo2w6mU+vEeD3x3GdO5rGjltnBzj7gfeF70tObmfp5uzily5N69suD4mgjOgvE4cozT5PwIXnU07bkvtqc0vvHTFUYQYy0mZJETmkjOaQ7aCPYNa+Wb3DmSu3udHEzEfQZXTyzB780saGghrQSLm51k6gvd/U8SMRD5bt7fVSYerm09NNM82DGO9pIs0d5JAWFundVEQ91TiEvkk8ykv1zvpaqNZ1/jOz0uzlTNsHEg2IliII26nbV80vcfbvS7eIuMGm0rS4jhYvIlHaNj7cxGvvuvF+3w68fD7bq3Q8zKdi9pEGkxtvLTg3A2ui2uHaRtHtWmlu7ats+0vl2jMZZDddRIICCjyeek6fvk+05T6ntS0tdUNyXJWCAUGPZWfP2+oZ9ci6ej7f6lvdSLVbEQCg9nE/C7KKrZUSte5rWvaRHml13NsNpA+Kxv25uUbYe7dW2rMr85UqX+HqvdD41FyVf2248fTKHm5J5yT7yulHpEJmh4tZSRFG2KsjkfmANEseaXEAWGe0ka+0bVDd0czOaG9F7Eer1qnKhSgfhw1Dz2hjG+0k/ss40dfzMPc36XUwflSjs41NPIDneSIQxwDbC1y5w13vyL1Voqv+ZfIvx8p3H3GiLCHAcDHK3gs+/ChgvnZtrZpPRK309mq3nLO5cir2dXFXHCag8gASRE3MbjaxO0tdyd2xer2ni56/L5Rcmlc0+U+jI8uKoYebNY4e8FSTo6/htF6l81GVGkA8iGpcf6Y2j3l37JGjr+Sb1LNsYMJ6VVS1IaWcIQQL3LbNAGvn1K+3RsoimU9VWZyrsAZS5ImCOridKG6hIwtEhH8wOontuFLc0eZzTLWm9j3ULcptDbW2oHZmN/YrHk7j3xqXBUZUaUDyIKlx7RG0e8u/ZfY0dfyTfpRDMZgMJnCHAmxdncHnC9uDzPzW7Lqvgf8Ai2ZY7/8AW5bU+VKmP+5T1Le4RPH1A/BSToq/iW3Hpdg5TKHo1HdwY/yvnJ3H3jUvNwllTZYimppCeR0xa1o7c1pJPvC906Kf+peZvx8M6wlXyVMrpp3lz37TyADY0DkA5ldRRFEYhPMzM5l7WKmOE1BdgAkiJuY3G1jyljuTu2LK9p6bnr7S90XJpXEGVCkI8uGpaeUZsbh7CHfso50VfxhtF+lw1uVKnA/Ap53u5M/MjZ8CT8F6p0dfzL5N+PhnmHsOTVsvCzu2amsGpjG8wH7lXW7VNuMQwqqmqcy+sXsPzUMvCQEWdYPY78jwNgPMde1fLtqm5GJKa5pn0aFR5Uqcj8annYf5Mx7ffcH4KKdFX8S3i/Hy5KjKhSAfhw1LzzFsbR7SXfsvkaOv5mH2b9KFxqxtnryGuAZE03EbTcE9Jx5T8FXZsU2/6xruTU9fEjHSGgp3RSxTuLnl94xGW2IA/U4a9Szv6eq5VmHq3cimMS5sc8eIK6lMEUM7XF7HXkEYbZpufyuJXyxpqqK90ld2KownMUcPmgqRLZzmOGbIxtrub2X1XBsR7edb37XEpw8UV7ZyvjlSpDqNNVa+yDxqLk7n3Dbjx9MywrJC6eR9M17YnOu1sgaHNvtb5JIsDe2vZZdCiJimIq909WM5h1F7fBBR5PPSdP3yfacp9T2paWuqG5LkrBAKDHsrPn7fUM+uRdPR9v8AUt7qRarYiAgICAgICAgICAgICAgICAgICAgICAgICAgICAgICAgICAgIKPJ56Tp++T7TlPqe1LS11Q3JclYIBQY9lZ8/b6hn1yLp6Pt/qW91ItVsRAQEBAQEBAQEBAQEBAQEBAQEBAQEBAQEBAQEBAQEBAQEBAQEFHk89J0/fJ9pyn1Palpa6obkuSsEAoMiyt07xWRyZpzHRNaHWObdrnXF+fWF0tHVGzHlLeidyHVjEQEBAQEBAQEBAQEBAQEBAQEBAQEBAQEBAQEBAQEBAQEBAQEBBT5N6dzsIwua1xEee5xANmgsIFz3kKbVTEW5hpaj/TblylggIPmSMOFnNBHMQCEicDj0SPqo91q+7p+3zEGiR9VHutTdJiDRI+qj3WpukxBokfVR7rU3SYg0SPqo91qbpMQaJH1Ue61N0mINEj6qPdam6TEGiR9VHutTdJiDRI+qj3WpukxBokfVR7rU3SYg0SPqo91qbpMQaJH1Ue61N0mINEj6qPdam6TEGiR9VHutTdJiDRI+qj3WpukxBokfVR7rU3SYg0SPqo91qbpMQaJH1Ue61N0mINEj6qPdam6TEGiR9VHutTdJiDRI+qj3WpukxBokfVR7rU3SYg0SPqo91qbpMQaJH1Ue61N0mINEj6qPdam6TEGiR9VHutTdJiDRI+qj3WpukxBokfVR7rU3SYg0SPqo91qbpMQaJH1Ue61N0mINEj6qPdam6TEGiR9VHutTdJiDRI+qj3WpukxBokfVR7rU3SYg0SPqo91qbpMQaJH1Ue61N0mINEj6qPdam6fsxD7jia38rWi/MAPkvkzl9faAgICAgICAgICAgICAgICAgICAgICAgICAgICAgICAgICAgICAgICAgICAgICAgICAgICAgICAgICAgICAgICAgICAgICAgICAgICAgICAgICAgICAgICAgICAgICAgICAgICAgICAgICAgICAgICAgICAgICAgICAgICAgICAg//Z"/>
          <p:cNvSpPr>
            <a:spLocks noChangeAspect="1" noChangeArrowheads="1"/>
          </p:cNvSpPr>
          <p:nvPr/>
        </p:nvSpPr>
        <p:spPr bwMode="auto">
          <a:xfrm>
            <a:off x="1374775" y="1074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 name="AutoShape 4" descr="data:image/jpeg;base64,/9j/4AAQSkZJRgABAQAAAQABAAD/2wCEAAkGBxIQEBIQDw4QFRQQFRQUFBQRFxASEBUUFBEWFxQSFxQYKCggGholGxQVITEhJikrLjAuGB8zODQtNygtLisBCgoKDg0OGxAQGzEkICQwLCwsLCwwNywsLCwsLCwsLCwsLCwsLCwsLCwsLCwsLCwsLCwsLCwsLCwsLCwsLCwsLP/AABEIAJkBSQMBEQACEQEDEQH/xAAcAAEBAQADAQEBAAAAAAAAAAAABgcDBAUCCAH/xABFEAABAwIACAkKBAUEAwEAAAABAAIDBBEFBgcSFCExkhMXQVFSU2Fx0iI0NXOBkaGxsrMjMkLBVGJygtEWM6LCQ3ThJP/EABkBAQEBAQEBAAAAAAAAAAAAAAAEAwUCAf/EACoRAQABAwIFBQEBAQADAAAAAAABAgMRBBITFDIzYSExQVGBcSJCI1LR/9oADAMBAAIRAxEAPwDcUBAQEBAQEBAQEBAQEBAQEBAQEBAQEBAQEBAQEBAQEBAQEBAQEBAQEBAQEBAQEBAQEBAQEBAQEBAQEBAQEBAQEBAQEBAQEBAQEBAQEBAQEBAQEBAQEBAQEBAQEBAQEBAQEBAQEBAQEBAQEBAQEBAQEBAQEBAQEBAQEBAQEBAQCghcfMc5aGZkEEbC4sD3OkBIsSQAACOY61Xp9PFyMyxuXJpnEJjjMrehTbj/ABKjk7fln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jjMrehTbj/EnJ2/JxqnuYm4+T1VU2nqI47SB2a6MOaQWtJ1gk3Fgsb+mpop3Uvdu7MziWiqJuICDHsrPn7fUM+t66ej7f6lvdSLVbEQEBAQEBAQEBAQEBAQEBAQEBAQEBAQEBAQEBAQEBAQEBAQEBBR5PPSdP3yfacp9T2paWuqG5LkrBAKDHsrPn7fUM+uRdPR9v8AUt7qRarYiAgICAgICAgICAgICAgICAgICAgICAgICAgICAgICAgICAgIKPJ56Tp++T7TlPqe1LS11Q3JclYIBQY9lZ8/b6hn1yLp6Pt/qW91ItVsRAQctLTulkZFG0ufIQ1oHKSV5qqimMy+xGZw1TBGTOnYwGpc+V5AvmksjB5QANZ7yVzq9ZXM/wCfSFNNmI93oSYgYPAJ4B2oH9cnN3rxGpufb1wqWLuGs95+a6sI38X0EBAQEBAQEBAQd7AeDHVdQynY5rTJeznXIFmk7B3LO5Xsp3S9U07pwv6TJU3Vw1a484jYGfFxPyUVWtn4htFj7lnFbEGSyMF7Me9ovts1xAv7lfTOYiWE+kuFenwQEBAQEBAQEBBU4qYlPwhGZRUMja1xZrYXuuADfaByqa9qItzjDWi1ujOXfxrxGjoaQzieSR4exusNayzjY6tZ+K8WdTNyvGH2u1FMZQ6rYi+ggICCjyeek6fvk+05T6ntS0tdUNyXJWCAUGPZWfP2+oZ9ci6ej7f6lvdSLVbEQEFPk1jDsJQ3H5WyuHeIyAfiptVOLctLPU20rlLGR1eUyrLnhkVOGXcAHNkc62saznDX7F0adHRiJymm9OUQTe551Z7MH8X0EBAQEBAQF8BfQQUWT30lT97/ALblPqu1LS11tzXJWPzphXzif1sv3HLt2+mP4gq93VXt8EBAQEBAQEBAQa5kk8yf6530tXM1nWqs9Ls5VPRzvWxfUvOk7j7e6GNBdVIICAgIKPJ56Tp++T7TlPqe1LS11Q3JclYIBQY9lZ8/b6hn1yLp6Pt/qW91ItVsRAK+Da8WsTKamfHUxGXPzP1Ou3y2i+pcm7frrjbKyi3EesKkhYNETU5OKJrXvvPqDnfn7L8yqjV3PZjNmlN4g4owV0Eks5k8mTNbmOzRYNB1+9b6i/VbqiIeLduKozKn4s6Lnn3/AP4sObuNODS6GEMlsRaTT1MjXcgkDXs+FiF6p1tX/UPM2I+Gb4UwdJTSugmbZ7NvKCDscDygq+iuK4zCeaZpnEvexSxLlrxwrncFCCRn2u55G0MH7rG9qYt+kestKLU1LynybULR5QleedzyPg2wUc6u5LaLNL+VGTahcPJ4Zh52vJ+DrpGruQTZpZhh7BOj1klJEXPzXtYy4Ge4ua0gWHLd1l0LdzdRFUpqqcVYhcYDyYtzQ6tldnH/AMcVg1vYX7Se6ykr1k+1LamzHy9zi6oLW4KTv4R91jzVz7acKlP4w5M81hkopXEjXwUliXdjX8/YVtb1nriuGdVn6TWT5pGE4AQQQXgg7QQx1wqNT62pwztdbclyViPbk5oy575OFe57nON3ZoBc4mwDbc6o5qvGIZcKl81WTahcCGCVh5CHl3wddfY1dyPf1Js0yzTGjF+Sgm4J7s5rhnRvAsHN5bjkI5Qr7N2LkZT10TTL0cUsS5a8cK5/BQg2zrXe+20MHN2n4rxe1MW/SPd6otzUu6fJtQtHlCV553PI+DbKOdXcltFmlw12TKke08E+aN3Ic7PF+0O/yvtOrrj39XybNPwzfGTF+agl4OWxDtbJG3zXgfI9iutXabkZhhXRNM+r6xZxcmr5CyKzWssXyOBLW32C3K422JdvRbj1KKJqlo9Fk0o2j8R00h5SXZg9zVDOruT7ejeLNMOSoybULhZomYedryfg66+Rq7kPs2aUFjbidLQWkDuEhcbB4FnNJ2NeP3VljURc9PlhXbmn+LbJJ5k/1zvpapdZ1/jaz0uzlU9HO9bF9S86TuQ+3ulnGJmLxr6jMNxFGM6Vw5ByNB5yfkVdfu8OnPywt0bpaC/JtQgEl0wAFyS/UANp2KLm7jbg0srwrwPDSCmDuCBswvOc4gC2cT2m5XRo3bf9e6acZ9HUXt8EFHk89J0/fJ9pyn1Palpa6obkuSsEAoMeys+ft9Qz65F09H2/1Le6kWq2IgFBquJmPEtXUR0roI2tzHeU1zi7yG6tRXMvaaKKd2VVu7unC/KkbMmrcpkz2SR6LEM4OZcOfcXuL2XQp0kek5TTen2w83FjHaSgg4COnjeM4uznOcDc21WHctbumi5VmZeaLu2MPYZlUmv5VHFbse8H4hZclH29cefpo+CK8VMEU7QQJWNeAdouNh7lDXTtqmlRTOYyzvK3RB1RSOb+aUOiPse3N+sq3R1Ypq8ML0esNIwfSNhijiYLNjaGgdwUNU5nMt4jEYROOWPslJUGnp4Y3FgBc6XOIu4XsGtI5OW/Kq7GliundVLK5d2ziHiwZUqkH8Smp3D+QyMPxLlrOip+JeIvz8vvEyYV+GJKt0ebZhkDb52a7NawG/v96+X44dmKSj/VeWoVU3Bxvfa+Y1zrc9hey58R8KJZHDlBwhwoe4NLC4Xj4IgZpOwO23ty3XRnTWtvpPr/AFPxa8tga64B59a5ylmj6MRYxszRYSXkt2uidne8gn2q7dnTJ8YutMKhUMvwrlNnZM9kNPCGxvc38TPc45riL+SQBs7VfRo6ZpzMppvTleYtYX0yljqM3Nzwbt2gOaSCAea4UdyjZVNLemrdGUjlhhvBTOH5uFLB/dGT82hU6KcVT/GV/wBoXWDqNsEUcLBZsbWtHsFrqSqczltEYjCMx1x7ko6jR6eKNzmta57pc4tGcLhoDSOTXe/KqrGmi5TumWVy7NM4h62I+M5whE8vjDJIiA4NuWEOBLXC+vkOrsWd+zwperde6HDlNohJg+RxHlQlsjT/AHBrv+LivulqxciPt8vR/lzZOqJsWDoSBrlBlcecuOr4WXzU1brkvtqMUvjHnGo4PZGI42vklJzc++YA21ybaztGpLFjizJcr2vPxHx4fWzGCeJjXZpe10ecGnNOsEEmx18696jTxbjMS827u6cSq8NUbZ6eaJ4uJGOHwuD3g2PsU1FU01RLWqMxhK5JB/8Ajkv1zvpaqtZ1srPS7eU+Jz6DMY0lzpomtA2kl9gF40sxFzM+X270vRxPwC2hpmxai93lSu53naB2DYO5eL1ziVZeqKdsYTeVLGLg49Cid5covKR+mPo97vlfnW+ktZnfPwzvV4jEMqXSTCAgo8nnpOn75PtOU+p7UtLXVDclyVggFBj2Vnz9vqGfXIuno+3+pb3Ui1WxEAoKrJh6Sj9XL9Kl1fba2eptTthXLVvzc5pLyALkuIA5yXWAXcj0jKD5axi/k5p2RtdVgyyEAubnObG0n9IAte3OVzbmrrmf8+kKabMY9Xs/6Kwf/BR/8/8AKy5i5/7PfDp+ntUVKyGNsUTQ1jBZrRewHMs5mZnMvURhB5Uv9/B3rXfXErNL01/z/wCsbvvDQlE3YflF9JT/ANn2wutpu3CO71JtUM11kh87m9T/AN2qLW9MNrPu1mR4AJcQAASSdgA2lc5U8n/UND/F02+xacKv6l53Uvr/AFLR/wAZT77V84Vf0b6ftFzVkc2MFO+GRj28GBnMIcLhj7i4VURMaeYn7Y5zchpSiUPzphXzif1sv3Cu3R0x/EFXu2DJl6Nh/ql+65czVd2Vdrpedla/2aT/ANlv0OXvR+9X8eb3wu1I2YnlL9Jzf0xfaautpe1H6ju9UqPI1sq++H5SKfW+9P60sfKqx+9G1Xq/+wU+n7tLW50y5cSfR1J6lnyXy/3Kv6W+mEXlj/PS90vzYqtF/wBfjK/8PHyWekW+qk/Za6vtvFnqbHN+V3cfkuXCpGZKPNJfXv8AkFVq+uP4zteyswhNGzgzNaxka1hOwSG4ae/k9qmiJn2aS7K8vrAcaoJo6ydtS7OkLyS7kc0/kI7LW1di7VmaZojairzu9XlLV4EBBR5PPSdP3yfacp9T2paWuqG5LkrBAKDHsrPn7fUM+uRdPR9v9S3upFqtiIBQVWTD0lH/AES/QpdX22tnqbU7YVy1b88YLeG1UTnbGzsJ7hIF2q/Wif4hjqfocFcVczfGvFzCc9Y98EruCfm5tpjG1gzQCC0HnvsHKrbN61TRiY9U9dFc1ei5wBRvgpoYZX5742AOdcm55Tc6ypK6oqqmYb0xMRiUNlfkLXUThtaZHDvBjI+Ss0cZiphe+F9gytbPDHMw3bI0OBHaNY776lFVG2ZiW8TmMpHG7EI1k5qIpwxzwA5r2ktJaLBwI2avkqbOp4dO2YZV2t05eNBkrkv+JWMA/lY4n4kLWdbHxDzFjy6+K7WYOwy6mMhLXDgQ91hdzmtc29u3V7l6vZu2dzzRiivDVp4w9rmO2OBae4ixXOicKmYT5K5M48HVx5t9We12dbkvbUr41v3CabHl9Q5Kn/rrGAfysJPxKTrfqH3geXnYvYNFLhxlO15cInEZxABN4M7YO9e7te+xul5op23MNhXNVMuq8mc8k0j9JhDXve7Y8kBzibW9qvp1kRTEYTzZmZ92g4AwU2kp46djiRGPzHaSTdx95Udyua6pqltTTtjCGyxVotTQtPlBzpe6wzW/En3KvRU+8sb8+y/wVXNqIY5mG7ZGh3vGsew3CjqpmmqYlvE5jKTxyxENbPpEUwY8ta14eCWnNFg4EbDbV7AqLOp4dOJhlXa3TmHqYmYsDB8b28JnvlIL3WzW+SLNaBzaz71nevcSfZ7oo2w6mU+vEeD3x3GdO5rGjltnBzj7gfeF70tObmfp5uzily5N69suD4mgjOgvE4cozT5PwIXnU07bkvtqc0vvHTFUYQYy0mZJETmkjOaQ7aCPYNa+Wb3DmSu3udHEzEfQZXTyzB780saGghrQSLm51k6gvd/U8SMRD5bt7fVSYerm09NNM82DGO9pIs0d5JAWFundVEQ91TiEvkk8ykv1zvpaqNZ1/jOz0uzlTNsHEg2IliII26nbV80vcfbvS7eIuMGm0rS4jhYvIlHaNj7cxGvvuvF+3w68fD7bq3Q8zKdi9pEGkxtvLTg3A2ui2uHaRtHtWmlu7ats+0vl2jMZZDddRIICCjyeek6fvk+05T6ntS0tdUNyXJWCAUGPZWfP2+oZ9ci6ej7f6lvdSLVbEQCg9nE/C7KKrZUSte5rWvaRHml13NsNpA+Kxv25uUbYe7dW2rMr85UqX+HqvdD41FyVf2248fTKHm5J5yT7yulHpEJmh4tZSRFG2KsjkfmANEseaXEAWGe0ka+0bVDd0czOaG9F7Eer1qnKhSgfhw1Dz2hjG+0k/ss40dfzMPc36XUwflSjs41NPIDneSIQxwDbC1y5w13vyL1Voqv+ZfIvx8p3H3GiLCHAcDHK3gs+/ChgvnZtrZpPRK309mq3nLO5cir2dXFXHCag8gASRE3MbjaxO0tdyd2xer2ni56/L5Rcmlc0+U+jI8uKoYebNY4e8FSTo6/htF6l81GVGkA8iGpcf6Y2j3l37JGjr+Sb1LNsYMJ6VVS1IaWcIQQL3LbNAGvn1K+3RsoimU9VWZyrsAZS5ImCOridKG6hIwtEhH8wOontuFLc0eZzTLWm9j3ULcptDbW2oHZmN/YrHk7j3xqXBUZUaUDyIKlx7RG0e8u/ZfY0dfyTfpRDMZgMJnCHAmxdncHnC9uDzPzW7Lqvgf8Ai2ZY7/8AW5bU+VKmP+5T1Le4RPH1A/BSToq/iW3Hpdg5TKHo1HdwY/yvnJ3H3jUvNwllTZYimppCeR0xa1o7c1pJPvC906Kf+peZvx8M6wlXyVMrpp3lz37TyADY0DkA5ldRRFEYhPMzM5l7WKmOE1BdgAkiJuY3G1jyljuTu2LK9p6bnr7S90XJpXEGVCkI8uGpaeUZsbh7CHfso50VfxhtF+lw1uVKnA/Ap53u5M/MjZ8CT8F6p0dfzL5N+PhnmHsOTVsvCzu2amsGpjG8wH7lXW7VNuMQwqqmqcy+sXsPzUMvCQEWdYPY78jwNgPMde1fLtqm5GJKa5pn0aFR5Uqcj8annYf5Mx7ffcH4KKdFX8S3i/Hy5KjKhSAfhw1LzzFsbR7SXfsvkaOv5mH2b9KFxqxtnryGuAZE03EbTcE9Jx5T8FXZsU2/6xruTU9fEjHSGgp3RSxTuLnl94xGW2IA/U4a9Szv6eq5VmHq3cimMS5sc8eIK6lMEUM7XF7HXkEYbZpufyuJXyxpqqK90ld2KownMUcPmgqRLZzmOGbIxtrub2X1XBsR7edb37XEpw8UV7ZyvjlSpDqNNVa+yDxqLk7n3Dbjx9MywrJC6eR9M17YnOu1sgaHNvtb5JIsDe2vZZdCiJimIq909WM5h1F7fBBR5PPSdP3yfacp9T2paWuqG5LkrBAKDHsrPn7fUM+uRdPR9v8AUt7qRarYiAgICAgICAgICAgICAgICAgICAgICAgICAgICAgICAgICAgIKPJ56Tp++T7TlPqe1LS11Q3JclYIBQY9lZ8/b6hn1yLp6Pt/qW91ItVsRAQEBAQEBAQEBAQEBAQEBAQEBAQEBAQEBAQEBAQEBAQEBAQEFHk89J0/fJ9pyn1Palpa6obkuSsEAoMiyt07xWRyZpzHRNaHWObdrnXF+fWF0tHVGzHlLeidyHVjEQEBAQEBAQEBAQEBAQEBAQEBAQEBAQEBAQEBAQEBAQEBAQEBBT5N6dzsIwua1xEee5xANmgsIFz3kKbVTEW5hpaj/TblylggIPmSMOFnNBHMQCEicDj0SPqo91q+7p+3zEGiR9VHutTdJiDRI+qj3WpukxBokfVR7rU3SYg0SPqo91qbpMQaJH1Ue61N0mINEj6qPdam6TEGiR9VHutTdJiDRI+qj3WpukxBokfVR7rU3SYg0SPqo91qbpMQaJH1Ue61N0mINEj6qPdam6TEGiR9VHutTdJiDRI+qj3WpukxBokfVR7rU3SYg0SPqo91qbpMQaJH1Ue61N0mINEj6qPdam6TEGiR9VHutTdJiDRI+qj3WpukxBokfVR7rU3SYg0SPqo91qbpMQaJH1Ue61N0mINEj6qPdam6TEGiR9VHutTdJiDRI+qj3WpukxBokfVR7rU3SYg0SPqo91qbpMQaJH1Ue61N0mINEj6qPdam6TEGiR9VHutTdJiDRI+qj3WpukxBokfVR7rU3SYg0SPqo91qbpMQaJH1Ue61N0mINEj6qPdam6fsxD7jia38rWi/MAPkvkzl9faAgICAgICAgICAgICAgICAgICAgICAgICAgICAgICAgICAgICAgICAgICAgICAgICAgICAgICAgICAgICAgICAgICAgICAgICAgICAgICAgICAgICAgICAgICAgICAgICAgICAgICAgICAgICAgICAgICAgICAgICAgICAgICAg//Z"/>
          <p:cNvSpPr>
            <a:spLocks noChangeAspect="1" noChangeArrowheads="1"/>
          </p:cNvSpPr>
          <p:nvPr/>
        </p:nvSpPr>
        <p:spPr bwMode="auto">
          <a:xfrm>
            <a:off x="1527175" y="1227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4" name="AutoShape 6" descr="data:image/jpeg;base64,/9j/4AAQSkZJRgABAQAAAQABAAD/2wCEAAkGBwgHBhUUBxQVFRIXFBwWFRYWGBYcHRYYFxUiFhoXFxUYKCgsHxoxGxgUIjEiMTUtMTAuHCI1ODMuOCwtLisBCgoKBQUFDgUFDisZExkrKysrKysrKysrKysrKysrKysrKysrKysrKysrKysrKysrKysrKysrKysrKysrKysrK//AABEIAOEA4QMBIgACEQEDEQH/xAAcAAEAAgIDAQAAAAAAAAAAAAAAAQgFBwMEBgL/xABEEAABAwIBBQsJBwMEAwAAAAAAAQIDBBEFBgcSMdEIFSE2QVFUdJKTsxMUN1NhcYO0wzIzRHKBkbEiQlIWY3OhI2Ki/8QAFAEBAAAAAAAAAAAAAAAAAAAAAP/EABQRAQAAAAAAAAAAAAAAAAAAAAD/2gAMAwEAAhEDEQA/AN4AAAAAAAAAAAAAAAAAAAAAAAAAAAAAAAAAAAAAAAAAAAAAAAAAAAAAAAAAAAAAAAAAAAAAAAAAAAAAAAAAAAAAAAAAAAAAAAAAAAAAAAAAAAAAAAAAAAAAAAAAEgQCQBAJAEAkAQCQBAJAEAkAQCQBAJAEAkAQCQBAJAEAkAQCSAAAAEkHXq8QoqG3nsscd9Wm9rb2120l4daAdkGN3/wXpMHex7Rv/gvSYO9j2gZIGN3/AMF6TB3se0b/AOC9Jg72PaBkgY3f/Bekwd7HtG/+C9Jg72PaBkgY3f8AwXpMHex7TIRyMljR0aorVS6Ki3RUXhRUVOQD6B0qjGMMpplbUzwsemtrpGIqXS6XRV5lQ4t/8F6TB3se0DJAxu/+C9Jg72PaN/8ABekwd7HtAyQMbv8A4L0mDvY9o3/wXpMHex7QMkDG7/4L0mDvY9p9xY3hM0iNiqIXOVbIiSMVVVdSIiLwqB3wDHb/AODdJg72PaBkQY3f/Bekwd7HtG/+C9Jg72PaBkgY3f8AwXpMHex7Rv8A4L0mDvY9oGSBjd/8F6TB3se0b/4L0mDvY9oGSIOrSYnh9bIraOaKRyJdUY9rlRNV7IurhQ7QAAADR+6Y+zQ/G+mbwNH7pj7ND8b6YGjTs0eH11ffzGKSS1tLQY51r6r6KcGpTrG8tzN+O+B9QDT/APp/G+i1HdSbDhqsLxGiZeshljTnexzU/dULY5U5d5P5KVbY8bkcx72abURj3XS6t1tReVFPjAMvMlcqZ1hw2dr5FT7t7XNVyW4bI9E0uC/AlwKig3dnrzcUFBhy12AsSNGuTy8TeBtnLopIxv8AaukrUVE4OG/Bw30iALmZIcU6TqsPhNKZlzMkOKdJ1WHwmgVrz2ek6r+F8tGeHPcZ7PSdV/C+WjPDgd6mwfFKuFH0sEz2Lqc2N6otlstlROe5y/6exvotR3UmwstmQ9GVL75fmHnLiudPJLCMSkgr5ntljcrHp5KRbKntROECrFVR1VG+1ZG9i8z2q1f2U4C4OG4vkxl1hrkpHRVMWp7HN4W31aUb0RU1LZbcnAV+zv5CxZHYwx2HX81mRVjRVVVjc22lGrl1pwoqLr1811DX56HN5x7oetReIh549Dm8490PWovEQC4RSCf7935l/ku+UgqPv3fmX+QOMk7+A4NXY/ijIMMZpyPWyJyInK5y8jUThVSyORGanAsmoWvrmtqKnWskiXaxf9uNeBE/9luvu1AVxw/J7G8Tai4dTTyoupWRPcnaRLHZqsjspqRt6miqWpz+Rkt+qohZLGc6OR2CzKyWoR704FbC1z0S3JpN/pv7LnQpc9GRc7rSSSx+18T7f/GkBWJ7HMdZ6KiprRdafofJbySkyPy8o1VW09U3Urm2V7L8mk2zmLq5lKm4nEynxKVsXA1sjmonsRyonCBtHc38bKjqq+KwsOV43N/Gyo6qvisLDgAAANH7pj7ND8b6ZvA0fumPs0PxvpgaNN47mb8d8D6ho43juZvx3wPqAYzdJcZqbq31HHks1ODYliuWtM7D2u0YpmySSIi6LGNXSXSdq4URUROW5ZfHcWybw+pamPS0zHq27UmWNFVt7XTS5L3PjD8qsl6qRI8Pq6VXLqYyWO6+5qKBiM8WJU+HZvanzhUvI1ImIv8Ac568ntREc73NUqiWQzt5ucUypTy+G1D3vY1dCmk0UZq4UicltFy2/uvfnREK5SxvhlVsqK1yKqKipZUVFsqKi6luB8FzMkOKdJ1WHwmlMy5mSHFOk6rD4TQK157PSdV/C+WjPDnuM9npOq/hfLRnhwLUZkPRlS++X5h5X/Of6Qa3rDiwGZD0ZUvvl+YeZWsygyNpK5za6ejZM1yo9HuiRyO5dK/DcDVO50wbEo8Zmqntc2mWBY0ct0SR6yNcmjfWiI1115LonKZHdJ4hT+ZUsCKiy6bpVTlRqN0EVfYqqvZU2vhmPYNjF24TUwyqiaopGOVPbopc0dndzbYtRPkroZ5KuPXMslvKRpqRf6URHMT2IminJZFVA1Cehzece6HrUXiIeePQ5vOPdD1qLxEAuEUgn+/d+Zf5LvlIJ/v3fmX+QLCbnvJuKjyddWSoiyzuVrF/xijdoqie96Ov+Vp53Prl5VSYi7D8LcrYmInnCtWyyOcl/J3/AMERUvzqqouo2rmxRiZv6LyWrzdv78v/AHcrDl35X/Wlb5xfS86l1/8AItv+rAYIAAdrDcRrcKrElw6R8UjdTmKqL7uDWnsOCaV88yulW7nKrlXnVVuqnwANt7m/jZUdVXxWFhyvG5v42VHVV8VhYcAAABo/dMfZofjfTN4Gj90x9mh+N9MDRpvHczfjvgfUNHG8tzN+O+B9QDGbpLjLTdWXxHGoULf5T5DZPZVVTZMciWR7G6DVSSRtm3vazFTlVTGUmajIikmRzKRHKmrTklen6tc5UX9QOvmRqcQq838S4mrls97Y3OuqrGi2bwryIukiexENJ56qaClzj1KU1rO0HuRORz4mud+6rf8AU31lbl7k7kbQKj3sdK1to6eJW6XAlkRUb9hvtXm4L6ireOYrVY5i8tRXLeSV6vdbUl9SJ7ESyJ7EA6BczJDinSdVh8JpTMuZkhxTpOqw+E0Cteez0nVfwvlozw57jPZ6Tqv4Xy0Z4cC1GZD0ZUvvl+YeV/zn+kGt/wCdxYHMh6MqX3y/MPOxiua/JDFsRfNX06ulkcrnu8rMl1X2I5EQCqlJPUU1S19GrmyNcisc1VRyOvwK1U5S5uHMlrMBjTFWppvgakzV1aTmf1pbmurjB4Pm9yQyfqPK0VMxr28KPkc9+iqcrfKKqNX2pY8vnQzp4ZhWFyU+AStlqnorNJi6TYUXgVyvTgV+uyJey6+ZQrvWxshrXthW7WvcjV50RbIv7Gazece6HrUXiIeePQ5vOPdD1qLxEAuEUgn+/d+Zf5LvlIKj7935l/kCw+59ylirsm3Ucy/+WnVXMTldE92ldPc9XIvMitPNZ9cg6qPEXYhhjVdE9EWoa3hWNzUt5S3+CoiXXkVFVdZqrAcZrsAxVk+GP0JGLdF5FTla5OVqpwKhZHInOtgGUsKMrXNp6nUsciojXL/tyLwKnsWy+xdYFXiC2OL5ssjsal056VrXLw6USujvflVrFRFX22OjS5nMiqd93wPfw3s+WS37NVAK04RhOIYzWJFhUT5ZF/tYl/1VeRPavAcNdSTUFa+KpSz43uY9LotnMXRVLpr4UUtvVYjklkPQ2kdT0rNegxGo53ujZ/U5f0UqllFVxYhlBUS099CSeSRt0sui+RXJdOeyoBsrc38bKjqq+KwsOV43N/Gyo6qvisLDgAAANH7phUtQ/G+mbwOKelp6m3nDGvtq0motr81wKRHZpK+sor+ZSSR316DnNvbVfR161Ln714f6mLsN2DevD/UxdhuwCnG/2M9Jn72TafEuM4rMy0s8zk5lkeqfsqlyt68P9TF2G7BvXh/qYuw3YBScF2N68P8AUxdhuwb14f6mLsN2AUnLmZIcU6TqsPhNO5vXh/qYuw3YdljWsaiMREREsiJyJzIgFVs9fpOq/hfLRnhy7UtBRTSK6aONzl1qrGqq8mtUPnevD/UxdhuwCmlPi2JUsKNpp5WNTU1sj0RLrdbIi85yb/Yz0mfvZNpcfevD/Uxdhuwb14f6mLsN2AUxqsSrqttquWR6cz3ud/KnWLr714f6mLsN2DevD/UxdhuwCk56HN5x7oetxeIhbfevD/UxdhuwlmHULHorIo0VFuioxt0XnRbAdopBPwzOtzr/ACXfOpvXh/qYuw3YBSckuvvXh/qYuw3YN68P9TF2G7AKcUWPYxh7LUFTPG3mZK9qfs1TnmyqyinbaasqXJzLNLb9rlwN68P9TF2G7BvXh/qYuw3YBSl73PeqvVVVdarrX9T5Lsb14f6mLsN2DevD/UxdhuwDQW5v42VHVV8VhYc4YaOlp3Xp42NW1rta1ODmuhzAAAAJIJAAAAAAAAAAAAAAAAAAAAAAAAAAAAAAAAAEEkAAAAJIAEggASCABIIAEggASCABIIAEggASCABIIAEggASCABIIAEkAAAAAAAAAAAAAAAAAAAAAAAAAAAAAAAAAAAAAAAAAAAAAAAAAAAAAAAAAAAAAAAAAAAAAAAAAAAAAAAAAAAAAAAAAAAAAAAAAAAAAAAAAAAAAAAAAAAAAAAAAAAAAAAAAAAAAAAAAAAAAAAAAAAAAAAAAAAAAAAAAAAAB/9k="/>
          <p:cNvSpPr>
            <a:spLocks noChangeAspect="1" noChangeArrowheads="1"/>
          </p:cNvSpPr>
          <p:nvPr/>
        </p:nvSpPr>
        <p:spPr bwMode="auto">
          <a:xfrm>
            <a:off x="1679575" y="1379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5" name="AutoShape 10" descr="data:image/jpeg;base64,/9j/4AAQSkZJRgABAQAAAQABAAD/2wCEAAkGBxQSEhUUEhMUEhUVFBgXGBcXFxUYHBcWGBcXFxUWFRcbHSgiGBslGxUUITEhJSktLi4vGB8zODMsNygtLisBCgoKDg0OGxAQGy0mHyYsLCw0NDQyNCwsLDQsLCwsLCwsNCwsLCwsLCwsLCwsLCwsLCwsLCwsLCwsLCwsNCwsLP/AABEIAGECBAMBEQACEQEDEQH/xAAcAAEAAgMBAQEAAAAAAAAAAAAABgcEBQgCAQP/xABQEAABAwIBBwUKCQkHBAMAAAABAAIDBBEFBgcSITFBURMiYXGBFzJCUnKRk7HB0hQjM1NUgqHR0yVig5Kio7KzwhU1Q0RzdOMWNGNkJOHw/8QAGgEBAAMBAQEAAAAAAAAAAAAAAAMEBQIGAf/EADMRAAICAAIGCAUFAQEAAAAAAAABAgMEEQUSITFBURMUFTNScYGhMmGRsfAiQmLR4cEj/9oADAMBAAIRAxEAPwCwnZzMNH+YPopvcVvqN/h90Wup3cj6M5eG/ST6Kf3E6jf4fdf2Op3eH7H3ulYb9J/dT+4nUb/D7r+x1K7w+6PhzlYb9J/dT+4nUb/D7r+x1O7w/Y8HOdhvz7j+il91feoX8vdDqV3I891DDvnn+ik91OoX8vcdSu5H0Zz8O+ed6KX3U6hfy9x1K7ke25zMN+kEfopvcXzqN/h90Op3cja4FlXSVjnMppeUc1ukRoSNsL2vzmjeVFbh7KlnNZEdlFlazkjdKEhCAIAgCAIAgCAIAgCAIAgCAIAgCAIAgCAIAgCAIAgCAIAgCAIAgCAIAgCAIAgCAIAgCAIAgCAIAgCAIAgCAICBZ59IULHNcWllQw3BIOtkjdo8pX9HZdK0+K/ou4HLpMnxRTkWUVW3vaupb1TSD+pbLoqf7V9DV6Gt/tX0NlT5fYizZVyHygx/8TSong6H+0jeEpf7SSZKZw8RnqYYC6KTlJGtJdGAQ3a93NLRqaHHsVa/BUwg57dhXvwlUIORdSxTJKcrszk1yYqmJ1ySA9rmerSWxDScf3RNWOkY8Ymmqs1eIM71kUvkSAfx6KnjpGl780Sxx9T35ojuM5N1VIAaiB8YJsHGxbfhpNJF+i+5WK767PhZYrvrs+FmqUxKEB+lPHpOa3SazScBpOuGtubaTiATYbTqXxvJZnxvJZlk02ZycgF9TCLjwWveOwnRusyWk48Isz3pGPCJmxZmPGrPND7TIuHpTlH3/wAOHpHlH3JfkVkRHhxkcyR8rpA0EuAAAaSdQHG/HcqeJxUr8s1lkVb8TK7LNEqVUrBAEAQBAEAQBAEAQBAEAQBAEAQBAEAQBAEB8c6wJO7WgIaM6GHfPPH6KT3Vc6hfy9y11K7kehnOw3593opvdTqF/h90Op3cj13TMN+kH0U3uJ1C/wAPuh1K7kfRnLw36SfRT+4nUL/D7odSu5e6Mihy+oJpGRRTlz3uDWjk5hcnZrLAAuJ4O6EXJrZ5o5lhbYrNrZ6EmVYrhAEAQBAEAQBAEAQBAEAQBAYOKYxBTC880cQ3aTgCfJG09i7hXOfwrM7hXKfwrMiGIZ2aGPVGJZ+lrNEed5B+xXIaOue/JFqOAte/YaGozzH/AA6MdbpfYGe1TrRfOXsTLR3ORhOzx1G6nhHWXn2hd9mQ8TO+zo+I9x55J/Cpoj1OePvR6LjwkfHo6PCRsqLPLGflqV7RxZI1/wBjg31qKWi5ftkcS0dLhIleDZf0NSQGziN58GUaBudgBPNJ6ASqtmDuhvX0KtmFthvRKFVK4QBAQnPC2+Gv6JIz+1b2q7o/v16lvBd8igl6A3AgLJzI4Vp1MtQRqhZot1eHJquD0Na4fWCzNJWZQUOf/DP0hZlFR5l1LFMgIAgMevoo5o3RSsD2PFnNOwj2Hp3LqMnF5x3n2MnF5o5+y+yOfh8uq76d5+Lfw38m/g4faNY3gegwuKV0du83cNiFbHbvIqrZZCAuXNDlfyjBRTO57B8ST4TANcfW0bPzfJ14ukMNqvpI7nvMnHYfVfSR3cSzlmGcEAQGgy8rJoaGaWmdoSRhrgbNdzQ9unqcCO90tysYWMZWqM9zJsPGMrEpbimO6Tif0r91B+GtnqNHh93/AGa/UqeXux3ScT+lfuoPw06jR4fd/wBjqVPL3Z6bnMxIf5gHrih9jE6hR4fdh4Knl7s990/Efnm+ij91fOz6OXufOo08j73T8R+eZ6KP7k7Po5e586jTyPozo4j86z0bPuXzs+nkOo1GywHL7FKqdkERic55tcxizR4TnWOwC5UVuDw9cXJ5kVuEpri5PMuuIEAAnSIAubWud5tuWKzJPSAIAgCAj2OZa0dJLyVRKWP0Q63JyO1HYbtaRuKsVYW2yOtFbCevD2WLOKNcc5+HfPO9FL7qk6hfy9zvqV3I8nOjh3zrz+ik+5OoX8vc+9Su5HzupYd85J6N/wBy+9Qv5DqV3Id1LDvnH+if9ydQv5e46ldyPvdRw751/on/AHL51C/l7nzqV3IkuCYvHVwtmhJMbiQCQW30SWnUekFVrK5Vy1ZbyCyDhLVlvMyePSa5puA4EXG3WLalynk8zlPIrepzOU5HxdRO0/nCN/qDVox0nZxSL60hPikRzKDNTLTQyTNqGStiY57gWOYS1oubWLtdgrNWkYzkouOWZPVj1OSi1vK6WkaBP8jM2rq2BlQ6oETHl1mhmk4hri06yQBrB4rPxGP6Kbglmyjfjejk4pFhZPZt6SkkZK0yySMN2ue4WBtbU1oA891nW46yxaryyKFuMssWT3EyVMqhAEAQGHVYrBF8pPFH5cjG+sruNcpbkzpQk9yMM5VUP0yl9NF7y76vb4X9DvobPC/ofrBlDSPNmVVO88GzRn1OXLpsW+L+h8dU1vi/obJjgRcEEcQoyM+oAgCAIDCxfFYaWIyzvEbBvO87g0bXHoC7rrlZLVitp3CEpvKKKeypzqzzEspAaePxjYyOHXrDOy56VsUaOhHbPa/Y1acBGO2e1+xX08znuLnuc9x1lziSSeknWVopJLJF5JJZIzcHwKoqjanhfLuJA5oPBzzzR2lR2XQr+J5HFlsK/iZMqDNFWPsZZIYRwu57h2AW/aVOekq18KbKktIVrcmzZDMw76Y30J/EUXai8Pv/AIR9o/x9z8KnM3OB8XUxPP5zXs+0aS6jpSPGLPq0jHjEjeL5va+nBJgMrR4UR0/2Rzv2VZrxtM+OXmWIYyqfHLzIsRbUdStFolOSWXdTQkNDjNDviedQH/jdrLD1auhVb8HXbt3PmVb8JCzbuZeuTuPQ1sIlgdcbHNOpzHb2vG4/YdywraZVS1ZGNbVKuWrI2iiIyGZ3R+TJfLi/mNVzAd+vX7FrBd8jn9ehN0IC/s0OHcjhzHEWdM90h6r6DezRYD2rz+PnrXNcthh42eta/lsJqqRUCAIAgMPFsNjqYnwzND2PFiPUQdxB1gruE5QkpR3nUJuD1o7znbLHJmTD5zG+7mO1xyW1Pb7HDYR7CF6LDYhXQzW/ib2HvVsc1vNCrBOfrTVDo3texxa9jg5rhtBBuCFzKKksmfJRUlkzonIPKpuIU4dqEzLNlYNztzgPFdYkdo3LzuKw7pnlw4GDiKHVLLhwJKqxXCA8TRNe0te0Oa4WLXAEEHaCDtC+ptPNH1NrajS1ORtBJ31JB9VgYfO2ymWJuX7mSrEWr9zNBi+bXDGxukcH07Wguc5sjuaBtPP0lPXjr80lt9CaGMuzy3lG1Whpu5PS0NI6GlbS0L83Stqva17Ldjnks95tRzyWe8U1O+RwZG1z3uNmtaCSTwAG1JSUVmxKSis2WVgOaCR7Q6qm5En/AA2AOcB+c+9gegA9azbdJJPKCzM6zSCTygiXYfmtw+PvmSTHjI8+pmiFTnj7pbnkVZY22XHIk2G4JT0+uCCKIkWJYxoJHAuAuRqCrTtnP4m2V5WTl8TzNgozgIAgCAICKZU5A01fKJpXzMeGBnMcwCwLiCQ5p184+YK3RjJ0x1Y5FmnFTqWSyI/Nmcp/BqJx1hjvUAp1pOzikTrSE+KRWuWmT3wCpMAk5UaDXBxbo99utc8Fp4a/poa2WRoYe7pYa2RoVYJyyck81wq6aOokqHR8oCdARg2GkQOcXa7gA7N6zL9IdHNwS3GfdjtSbiluJHFmdpPCnqD1GMf0FVnpOzkiv2hZyRN8BwiOkgZBFpFjL2LiCec4uNyAN7juVK2x2ScpbynZY7JOTNgozgIDRZcvth9Wf/XkHnaR7VPhu+j5omo72Pmc0r0x6E6FzT/3XT9cv86Redx3fy9PsjCxvfP0+xLlUKoQGvxrGoKSPlKiRsbd19rjwa0a3HqUldU7HlFZnddcpvKKKsygzvSOJbRxCJvzklnOPSGDmt7dJalWjUttj+hpVaPW+bIJieUdVUX5aoleDtbpEN/UFm/Yr8KK4fDFF2FFcPhRiUWGzTfIwyS+Qxz/AOEFdyshH4mkdSnCO9pG0ZkZXnZST9rCPWout0+JEfWavEj8qjJStZrdSVAHERvI84BX1Ymp7pI+rEVP9yMGkrpqdx5KSWFwOvRc5hv0gW+1dyhCa2pM7cITW1Jk6yczsVERDapoqGeMAGyAdnNd1EDrVG7R0JbYbH7FK3ARe2Gwt7A8ahq4hLTvD27DuLT4rm7WlZFlUq5askZdlcq3lJGwUZwYeL4lHTQvmlOiyNtzxO4AcSSQAOJXdcHOSjHezqEHOSijnPKzKWavmMkps0XEcYPNjbwHEnVd2/qAA9HRRGmOSN+imNUckaRTkxa+QGbMPa2ormmxsWQaxq3Ol3/V8/BZOLx7T1K/r/Rl4nGvPVr+v9FsU8DY2hjGtY1osGtAAA4ADUFkttvNma2282fovh8CAIAgIrllkNBXtLrCKe3NlaNp3CQDvx9o3K1h8XOl81yLNGJnU/kUBimHyU8r4ZW6L43WcPURxBFiDwIXoK5qcVKO5m5CanFSRtMi8pH0FS2VpJjNmysHhM36vGG0dPQSosTQroZceBFiKVbDLjwOkoZQ9oc0hzXAEEbCCLgjsXm2snkzAay2ERztj8lzeVF/NYreA79ev2LOC75HPq9Cbp6jjLiGtFySABxJ1AL43ks2fG8lmdT4VRiCGKJuyONrB9VoHsXlZy1pOT4nm5y1pN8zKXJyEAQBAEBqMqMn4q6B0Murex9tbH7nD2jeLqWm6VU9aJLVbKuWsjnLG8JlpJnwzN0XsPY4bnNO9p//AGtekqtjZHWib9dkbI60TAUh2bbJjH5KGobNFrtqc29g9h75p82o7iAVDfTG2GqyK6lWx1WdIYNikdVCyaF2kx4uOIO9rhuINwV5uyuVcnGW8wJwcJOLM1cHAQGNiFdHBG6WZ7Y2MFy52wfeTsAGsrqEJTerFbTqMXJ5R3lEZf5dPr3cnHeOmadTd8hGx0nsbu69m9hMIqVrP4vsbOFwqqWb3mmyXyYnr5NCFvNHfyG+gwdJ3ng0az1XKmvxEKVnImuvjUs2XvkjkdT4ez4sacpFnSuA0jxDfEb0DovfasG/Ezue3dyMW7ETte3dyJEq5ACgKRqs5mJwO0Zoo43cJIZGHrsXBbccBh5rOL9zXjgqZfC/c/MZ3q75umP1JPxF97Nq5v8APQ67Pr5v89Ac71d83TfqSfiJ2bVzf56Ds+vm/wA9D3DnXxB7g1kUD3HYGxyknqAevj0dSlm2/wA9D48DStrbLQyJr6qem5SsjEUjnuszQfHZgsBdriTckON+BCy8TCuE8q3mjNvjCM8oPNG/UBCEAQFEZ5x+UeuCP1vW7o3ufU2cB3XqQNaBeOmMiW2w+k/28R87AfavMYnvZebPO395LzZu1CRBAEAQEazkOthlV/pged7R7VZwnfRJ8L3sTnFekPQF/wCaB18Mj6HyD9sn2rz+P79+hh43vmTRUioaDLPKiPD4OUfznuu2OO+t7ung0bSereQp8Ph5XSyW7iTUUu2WSOesbxmarlMs7y9x2cGjc1g8FvR7V6KqqNcdWKN2uqNcdWJm5K5Lz18mhCLNbbTkd3rAePEncBt6Bcji/EQpjnI5uvjUs2XNk7m4oqUAuZ8Jk3vlAIv+bH3o7bnpWLdjbbNzyXyMi3F2T45Il7GACwAAGwDUAqZVPSAIDW41gFPVt0aiFkmrUSLOb5Lxrb2FSV3TrecXkSQtnB5xZReX+RbsOkBaTJBIbMedoO3QfbVe2sHfY8Ct3CYpXLJ7zZw2JVyye80+TeUE1DMJYXW3Oae9e3xXD27QprqY2x1ZEt1MbY5SOjcnsYjrKeOeLvXjYdrXDU5p6QQfWvOW1OubizAsrdcnFla58sXN4aVpsLcs8cdZbH5rSG3UtLRlW+b8jQ0fXvn6FTrXNQmOavAm1Vc0vF44RyrhuJBAY0/WN7bw0hUsdc66tm97CpjbdSvJb3sOgl58wwgCAIAgCAICo8+eFAGCpaLF14n9NudH/X9nBa+jLN8PU1NHWb4epVC1jTOg80+Jcth0YJu6EuiPU3WwdjHMHYvPY6Gpc/ntMLGQ1bX89p9zsD8l1HXF/OjXzA9/H1+wwffR/OBz2vRG6STN1h/L4jTtIuGv5Q9UYLxftaB2qrjJ6lMn6fUr4uerUzo9ecMAIAgCAIAgCAiecLJBuIQ3bZtRGCY3bNLjG4+KfsOvje3hMS6Zbdz3lnDYh1S+Rz3PE5jnMeC1zSWuB1EOBsQRuIK9Cmms0bqaazR4X0+kyzb5YGgm0JCTTykaY8R2wSAfYeI42CpYzDdLHNb1+ZFTF4fpY5rei/2PBAIIIIuCNYIOwgrz5hmqylyjgoYuUnda99Fg1ueeDR5tewKWmmdssoktVUrHlEoTK/K6fEJLyHQjaeZE081vSfGdbwj02tsW/h8NClbN/M26MPGpbN5tMg8gJK4iWXSipge+8KTiI77vztnC+u0WKxkav0x2y+xFicWq9kdr+xeeF4bFTxtihYI2N2AfaSdpJ3k6ysKc5TlrSe0xpzlN5y3mWuTkIAgIxnGxOKnoZHSMZIXcyNj2tcDI69jY6jYXd9VWcJXKdqSZYw0JTsSRR2R2T7q+pbACWjRc5zvFa0aj2uLR2rdxF3Qw1jZvu6KGsaeaIscWuFnNJaQdxBsR51Mmms0SpprNF25lsUbJSOhsA+F+uwF3MfdzSTv16Y6gFh6RrcbNbgzHx8HGzW5lhrPKIQBAEBRWer+8G/7dn8Ui3dG90/M2dH92/MgK0C8XDgOdOjgpoIXRVJdFDGxxDY7FzWBpIvJsuCsa3R9kpuSa2t/m4yrMDZKbkmtr/OBnd2Ci+aqv1IvxFx2ZbzXv/Rx2fbzX56Duw0fzNV+rF+InZlvNfnofOz7ea/PQ8HPFSfMVPmi99OzLea/PQ+9n2c0eTnjpfo9R+795fezLOaHZ9nNGkysznxVdLLTsgkaZABpOc3VZwdsHUpqMBKuxSbWwmpwUoTUm9xWC1TSL5zMuvhw6JpB/CfasDSHfeiMTHd6TpUSmc65yMcNXXSm/xcTjFGN1mEhzvrOub8LcF6LB1Kupc3tN7CVKFa5vaRmGIucGtF3OIAHEk2A86tNpLNlhvJZs6byYwNlFTRwMA5ou53jyHv3nrPmAA3LzF1rtm5M87bY7JuTNqoiMIAgCAIDQZeYaKigqGEXIjc9vlxjTbbtFu0qfDT1LYv5k2HnqWJnNa9MehLdzFYgS2pgJ1Askb9YFr/4WLH0nDbGXoZWkYbVIj+elpGIC++nYR1aTx6wVY0b3PqT6P7r1IEtAvFrZh7aVXxtD5ry39iydKft9f+GZpH9vqW6sgywgCAIAgCAICuM+Tx8DhG81APmjkv6wtHRnevy/6i/o/vH5FJrcNgunMY0/BZzu5ew6xG2/rCxNJ94vIx9Id4vI3mdf+6qj9F/PjUGB7+Pr9mQ4Pvo/nA56XojeLOzGUGlPPMR3kbWDrkdc26bR/asvSc8oxiZ2kZfpUS5VjGSEAQBAEAQBAEBWOdvI3lWmsgb8YwfHNHhsA+UH5zRt4jq16eAxWq+jlu4GhgsTqvUlu4FNLaNcICw8jc5LqOlfDK0yuYPiNeoXPePO3RG0do1alnYjA9JYpR2cyhfgukmpR2cyFYzi0tVK6ad5e93maNzWjc0cFdrqjXHViXK641x1Yk9zc5ujPo1NY0iLUY4jqMnBz+DOA8Lq76hjMbq/or38+RRxWL1f0Q3lzMYGgAAAAWAGoADYANwWLvMk9IAgCAIChc7WUXwqr5JhvFT3YOBk/wAR3YQG/VPFb2Ao1K9Z72bWCp1Iaz3snGZrAeRpTUPFn1BuOiJtw3znSPSNFUdIXa9mqtyKeOt1p6q3IgedrB/g9e57RZk45UcNI6pB16Q0vrq/gLderLithdwNmtXlyMXNljfwWvjJNo5fin/WI0T2PDdfC67xtXSVPmtp1jKtet81tOiF50wggCAICis9X94N/wBuz+KRbuje6fmbOj+7fmQFaBeJbhebmunjZKyNgZI0OaXSN1tcLtNhcjUd+tU546mDcW9xVnjKovI2TM0dcdrqdvW9/sYVH2lVyf56kfaFfJmTFmdqvCnpx1GQ+tgXD0nXwTOXpGHBMyWZmpd9XGOqNx/qC5elF4TntFeE/dmZc760dkH/ACLntT+Pv/h87S/j7/4YmUeaxlLSyzipdIY2aWjyYaDrH5xsu6tIOyajq7z7VjnOajlvKyWoaRemZR18Pd0VDx+zGfasHSXfehi4/vfQnrzYHqVApHJ7nX1nWTrXrEenRscmXAVlMTsFRCT1CRt1Hf3cvJkd3dy8mdQry55wIAgCAIAgMDHpQylncdjYZCexjiu6lnNL5o7rWc0vmctr1R6QsbMc0/DZTuFMQesyR29Tlm6Ty6Nef/GUNItdGvM3OfLCSWQVLRfRJieeh3OjJ4C4eOtwUOjLMm4PzIdH2ZNwKgWwapOM0OMCnrgx5s2obyfRp3Bjv1kFvW9UdIVa9Wa4bSnjq9avNcC+1gGIEAQBAEAQBAUtnsxlsk8VOw35AFz/AC32s3rDQP1ltaNqai5via2j68oub4larTNE6QzfYIaOhijeLSOvJIOD367Hpa3Rb9VebxdvSWuS3Hn8TZ0lja3GHnZP5Ln6TF/OjXWB7+Pr9jvB98vzgc9r0Rul8ZmqDk8P0ztmle/sbaMfwE9qwNIT1rsuRiY6eduXInaolMIAgCAIAgCAIAgOf86OTDaKqDogBDOC9jfEItpsHQC4EdDrbl6DA4h2wye9G3g73ZDJ70QxXS4EBYGabJJlXI6ecaUULgAw7HybRpcWgWNt9xuuDnY/Eutakd7KONxDrWrHey81hmMEAQBAEBGc4eUXwGje9ptK/wCLi8pw1u+qLnrAG9WcJT0tiT3cSxhqelsS4HPeHxNfKxsr+TY54D3m50W35zt9za69DNuMW0tpuzbUW0i/qfLvDI2NYypY1rGhrQGyWDWiwA5vALz7wl7ebiYbw1zebiQ/OpjlDW0zTDUNfNE+7RovBLXc17QS0DxXfVVzA1W1WfqWxlrB121z2rYyqFrmodJ5CY58MoopSbvA0JP9Rmok9Ys76wXmsTV0VjjwPP4iro7HEkCrkAQBAURnoP5R6oI/W8+1buje59TZwHdepA1oF46YyJdfD6T/AG8X2MAXmMR3svNnnb+8l5s3ahIggCAIDQ5eNvh1V/oP+wXU+G76PmTYfvY+ZzUvTHoS7sxzv/hSj/2Xfy4lh6T71eX/AFmPpDvF5f2WKs4oHLWOUBp6iaEi3JyOb2AnRPaLHtXqap68FLmj0lU9eCkYQNtmpSHZ0rkXlA2upWSgjTtoyN8WQDnauB2joIXmcRS6rHH6Hnr6nXNxN6oCEIAgCAICKZzcXbT4fMCedM0wsbvJeLOPUG6R83FWsHW52rLhtLOFrc7V8tpzuvRm8XTmSwcx08tQ4W5ZwazyI73cOtxcPqrE0lbrTUFw/wCmRpCzOaiuBYGKYfHURPhlbpMkbouHqI4EGxB3EBZ8JuElKO9FGEnFqSOdssclJsPlLHgujcTycoGp44Hg4bx7Na9Fh8TG6Oa38jeoxEbY7N5oGuINwbEbCNysE5dub/ONHO1sFW8RzizQ92psvC52Nf0bDu22GJi8E4PWhtX2MbE4NwetDd9ixVnFEIAgCAICDZdZw4qRrooHNlqLWsNbYzxedhI8Xz233sNgpWvWlsj9y5h8JKx5vYiiZ5nPc57yXOc4ucTtLibknpJK3kklkjaSSWSLKzV5DOkeysqW2jadKJhHyjvBkI8QbRxNjs25mOxaSdcN/Ez8Zikk64+pcqxjJI9l3gklbRvghLGuc5hu8uAs1wcdYBO7grGFtjVYpSJ8PYq7FJlUT5p69uzkX+TIf6mhay0jS+ZprH1fMujJ/D/g9NDDvjiY09LgBpHtNysW2evNy5syLJa03LmbBRnAQBAEAQBAEAQBAVVn4ZzKQ7w6UecR/ctXRb2yXkaWjntkioVsGqEBeOZBlqCQ8al/8uIfesLST/8AVeX9mNpDvV5f2WEs8ohAEAQBAc9ZzMpPhtWdA3hhvHHwOvnvHlEeZrV6HBUdFXt3s3cHT0cNu9mRkPm9kr4zM+TkIr2adDSLyO+sLiwB1X43G5c4nGql6qWbOcRjFU9VLNkwjzNweFUzHqawesFU3pOfCKKj0jPkj9u47SW+Xqb9cXq0Fz2nbyX56nztCzkincToXwSyQyCz43lp6wbXHQdoPArZhNTipLia0JqcVJcSe5lcc5KpfTOPNnF29EjAT2XZpfqtVDSVWtBTXAo4+rOKmuBdixDIMWsxKGH5WaOLVfnva3Vx1ldRhKXwrM6jCUtyNXPlnQM21kB8l4d/DdSrDXP9rJFh7X+1lJ5ysXiqq50kD9OPQY0Os4XsNepwB2krbwVUq6spbzXwlcq68pbyLK2Wi8M3uWVIyhgimqI45I2lpa67bAPdoayLHm6KwsXhrHa3GOaZjYnD2dI3FbCXQZSUb+9q6dx4CWO/muqjosW+L+hVdNi3xf0NnG8OALSCDsINweoqJrIjPSA1k2UVIzvqqnb1yxj2qVU2PdF/QkVU3ui/oRnLfK+jdRVEcdTFI98TmNax2lcu1butWMNhreli3F5Zk9FFnSJtPeUKvQG4W9mYxWCKmmZLPFG509w172tJGgwXAJ1j7lj6RrnKaaT3GVj4Sc00uBaEFSx/ePa/yXA+pZbTW8zmmt5XmdHIV1UfhVK28wFpGb5GgWDm8XgarbwBvFjo4LFqv9E932L2DxSh+ie77FLSMLSWuBaQSCCLEEaiCNxW0nntRsJ57UbbJjKSagl5SE7dT2HvXt4OHHgdo7TeG+iN0cpEV1MbY5SLoyezl0VSAJH/AAaTe2U2bffoyd6R12PQsa3A2w3LNfIyLcHZDcs0S+GZrxdjmuB3tII84VNpreVWmt5+i+Hwx6uujiGlLIyMcXua0ecldRjKWxI+qLlsSIdlBnQo4ARCTVSbgzU2/TIdVvJurlWAtnv2It1YKye/YinMpcopq6XlZ3bNTWDU1jeDR6ztK2aaI0x1YmtTTGqOUTaZC5Fy18gJBZTtPPk422sj4uPHYNp3AxYrFRpWX7iLEYmNSy4nQdLTtjY2ONoaxjQ1rRsDQLABeebcnmzDbbebP1Xw+GNiWHxVEbopmNkY7a13rHA9I1hdQnKD1ovadRk4vOO8p/K3NVLETJREzR7eTNuUb0N3PHmPQdq2MPpGMtlmx8+BqUY9PZZsK4mhcxxa9pa4Gxa4EEHgQdYWkmms0aCaazRvsDy1raQBsU7iwf4b7PbbgA7W0eSQq9uEqs2tbSGzDV2bWtpLKTPJOB8bTRPPFjns9ekqktGR4SZVlo6PCRl92g/Qh6f/AI1z2X/L2/057N/l7f6YVXnjqCPi6eFnlF7/AFaK6joyHGTOo6OjxZF8Zy5rqkFsk7msPgR2YLcDo63DoJKtV4OmvcizXhaobka3BsDqKp2jTwvlO8gc0eU46m9pUtl0K1nJ5EllsK1+pls5HZrI4SJawtmkGsRjXG0/nX+UP2dBWTiNISn+mvYvcy78dKWyGxe5ZICzSgEBizYlCx/Jvlja8i+g57Q6xuAdEm9tR19C6UJNZpbDpQk1mkZDHg7CD1Fc5HJ6QBAEAQBAEAQBAEAQFWZ9/k6Xy5PUxami/ikaOjvikU+tk1ggL5zM2/s4W+ekv1832WWBpDvvRGJju9J0qJTCAIAgIDnMyzjgpnwwSsfPLdnMcCY2kc9zrHmmxsNh133K/g8LKc1KS2L3LuEwznNSktiKUwuiM80UQNjJIxl+Gk4Nv2XutuyWpFy5GxOWrFy5HUVBRshjZFGNFkbQ1o4ACw7V5eUnJuTPNyk5PNn7rk+BAU9ntwDRkjrGDU+0cnlgcxx62gj6gWxo27NOt+aNXR9ux1srShq3QyMljNnxva9p6Wm4v0alpzipRcXxNCcVKLizp7BMTZVQRzx97IwOtwPhNPSDcHpC8vZB1ycXwPO2QcJOL4FbZ0skqysrGyU8HKMbA1mlpxN5wfI4iznA+EFpYHE1VVtTe3Mv4PEV1wyk+JD+5tif0X97T/iK516jxez/AKLfXaefsx3N8T+i/vYPxF969R4vZ/0Ou08/uO5viX0X97B76deo8Xs/6HXaef3Hc2xP6L+9g/EXzr1Hi9n/AEOu08/ZjubYn9F/e0/4ideo8Xs/6HXaefsy7cjKB8FFTxSt0HsjAc24Njcki4JB27liYianZKS3GPdJSsbRulCRFGS5pa250TBa5tz3bL6vAW4tJVZbczYWkK8tqZ+Ls1FfwhP6T7wuu0afmddfq+Z8GanEPFi9IPuTtGn5jr9XzPXcnr//AA+kPur52jT8x1+r5m+yFzf1lHXRTScmI26YdovuSHRuAFrC40i3zKDFYyq2pxW8gxGKrsrcVvLaWSZhoMpMj6WuF5o7PtYSs5rxw1+F1OBCnpxNlXwvZ7E1WInX8LK2xnNBOwk00rJm6+a/mO6ADra7ruFp16Tg/jWRoV6Qi/jREK/I+uhPPpJutrTIP1mXH2q3HFUy3SX2LUcTVLdJGqtJC7w4nfWafYVL+mS5kv6ZLmfq7FZzqM8pH+o/7186KHJHPRw5I802HzTa44pZb+KxzvUCvrnCO9pH1zhHe0iQ4Xm7xCe3xBiafClIZbraed+yq88dTHjn5EE8ZVHjmT7JzNJDEQ+rk5dw16DbtYD0nvn/AGdSz7tIzlsgsvuUbcfKWyGwsangaxoYxrWNaLBrQAABsAA1ALObbebKLbbzZ+i+HwIAgCA1uMYBTVQtUQsl1WBI5wH5rxzm9hUld06/heRJC2cPheRDq/NFRvN4pJoei7XtH6wv9quR0lat6TLUcfYt+TNPJmYPg1o7Yf8AkU60p/H3/wAJe0f4+54GZh/0xvoj76dqLw+/+H3tH+PuZlJmajHytW9/kRtZ6y5cS0pL9sfz2OJaRlwiSPC82uHw2PImZw3yuLvO0WafMq08ddPjl5EE8ZbLjkSuCBrGhrGtY0bGtAAHUBsVVtt5srNt7Wfovh8CAICjc93/AH7P9sz+ZKtzRvdPz/4jY0f3b8yv2A3sNp2LQZee46nhaIIALXEUQFuhjf8A6XlX+qXmebf6pEEr5yNB0xbLLLTxzAuhmnaJpXFscMZa4NgZfQY080km5JNyr0VvUdybW9LYuPzLcVy3J5b0ti4/M+Y1ly7C5Pg8sb57tbI0mS7mNcPknPIJkLXNfZx1kaN7m5P2vCdYWunlw/0+14bplrJ5FjrOKIQBAEAQBAEBVWfeUaFK2/O0pDboswX85WrotPOT8jS0ctsmVCtg1QgLpzGVN6WePe2fS7HsaB/LKxNJx/8ARP5GRpBfrT+RZSzTPCA8yPDQXHUACT1DWUSzBzpjtViFXJI57at0b3uc2MtlLWtJJa0NtbULDsXoqo0VpJNZ+hu1KmCW7M1P9hVP0af0Un3Kbpq/EvqTdNX4kP7Dqfo0/opPuTpq/EvqOlr8SN7kxT4iyeBjRWxRulja6wma0NLgDcbLW4qC90ODf6W8nyILnS4t7M8joZeeMM/KeoYwXe5rBxcQB5yvqTe4+pN7iJZY47h01LNBLVw89pA0XcoWvGtjrMudTgDZW8PVdGakov7fcs0VWxmpKLOfl6E3Sys1OWsVK19PVP0IydONxDiGuOp7DYGwOojd33FZmOwsrGpwW3iZ2Nwzm1OC2lt4fjFPP8jPFL5D2uPaAbhZE65w+JNGZKuUfiWRnLg4CAIAgCAIAgCAIAgCAIAgCAIAgPhCA+CMcB5l9zGZ6XwBAEAQBAEAQBAEAQBAEAQBAEAQBAEBC8tc37MQmbMZ3RObGI7BgcLBznX2jxz5ldw2MdMdXLMt4fFulZZZkdosz5jljf8ACmvayRri0xFtw1wJF9M7QFYlpLWi1q+5PLSGtFrV9y1isozSN/8ATjmB7GGJ8TouSDZQ+7IruIjBa4BzG6RDdQcABzjtVjpk8m9+ef8Av59CfpU9r37zPosCjaCZQ2okcdJ8j2g3Ng0BoN9FoDQALnZckkkniVrfw7EcSsfDYjaqIjCAIAgNdlFXmnpZ5hbSjie5t9mkGnRB7bKSqGvNR5s7rjrTUebKVOdXEPGi9GPvW12dT8zX6hV8zFqM5WIu/wAwGeTHEPtLbrtYChcDpYKlcCM19dJO8vmkfK8+E9xcbcLnYOhWYQjBZRWRZjGMVlFZGOuzoIDY4RjtRS6Rp5nRadtLRtztG9r34XPnUVlMLPjWZHZVCz4kbP8A69xD6XJ5me6oup0eEi6pTyPoy+xH6W/zM91Op0eEdUp5F45DVkk1BBJM4vkewlziAL851tQAGyyw8TGMbZKO4x74qNjUdxvVAQhAEAQBAQLOlkvU1/wcU4YRHyhdpO0dbtDRt+q5X8FiIU6zlxyLuEvhVnrEB7lWIeLF6Qfcr/aNPzLvX6vmfO5XiHiRekCdo0/Mdfq+Y7leIeJF6QJ2jT8x1+r5nzuWYh4kfpGp2hT8x16ou3J6ldFSwRyd/HDGx2u/OawB2vfrBWLbJSnJrdmzIskpTbXM2CjOAgCAIAgCAIAgCAIAgCAIAgCAIAgCAIAgCAIAgCAIAgCAIAgCAIAgCAIAgCAIAgCAIAgCAIAgI3nH/u2q/wBMfxNVnCd9HzJ8N3sfM54pdq9DI3pEkwzcqlhUsJHRqvIgZvaXYoJELP2XJyEB8dsQGFOpESInuTf/AG0XkKjb8bKdnxM2SjOAgCAIAgCAIAgCAIAgCAIAgCAIAgCAIAgCAIAgCAIAgCAIAgCAIAgCAIAgCAIAgCAIAgCAIAgCAIAgCAIAgCA//9k="/>
          <p:cNvSpPr>
            <a:spLocks noChangeAspect="1" noChangeArrowheads="1"/>
          </p:cNvSpPr>
          <p:nvPr/>
        </p:nvSpPr>
        <p:spPr bwMode="auto">
          <a:xfrm>
            <a:off x="1831975" y="1531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30" name="Picture 29"/>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61756" y="3900099"/>
            <a:ext cx="1593406" cy="741006"/>
          </a:xfrm>
          <a:prstGeom prst="rect">
            <a:avLst/>
          </a:prstGeom>
        </p:spPr>
      </p:pic>
      <p:pic>
        <p:nvPicPr>
          <p:cNvPr id="31" name="Picture 7"/>
          <p:cNvPicPr>
            <a:picLocks noChangeAspect="1" noChangeArrowheads="1"/>
          </p:cNvPicPr>
          <p:nvPr/>
        </p:nvPicPr>
        <p:blipFill>
          <a:blip r:embed="rId9">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905636" y="3511716"/>
            <a:ext cx="1601992" cy="16019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8"/>
          <p:cNvPicPr>
            <a:picLocks noChangeAspect="1" noChangeArrowheads="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56741" y="3537770"/>
            <a:ext cx="2723927" cy="1319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11"/>
          <p:cNvPicPr>
            <a:picLocks noChangeAspect="1" noChangeArrowheads="1"/>
          </p:cNvPicPr>
          <p:nvPr/>
        </p:nvPicPr>
        <p:blipFill>
          <a:blip r:embed="rId1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71091" y="4100482"/>
            <a:ext cx="1809942" cy="3402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45194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Premium Proxy Network</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640309404"/>
              </p:ext>
            </p:extLst>
          </p:nvPr>
        </p:nvGraphicFramePr>
        <p:xfrm>
          <a:off x="860178" y="1337744"/>
          <a:ext cx="9791988" cy="4439920"/>
        </p:xfrm>
        <a:graphic>
          <a:graphicData uri="http://schemas.openxmlformats.org/drawingml/2006/table">
            <a:tbl>
              <a:tblPr firstRow="1" bandRow="1">
                <a:tableStyleId>{5940675A-B579-460E-94D1-54222C63F5DA}</a:tableStyleId>
              </a:tblPr>
              <a:tblGrid>
                <a:gridCol w="2975769"/>
                <a:gridCol w="6816219"/>
              </a:tblGrid>
              <a:tr h="370840">
                <a:tc>
                  <a:txBody>
                    <a:bodyPr/>
                    <a:lstStyle/>
                    <a:p>
                      <a:r>
                        <a:rPr lang="en-US" sz="2000" b="1" dirty="0" smtClean="0">
                          <a:latin typeface="Calibri" panose="020F0502020204030204" pitchFamily="34" charset="0"/>
                        </a:rPr>
                        <a:t>High-performance servers</a:t>
                      </a:r>
                      <a:endParaRPr lang="en-US" sz="20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c>
                  <a:txBody>
                    <a:bodyPr/>
                    <a:lstStyle/>
                    <a:p>
                      <a:r>
                        <a:rPr lang="en-US" sz="2400" dirty="0" smtClean="0">
                          <a:latin typeface="Calibri" panose="020F0502020204030204" pitchFamily="34" charset="0"/>
                        </a:rPr>
                        <a:t>Fast with high connection-capacity</a:t>
                      </a:r>
                      <a:endParaRPr lang="en-US" sz="24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r>
              <a:tr h="370840">
                <a:tc>
                  <a:txBody>
                    <a:bodyPr/>
                    <a:lstStyle/>
                    <a:p>
                      <a:r>
                        <a:rPr lang="en-US" sz="2000" b="1" dirty="0" smtClean="0">
                          <a:latin typeface="Calibri" panose="020F0502020204030204" pitchFamily="34" charset="0"/>
                        </a:rPr>
                        <a:t>True geo-located IPs</a:t>
                      </a:r>
                      <a:endParaRPr lang="en-US" sz="20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c>
                  <a:txBody>
                    <a:bodyPr/>
                    <a:lstStyle/>
                    <a:p>
                      <a:r>
                        <a:rPr lang="en-US" sz="2400" dirty="0" smtClean="0">
                          <a:latin typeface="Calibri" panose="020F0502020204030204" pitchFamily="34" charset="0"/>
                        </a:rPr>
                        <a:t>Servers physically located all over the world and are validated via industry leading geo-location databases (e.g. Maxmind, Quova etc.)</a:t>
                      </a:r>
                      <a:endParaRPr lang="en-US" sz="24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r>
              <a:tr h="370840">
                <a:tc>
                  <a:txBody>
                    <a:bodyPr/>
                    <a:lstStyle/>
                    <a:p>
                      <a:r>
                        <a:rPr lang="en-US" sz="2000" b="1" dirty="0" smtClean="0">
                          <a:latin typeface="Calibri" panose="020F0502020204030204" pitchFamily="34" charset="0"/>
                        </a:rPr>
                        <a:t>Unmasked</a:t>
                      </a:r>
                      <a:endParaRPr lang="en-US" sz="20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Calibri" panose="020F0502020204030204" pitchFamily="34" charset="0"/>
                        </a:rPr>
                        <a:t>by Google/ AppNexus/Yahoo/Yandex and other leading players in the online advertising space</a:t>
                      </a: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r>
              <a:tr h="370840">
                <a:tc>
                  <a:txBody>
                    <a:bodyPr/>
                    <a:lstStyle/>
                    <a:p>
                      <a:r>
                        <a:rPr lang="en-US" sz="2000" b="1" dirty="0" smtClean="0">
                          <a:latin typeface="Calibri" panose="020F0502020204030204" pitchFamily="34" charset="0"/>
                        </a:rPr>
                        <a:t>Committed to privacy</a:t>
                      </a:r>
                      <a:endParaRPr lang="en-US" sz="20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c>
                  <a:txBody>
                    <a:bodyPr/>
                    <a:lstStyle/>
                    <a:p>
                      <a:r>
                        <a:rPr lang="en-US" sz="2400" dirty="0" smtClean="0">
                          <a:latin typeface="Calibri" panose="020F0502020204030204" pitchFamily="34" charset="0"/>
                        </a:rPr>
                        <a:t>Secure and protected server farms</a:t>
                      </a:r>
                      <a:endParaRPr lang="en-US" sz="24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r>
              <a:tr h="370840">
                <a:tc>
                  <a:txBody>
                    <a:bodyPr/>
                    <a:lstStyle/>
                    <a:p>
                      <a:r>
                        <a:rPr lang="en-US" sz="2000" b="1" dirty="0" smtClean="0">
                          <a:latin typeface="Calibri" panose="020F0502020204030204" pitchFamily="34" charset="0"/>
                        </a:rPr>
                        <a:t>Unmatched reliability</a:t>
                      </a:r>
                      <a:endParaRPr lang="en-US" sz="20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c>
                  <a:txBody>
                    <a:bodyPr/>
                    <a:lstStyle/>
                    <a:p>
                      <a:r>
                        <a:rPr lang="en-US" sz="2400" dirty="0" smtClean="0">
                          <a:latin typeface="Calibri" panose="020F0502020204030204" pitchFamily="34" charset="0"/>
                        </a:rPr>
                        <a:t>99.9% network uptime, with ongoing QoS monitoring </a:t>
                      </a:r>
                      <a:endParaRPr lang="en-US" sz="24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r>
              <a:tr h="945515">
                <a:tc>
                  <a:txBody>
                    <a:bodyPr/>
                    <a:lstStyle/>
                    <a:p>
                      <a:r>
                        <a:rPr lang="en-US" sz="2000" b="1" dirty="0" smtClean="0">
                          <a:latin typeface="Calibri" panose="020F0502020204030204" pitchFamily="34" charset="0"/>
                        </a:rPr>
                        <a:t>Protocols</a:t>
                      </a:r>
                      <a:endParaRPr lang="en-US" sz="2000" dirty="0">
                        <a:latin typeface="Calibri" panose="020F0502020204030204" pitchFamily="34" charset="0"/>
                      </a:endParaRP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c>
                  <a:txBody>
                    <a:bodyPr/>
                    <a:lstStyle/>
                    <a:p>
                      <a:pPr marL="742950" lvl="1" indent="-285750">
                        <a:spcAft>
                          <a:spcPts val="200"/>
                        </a:spcAft>
                        <a:buFont typeface="Arial" panose="020B0604020202020204" pitchFamily="34" charset="0"/>
                        <a:buChar char="•"/>
                      </a:pPr>
                      <a:r>
                        <a:rPr lang="en-US" sz="2000" dirty="0" smtClean="0">
                          <a:latin typeface="Calibri" panose="020F0502020204030204" pitchFamily="34" charset="0"/>
                        </a:rPr>
                        <a:t>HTTP / HTTPS</a:t>
                      </a:r>
                    </a:p>
                    <a:p>
                      <a:pPr marL="742950" lvl="1" indent="-285750">
                        <a:spcAft>
                          <a:spcPts val="200"/>
                        </a:spcAft>
                        <a:buFont typeface="Arial" panose="020B0604020202020204" pitchFamily="34" charset="0"/>
                        <a:buChar char="•"/>
                      </a:pPr>
                      <a:r>
                        <a:rPr lang="en-US" sz="2000" dirty="0" smtClean="0">
                          <a:latin typeface="Calibri" panose="020F0502020204030204" pitchFamily="34" charset="0"/>
                        </a:rPr>
                        <a:t>VPN – Open VPN</a:t>
                      </a:r>
                    </a:p>
                    <a:p>
                      <a:pPr marL="742950" lvl="1" indent="-285750">
                        <a:spcAft>
                          <a:spcPts val="200"/>
                        </a:spcAft>
                        <a:buFont typeface="Arial" panose="020B0604020202020204" pitchFamily="34" charset="0"/>
                        <a:buChar char="•"/>
                      </a:pPr>
                      <a:r>
                        <a:rPr lang="en-US" sz="2000" dirty="0" smtClean="0">
                          <a:latin typeface="Calibri" panose="020F0502020204030204" pitchFamily="34" charset="0"/>
                        </a:rPr>
                        <a:t>PPTP</a:t>
                      </a:r>
                    </a:p>
                  </a:txBody>
                  <a:tcPr>
                    <a:lnL w="19050" cap="flat" cmpd="sng" algn="ctr">
                      <a:solidFill>
                        <a:schemeClr val="accent4"/>
                      </a:solidFill>
                      <a:prstDash val="solid"/>
                      <a:round/>
                      <a:headEnd type="none" w="med" len="med"/>
                      <a:tailEnd type="none" w="med" len="med"/>
                    </a:lnL>
                    <a:lnR w="19050" cap="flat" cmpd="sng" algn="ctr">
                      <a:solidFill>
                        <a:schemeClr val="accent4"/>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19050" cap="flat" cmpd="sng" algn="ctr">
                      <a:solidFill>
                        <a:schemeClr val="accent4"/>
                      </a:solidFill>
                      <a:prstDash val="solid"/>
                      <a:round/>
                      <a:headEnd type="none" w="med" len="med"/>
                      <a:tailEnd type="none" w="med" len="med"/>
                    </a:lnB>
                  </a:tcPr>
                </a:tc>
              </a:tr>
            </a:tbl>
          </a:graphicData>
        </a:graphic>
      </p:graphicFrame>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5910" y="2553196"/>
            <a:ext cx="1723322" cy="2238080"/>
          </a:xfrm>
          <a:prstGeom prst="rect">
            <a:avLst/>
          </a:prstGeom>
        </p:spPr>
      </p:pic>
    </p:spTree>
    <p:extLst>
      <p:ext uri="{BB962C8B-B14F-4D97-AF65-F5344CB8AC3E}">
        <p14:creationId xmlns:p14="http://schemas.microsoft.com/office/powerpoint/2010/main" val="16612669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332268"/>
            <a:ext cx="9192741" cy="455407"/>
          </a:xfrm>
        </p:spPr>
        <p:txBody>
          <a:bodyPr>
            <a:normAutofit fontScale="90000"/>
          </a:bodyPr>
          <a:lstStyle/>
          <a:p>
            <a:r>
              <a:rPr lang="en-US" dirty="0" smtClean="0">
                <a:latin typeface="Calibri" panose="020F0502020204030204" pitchFamily="34" charset="0"/>
              </a:rPr>
              <a:t>More than 130 global locations… and still growing!!</a:t>
            </a:r>
            <a:endParaRPr lang="en-US" dirty="0">
              <a:latin typeface="Calibri" panose="020F0502020204030204" pitchFamily="34" charset="0"/>
            </a:endParaRPr>
          </a:p>
        </p:txBody>
      </p:sp>
      <p:pic>
        <p:nvPicPr>
          <p:cNvPr id="3078"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65466" y="1116173"/>
            <a:ext cx="4262623" cy="45748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9" name="Picture 7"/>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113780" y="921664"/>
            <a:ext cx="3704542" cy="18299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16"/>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4177" y="2054770"/>
            <a:ext cx="3228196" cy="18932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9" name="Picture 5"/>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436170" y="921665"/>
            <a:ext cx="1971382" cy="21156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113780" y="2978192"/>
            <a:ext cx="4002093" cy="3406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66799" y="3582125"/>
            <a:ext cx="2058318" cy="26364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16508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21970" y="3547289"/>
            <a:ext cx="3325306" cy="33768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12600" y="623393"/>
            <a:ext cx="3737748" cy="53101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1" name="Picture 9"/>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407479" y="2144611"/>
            <a:ext cx="3119087" cy="11857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2" name="Picture 10"/>
          <p:cNvPicPr>
            <a:picLocks noChangeAspect="1" noChangeArrowheads="1"/>
          </p:cNvPicPr>
          <p:nvPr/>
        </p:nvPicPr>
        <p:blipFill>
          <a:blip r:embed="rId5">
            <a:clrChange>
              <a:clrFrom>
                <a:srgbClr val="FFFFFF"/>
              </a:clrFrom>
              <a:clrTo>
                <a:srgbClr val="FFFFFF">
                  <a:alpha val="0"/>
                </a:srgbClr>
              </a:clrTo>
            </a:clrChange>
            <a:extLst>
              <a:ext uri="{BEBA8EAE-BF5A-486C-A8C5-ECC9F3942E4B}">
                <a14:imgProps xmlns:a14="http://schemas.microsoft.com/office/drawing/2010/main">
                  <a14:imgLayer r:embed="rId6">
                    <a14:imgEffect>
                      <a14:colorTemperature colorTemp="7200"/>
                    </a14:imgEffect>
                  </a14:imgLayer>
                </a14:imgProps>
              </a:ext>
              <a:ext uri="{28A0092B-C50C-407E-A947-70E740481C1C}">
                <a14:useLocalDpi xmlns:a14="http://schemas.microsoft.com/office/drawing/2010/main" val="0"/>
              </a:ext>
            </a:extLst>
          </a:blip>
          <a:srcRect/>
          <a:stretch>
            <a:fillRect/>
          </a:stretch>
        </p:blipFill>
        <p:spPr bwMode="auto">
          <a:xfrm>
            <a:off x="8288163" y="2009588"/>
            <a:ext cx="3634639" cy="1714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1342225"/>
            <a:ext cx="2747947" cy="18927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6"/>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75335" y="4292281"/>
            <a:ext cx="2188786" cy="20773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86319" y="623393"/>
            <a:ext cx="1235651" cy="16158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497305" y="493308"/>
            <a:ext cx="1226005" cy="1728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390525" y="332268"/>
            <a:ext cx="9192741" cy="455407"/>
          </a:xfrm>
        </p:spPr>
        <p:txBody>
          <a:bodyPr>
            <a:normAutofit fontScale="90000"/>
          </a:bodyPr>
          <a:lstStyle/>
          <a:p>
            <a:r>
              <a:rPr lang="en-US" dirty="0" smtClean="0">
                <a:latin typeface="Calibri" panose="020F0502020204030204" pitchFamily="34" charset="0"/>
              </a:rPr>
              <a:t>More than 130 global locations… and still growing!!</a:t>
            </a:r>
            <a:endParaRPr lang="en-US" dirty="0">
              <a:latin typeface="Calibri" panose="020F0502020204030204" pitchFamily="34" charset="0"/>
            </a:endParaRPr>
          </a:p>
        </p:txBody>
      </p:sp>
    </p:spTree>
    <p:extLst>
      <p:ext uri="{BB962C8B-B14F-4D97-AF65-F5344CB8AC3E}">
        <p14:creationId xmlns:p14="http://schemas.microsoft.com/office/powerpoint/2010/main" val="1359400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332268"/>
            <a:ext cx="9192741" cy="455407"/>
          </a:xfrm>
        </p:spPr>
        <p:txBody>
          <a:bodyPr>
            <a:normAutofit fontScale="90000"/>
          </a:bodyPr>
          <a:lstStyle/>
          <a:p>
            <a:r>
              <a:rPr lang="en-US" dirty="0" smtClean="0">
                <a:latin typeface="Calibri" panose="020F0502020204030204" pitchFamily="34" charset="0"/>
              </a:rPr>
              <a:t>More than 130 global locations… and still growing!!</a:t>
            </a:r>
            <a:endParaRPr lang="en-US" dirty="0">
              <a:latin typeface="Calibri" panose="020F0502020204030204" pitchFamily="34" charset="0"/>
            </a:endParaRPr>
          </a:p>
        </p:txBody>
      </p:sp>
      <p:pic>
        <p:nvPicPr>
          <p:cNvPr id="3075" name="Picture 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7195" y="1200960"/>
            <a:ext cx="4782480" cy="39080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0" name="Picture 8"/>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99675" y="3265007"/>
            <a:ext cx="4247127" cy="24626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1"/>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0634" y="2031555"/>
            <a:ext cx="2723117" cy="22468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620385" y="1555531"/>
            <a:ext cx="2005705" cy="20057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831841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38150" y="2363189"/>
            <a:ext cx="11337925" cy="2981923"/>
          </a:xfrm>
        </p:spPr>
        <p:txBody>
          <a:bodyPr>
            <a:normAutofit/>
          </a:bodyPr>
          <a:lstStyle/>
          <a:p>
            <a:pPr marL="0" indent="0">
              <a:buNone/>
            </a:pPr>
            <a:r>
              <a:rPr lang="en-US" sz="9600" i="1" dirty="0" smtClean="0"/>
              <a:t>Demo</a:t>
            </a:r>
            <a:endParaRPr lang="en-US" sz="9600" i="1" dirty="0"/>
          </a:p>
        </p:txBody>
      </p:sp>
    </p:spTree>
    <p:extLst>
      <p:ext uri="{BB962C8B-B14F-4D97-AF65-F5344CB8AC3E}">
        <p14:creationId xmlns:p14="http://schemas.microsoft.com/office/powerpoint/2010/main" val="1590089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lerik">
  <a:themeElements>
    <a:clrScheme name="Telerik 3.0 New Brand">
      <a:dk1>
        <a:srgbClr val="2A2D33"/>
      </a:dk1>
      <a:lt1>
        <a:srgbClr val="FFFFFF"/>
      </a:lt1>
      <a:dk2>
        <a:srgbClr val="384361"/>
      </a:dk2>
      <a:lt2>
        <a:srgbClr val="E1E5EA"/>
      </a:lt2>
      <a:accent1>
        <a:srgbClr val="E73039"/>
      </a:accent1>
      <a:accent2>
        <a:srgbClr val="FF8800"/>
      </a:accent2>
      <a:accent3>
        <a:srgbClr val="FFD73F"/>
      </a:accent3>
      <a:accent4>
        <a:srgbClr val="5DC62E"/>
      </a:accent4>
      <a:accent5>
        <a:srgbClr val="009B55"/>
      </a:accent5>
      <a:accent6>
        <a:srgbClr val="3CD5ED"/>
      </a:accent6>
      <a:hlink>
        <a:srgbClr val="0099CC"/>
      </a:hlink>
      <a:folHlink>
        <a:srgbClr val="9149B6"/>
      </a:folHlink>
    </a:clrScheme>
    <a:fontScheme name="Telerik Fonts">
      <a:majorFont>
        <a:latin typeface="Lato Black"/>
        <a:ea typeface=""/>
        <a:cs typeface=""/>
      </a:majorFont>
      <a:minorFont>
        <a:latin typeface="Lato"/>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elerikGlobalGathering" id="{7E85FF9B-8877-49BD-BF1B-DBAE84329A25}" vid="{14ED4DDA-1649-4FE2-8BAA-9DDDE833FA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11219</TotalTime>
  <Words>409</Words>
  <Application>Microsoft Office PowerPoint</Application>
  <PresentationFormat>Custom</PresentationFormat>
  <Paragraphs>63</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Telerik</vt:lpstr>
      <vt:lpstr>Fiddler &amp; GeoEdge</vt:lpstr>
      <vt:lpstr>Today’s Agenda</vt:lpstr>
      <vt:lpstr>Geo-testing</vt:lpstr>
      <vt:lpstr>About GeoEdge</vt:lpstr>
      <vt:lpstr>Premium Proxy Network</vt:lpstr>
      <vt:lpstr>More than 130 global locations… and still growing!!</vt:lpstr>
      <vt:lpstr>More than 130 global locations… and still growing!!</vt:lpstr>
      <vt:lpstr>More than 130 global locations… and still growing!!</vt:lpstr>
      <vt:lpstr>PowerPoint Presentation</vt:lpstr>
      <vt:lpstr>PowerPoint Presentation</vt:lpstr>
      <vt:lpstr>Q&amp;A</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Polya Vassileva</dc:creator>
  <cp:lastModifiedBy>Eric Lawrence</cp:lastModifiedBy>
  <cp:revision>202</cp:revision>
  <dcterms:created xsi:type="dcterms:W3CDTF">2013-04-11T08:37:24Z</dcterms:created>
  <dcterms:modified xsi:type="dcterms:W3CDTF">2014-05-14T20:28:37Z</dcterms:modified>
</cp:coreProperties>
</file>