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37"/>
  </p:notesMasterIdLst>
  <p:handoutMasterIdLst>
    <p:handoutMasterId r:id="rId38"/>
  </p:handoutMasterIdLst>
  <p:sldIdLst>
    <p:sldId id="265" r:id="rId2"/>
    <p:sldId id="327" r:id="rId3"/>
    <p:sldId id="332" r:id="rId4"/>
    <p:sldId id="343" r:id="rId5"/>
    <p:sldId id="334" r:id="rId6"/>
    <p:sldId id="361" r:id="rId7"/>
    <p:sldId id="344" r:id="rId8"/>
    <p:sldId id="362" r:id="rId9"/>
    <p:sldId id="345" r:id="rId10"/>
    <p:sldId id="363" r:id="rId11"/>
    <p:sldId id="346" r:id="rId12"/>
    <p:sldId id="364" r:id="rId13"/>
    <p:sldId id="347" r:id="rId14"/>
    <p:sldId id="365" r:id="rId15"/>
    <p:sldId id="348" r:id="rId16"/>
    <p:sldId id="366" r:id="rId17"/>
    <p:sldId id="349" r:id="rId18"/>
    <p:sldId id="350" r:id="rId19"/>
    <p:sldId id="367" r:id="rId20"/>
    <p:sldId id="351" r:id="rId21"/>
    <p:sldId id="368" r:id="rId22"/>
    <p:sldId id="371" r:id="rId23"/>
    <p:sldId id="352" r:id="rId24"/>
    <p:sldId id="353" r:id="rId25"/>
    <p:sldId id="369" r:id="rId26"/>
    <p:sldId id="354" r:id="rId27"/>
    <p:sldId id="355" r:id="rId28"/>
    <p:sldId id="370" r:id="rId29"/>
    <p:sldId id="356" r:id="rId30"/>
    <p:sldId id="357" r:id="rId31"/>
    <p:sldId id="358" r:id="rId32"/>
    <p:sldId id="359" r:id="rId33"/>
    <p:sldId id="360" r:id="rId34"/>
    <p:sldId id="341" r:id="rId35"/>
    <p:sldId id="342" r:id="rId36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19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30"/>
    <a:srgbClr val="37B662"/>
    <a:srgbClr val="373B3D"/>
    <a:srgbClr val="14B37D"/>
    <a:srgbClr val="144F7D"/>
    <a:srgbClr val="F3F4F4"/>
    <a:srgbClr val="F3F4E0"/>
    <a:srgbClr val="D7F0E0"/>
    <a:srgbClr val="8D9398"/>
    <a:srgbClr val="C0D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76" autoAdjust="0"/>
    <p:restoredTop sz="96866" autoAdjust="0"/>
  </p:normalViewPr>
  <p:slideViewPr>
    <p:cSldViewPr>
      <p:cViewPr varScale="1">
        <p:scale>
          <a:sx n="156" d="100"/>
          <a:sy n="156" d="100"/>
        </p:scale>
        <p:origin x="-96" y="-584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3504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A6B2-69F6-46E7-8C22-53CF0AD17FDB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61425-8C41-4079-B7B7-8DED8073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31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A2C59-648E-4FD6-BC5C-944E4E32AF98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EE40B-208E-4E0C-B92A-F56920440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1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5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8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30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492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65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8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49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EE40B-208E-4E0C-B92A-F56920440B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842386" y="3500725"/>
            <a:ext cx="2814549" cy="3926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152" y="3648076"/>
            <a:ext cx="10839449" cy="686947"/>
          </a:xfrm>
          <a:prstGeom prst="rect">
            <a:avLst/>
          </a:prstGeom>
        </p:spPr>
        <p:txBody>
          <a:bodyPr anchor="ctr"/>
          <a:lstStyle>
            <a:lvl1pPr algn="l">
              <a:defRPr sz="4500">
                <a:latin typeface="Lato Black" panose="020F0A02020204030203" pitchFamily="34" charset="0"/>
              </a:defRPr>
            </a:lvl1pPr>
          </a:lstStyle>
          <a:p>
            <a:r>
              <a:rPr lang="en-US" dirty="0" smtClean="0"/>
              <a:t>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152" y="4582672"/>
            <a:ext cx="9925049" cy="446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21242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40098" y="5067302"/>
            <a:ext cx="9211905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rgbClr val="95BC46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2"/>
            <a:ext cx="2477147" cy="9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6124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97358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19432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304801"/>
            <a:ext cx="11338564" cy="854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7611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311400"/>
            <a:ext cx="10871200" cy="1320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72433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3" y="4962528"/>
            <a:ext cx="10513484" cy="1362075"/>
          </a:xfrm>
          <a:prstGeom prst="rect">
            <a:avLst/>
          </a:prstGeo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3" y="3462341"/>
            <a:ext cx="10513484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275" baseline="0">
                <a:solidFill>
                  <a:schemeClr val="tx2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52"/>
            <a:ext cx="2032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4/19/2008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sz="82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6356352"/>
            <a:ext cx="13208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023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Two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38153" y="304801"/>
            <a:ext cx="11338560" cy="76788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38153" y="1219200"/>
            <a:ext cx="5493524" cy="4953000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283191" y="1219205"/>
            <a:ext cx="5493524" cy="4952999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3103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  <a:prstGeom prst="rect">
            <a:avLst/>
          </a:prstGeo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  <a:prstGeom prst="rect">
            <a:avLst/>
          </a:prstGeo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7"/>
            <a:ext cx="10566400" cy="6397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949328"/>
            <a:ext cx="4978400" cy="5746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100" b="0" i="0" baseline="0">
                <a:solidFill>
                  <a:schemeClr val="tx2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949328"/>
            <a:ext cx="4978400" cy="5746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100" b="0" i="0" baseline="0">
                <a:solidFill>
                  <a:schemeClr val="tx2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20000" y="6356352"/>
            <a:ext cx="2032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4/19/2008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128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sz="82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58400" y="6356352"/>
            <a:ext cx="13208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0915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38153" y="304801"/>
            <a:ext cx="11338560" cy="76788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8152" y="1219200"/>
            <a:ext cx="11337925" cy="4953000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3338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6"/>
          <p:cNvSpPr>
            <a:spLocks noGrp="1"/>
          </p:cNvSpPr>
          <p:nvPr>
            <p:ph sz="quarter" idx="16" hasCustomPrompt="1"/>
          </p:nvPr>
        </p:nvSpPr>
        <p:spPr>
          <a:xfrm>
            <a:off x="508003" y="268120"/>
            <a:ext cx="10159997" cy="102728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500"/>
              </a:lnSpc>
              <a:buNone/>
              <a:defRPr sz="3600">
                <a:solidFill>
                  <a:srgbClr val="37B662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Content Placeholder 26"/>
          <p:cNvSpPr>
            <a:spLocks noGrp="1"/>
          </p:cNvSpPr>
          <p:nvPr>
            <p:ph sz="quarter" idx="17" hasCustomPrompt="1"/>
          </p:nvPr>
        </p:nvSpPr>
        <p:spPr>
          <a:xfrm>
            <a:off x="508000" y="1498605"/>
            <a:ext cx="11074400" cy="457199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37B662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0442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25600" y="4038600"/>
            <a:ext cx="9753600" cy="264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177209" y="1498602"/>
            <a:ext cx="3928319" cy="176445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10666" b="1" cap="none" spc="0" dirty="0" smtClean="0">
                <a:ln w="0"/>
                <a:solidFill>
                  <a:schemeClr val="tx1">
                    <a:alpha val="28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0000" endA="300" endPos="50000" dist="60007" dir="5400000" sy="-100000" algn="bl" rotWithShape="0"/>
                </a:effectLst>
              </a:rPr>
              <a:t>Demo</a:t>
            </a:r>
            <a:endParaRPr lang="en-US" sz="10666" b="1" cap="none" spc="0" dirty="0">
              <a:ln w="0"/>
              <a:solidFill>
                <a:schemeClr val="tx1">
                  <a:alpha val="28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7590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3994" y="-3544"/>
            <a:ext cx="1917460" cy="1504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307" y="5960254"/>
            <a:ext cx="2477147" cy="9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5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27" r:id="rId3"/>
    <p:sldLayoutId id="2147483729" r:id="rId4"/>
    <p:sldLayoutId id="2147483707" r:id="rId5"/>
    <p:sldLayoutId id="2147483728" r:id="rId6"/>
    <p:sldLayoutId id="2147483708" r:id="rId7"/>
    <p:sldLayoutId id="2147483713" r:id="rId8"/>
    <p:sldLayoutId id="2147483726" r:id="rId9"/>
    <p:sldLayoutId id="2147483710" r:id="rId10"/>
    <p:sldLayoutId id="2147483709" r:id="rId11"/>
  </p:sldLayoutIdLst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universal%C2%ADui/chart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universal%C2%ADui/databoundlistbox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universal%C2%ADui/datepicker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universal%C2%ADui/timepicker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hubtile%C2%ADxa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rik.com" TargetMode="External"/><Relationship Id="rId4" Type="http://schemas.openxmlformats.org/officeDocument/2006/relationships/hyperlink" Target="mailto:Sam.Basu@Telerik.com" TargetMode="External"/><Relationship Id="rId5" Type="http://schemas.openxmlformats.org/officeDocument/2006/relationships/hyperlink" Target="https://twitter.com/samidip" TargetMode="External"/><Relationship Id="rId6" Type="http://schemas.openxmlformats.org/officeDocument/2006/relationships/hyperlink" Target="http://samidipbasu.com/" TargetMode="External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universal%C2%ADui/ratin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bulletgraph%C2%ADxaml" TargetMode="External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grid%C2%ADxa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datastorage%C2%ADxaml" TargetMode="External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map%C2%ADxa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gauge%C2%ADxaml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numericbox%C2%ADxaml" TargetMode="External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pagination%C2%ADxaml" TargetMode="Externa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radialmenu%C2%ADxaml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slider%C2%ADxaml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rik.com/windows-universal-ui" TargetMode="External"/><Relationship Id="rId4" Type="http://schemas.openxmlformats.org/officeDocument/2006/relationships/hyperlink" Target="http://developer.telerik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rik.com" TargetMode="External"/><Relationship Id="rId4" Type="http://schemas.openxmlformats.org/officeDocument/2006/relationships/hyperlink" Target="mailto:Sam.Basu@Telerik.com" TargetMode="External"/><Relationship Id="rId5" Type="http://schemas.openxmlformats.org/officeDocument/2006/relationships/hyperlink" Target="https://twitter.com/samidip" TargetMode="External"/><Relationship Id="rId6" Type="http://schemas.openxmlformats.org/officeDocument/2006/relationships/hyperlink" Target="http://samidipbasu.com/" TargetMode="External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universal%C2%ADui/autocompletebox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universal%C2%ADui/busyindicator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lerik.com/windows%C2%AD8/calendar%C2%ADxa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152" y="2819401"/>
            <a:ext cx="10839449" cy="1515623"/>
          </a:xfrm>
        </p:spPr>
        <p:txBody>
          <a:bodyPr/>
          <a:lstStyle/>
          <a:p>
            <a:pPr lvl="0"/>
            <a:r>
              <a:rPr lang="en-US" b="1" dirty="0" smtClean="0"/>
              <a:t>Telerik UI for Windows Universal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 New for Q3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5495" y="4953000"/>
            <a:ext cx="9211905" cy="266700"/>
          </a:xfrm>
        </p:spPr>
        <p:txBody>
          <a:bodyPr>
            <a:noAutofit/>
          </a:bodyPr>
          <a:lstStyle/>
          <a:p>
            <a:r>
              <a:rPr lang="en-US" sz="1200" dirty="0" smtClean="0"/>
              <a:t>Oct 29,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40020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05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26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00"/>
            <a:ext cx="8119577" cy="51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4967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Charts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5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Richest suite of charting controls for Universal apps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Huge variety of charts – Bar/Line/Area/Pie/Scatter/Polar etc.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Support for financial series – Candle &amp; OHLC (Open High Low Close)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Visualize multiple data series in single chart – Multi axis support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Optimized performance – fast loading, pixel perfect &amp; excellent drawing capabilities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 annotations – visual elements to attach to specific data points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Full touch interactivity – Pan/Scroll/Zoom/Pinch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http://www.telerik.com/windows­universal­ui/chart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498511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Charts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5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27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66800"/>
            <a:ext cx="806621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391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DataBoundListBox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Every mobile app needs one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err="1" smtClean="0"/>
              <a:t>DataBoundListBox</a:t>
            </a:r>
            <a:r>
              <a:rPr lang="en-US" sz="2000" dirty="0" smtClean="0"/>
              <a:t> for Universal apps sports terrific performance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Three modes of data virtualization – Automatic, </a:t>
            </a:r>
            <a:r>
              <a:rPr lang="en-US" sz="2000" dirty="0" err="1" smtClean="0"/>
              <a:t>OnDemandManual</a:t>
            </a:r>
            <a:r>
              <a:rPr lang="en-US" sz="2000" dirty="0" smtClean="0"/>
              <a:t> &amp; </a:t>
            </a:r>
            <a:r>
              <a:rPr lang="en-US" sz="2000" dirty="0" err="1" smtClean="0"/>
              <a:t>OnDemandAutomatic</a:t>
            </a:r>
            <a:endParaRPr lang="en-US" sz="2000" dirty="0" smtClean="0"/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Easy data bindings – local or remote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Header &amp; Footer support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Per item animations – on addition or removal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Pull to Refresh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windows­universal­ui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databoundlistbox</a:t>
            </a:r>
            <a:r>
              <a:rPr lang="en-US" sz="2000" dirty="0">
                <a:hlinkClick r:id="rId4"/>
              </a:rPr>
              <a:t> </a:t>
            </a:r>
            <a:endParaRPr lang="en-US" sz="2000" dirty="0"/>
          </a:p>
          <a:p>
            <a:pPr>
              <a:lnSpc>
                <a:spcPct val="150000"/>
              </a:lnSpc>
              <a:buFont typeface="Wingdings" charset="2"/>
              <a:buChar char="²"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125283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DataBoundListBox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27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8382000" cy="531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771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DatePicker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5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Easy date picker for various form factors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Intuitive selection of date, month &amp; year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Infinite looping on all three elements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Customization capabilities – various formats &amp; date ranges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Culture aware – device or specific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windows­universal­ui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datepicker</a:t>
            </a:r>
            <a:r>
              <a:rPr lang="en-US" sz="2000" dirty="0">
                <a:hlinkClick r:id="rId4"/>
              </a:rPr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>
              <a:lnSpc>
                <a:spcPct val="150000"/>
              </a:lnSpc>
              <a:buFont typeface="Wingdings" charset="2"/>
              <a:buChar char="²"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239582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DatePicker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5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27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1019997"/>
            <a:ext cx="7958171" cy="51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537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TimePicker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5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Easy time picker for various form factors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Intuitive selection of hour &amp; minute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Infinite looping on both elements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 time intervals – formats &amp; time ranges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Culture aware – device or specific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windows­universal­ui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timepicker</a:t>
            </a:r>
            <a:r>
              <a:rPr lang="en-US" sz="2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>
              <a:lnSpc>
                <a:spcPct val="150000"/>
              </a:lnSpc>
              <a:buFont typeface="Wingdings" charset="2"/>
              <a:buChar char="²"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440111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HubTile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05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Bring Windows-style tiles to your Universal apps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Rich tiles for unique style &amp; native navigation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Diverse tile types – rotating, sliding or mosaic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Data binding – for front &amp; back of tiles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Live tiles – rotate or slide new content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/windows­8/</a:t>
            </a:r>
            <a:r>
              <a:rPr lang="en-US" sz="2000" dirty="0" err="1">
                <a:hlinkClick r:id="rId4"/>
              </a:rPr>
              <a:t>hubtile­xaml</a:t>
            </a:r>
            <a:r>
              <a:rPr lang="en-US" sz="2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>
              <a:lnSpc>
                <a:spcPct val="150000"/>
              </a:lnSpc>
              <a:buFont typeface="Wingdings" charset="2"/>
              <a:buChar char="²"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15648798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HubTile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05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28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66800"/>
            <a:ext cx="807365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19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600200"/>
            <a:ext cx="10871200" cy="685800"/>
          </a:xfrm>
        </p:spPr>
        <p:txBody>
          <a:bodyPr/>
          <a:lstStyle/>
          <a:p>
            <a:r>
              <a:rPr lang="en-US" dirty="0" smtClean="0"/>
              <a:t>Introducing - Telerik UI for Windows Universal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3505200"/>
            <a:ext cx="7620000" cy="907892"/>
          </a:xfrm>
          <a:prstGeom prst="rect">
            <a:avLst/>
          </a:prstGeom>
          <a:noFill/>
        </p:spPr>
        <p:txBody>
          <a:bodyPr wrap="square" lIns="121874" tIns="60936" rIns="121874" bIns="60936" rtlCol="0">
            <a:spAutoFit/>
          </a:bodyPr>
          <a:lstStyle/>
          <a:p>
            <a:pPr defTabSz="1218754"/>
            <a:r>
              <a:rPr lang="en-US" sz="1900" dirty="0">
                <a:solidFill>
                  <a:srgbClr val="00B050"/>
                </a:solidFill>
                <a:latin typeface="Bookman Old Style"/>
                <a:cs typeface="Bookman Old Style"/>
              </a:rPr>
              <a:t>Samidip Basu  </a:t>
            </a:r>
            <a:r>
              <a:rPr lang="en-US" sz="1600" dirty="0" smtClean="0">
                <a:solidFill>
                  <a:prstClr val="black"/>
                </a:solidFill>
                <a:latin typeface="Bookman Old Style"/>
                <a:cs typeface="Bookman Old Style"/>
              </a:rPr>
              <a:t>Developer 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Advocate | Telerik Inc. | </a:t>
            </a:r>
            <a:r>
              <a:rPr lang="en-US" sz="1600" u="sng" dirty="0">
                <a:solidFill>
                  <a:prstClr val="black"/>
                </a:solidFill>
                <a:latin typeface="Bookman Old Style"/>
                <a:cs typeface="Bookman Old Style"/>
                <a:hlinkClick r:id="rId3"/>
              </a:rPr>
              <a:t>www.telerik.com</a:t>
            </a:r>
            <a:endParaRPr lang="en-US" sz="1600" dirty="0">
              <a:solidFill>
                <a:prstClr val="black"/>
              </a:solidFill>
              <a:latin typeface="Bookman Old Style"/>
              <a:cs typeface="Bookman Old Style"/>
            </a:endParaRPr>
          </a:p>
          <a:p>
            <a:pPr defTabSz="1218754"/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E: </a:t>
            </a:r>
            <a:r>
              <a:rPr lang="en-US" sz="1600" u="sng" dirty="0">
                <a:solidFill>
                  <a:prstClr val="black"/>
                </a:solidFill>
                <a:latin typeface="Bookman Old Style"/>
                <a:cs typeface="Bookman Old Style"/>
                <a:hlinkClick r:id="rId4"/>
              </a:rPr>
              <a:t>Sam.Basu@Telerik.com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Bookman Old Style"/>
                <a:cs typeface="Bookman Old Style"/>
              </a:rPr>
              <a:t>|T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: </a:t>
            </a:r>
            <a:r>
              <a:rPr lang="en-US" sz="1600" u="sng" dirty="0">
                <a:solidFill>
                  <a:prstClr val="black"/>
                </a:solidFill>
                <a:latin typeface="Bookman Old Style"/>
                <a:cs typeface="Bookman Old Style"/>
                <a:hlinkClick r:id="rId5"/>
              </a:rPr>
              <a:t>@samidip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 | </a:t>
            </a:r>
            <a:r>
              <a:rPr lang="en-US" sz="1600" dirty="0" smtClean="0">
                <a:solidFill>
                  <a:prstClr val="black"/>
                </a:solidFill>
                <a:latin typeface="Bookman Old Style"/>
                <a:cs typeface="Bookman Old Style"/>
              </a:rPr>
              <a:t>W: </a:t>
            </a:r>
            <a:r>
              <a:rPr lang="en-US" sz="1600" u="sng" dirty="0" smtClean="0">
                <a:solidFill>
                  <a:prstClr val="black"/>
                </a:solidFill>
                <a:latin typeface="Bookman Old Style"/>
                <a:cs typeface="Bookman Old Style"/>
                <a:hlinkClick r:id="rId6"/>
              </a:rPr>
              <a:t>http</a:t>
            </a:r>
            <a:r>
              <a:rPr lang="en-US" sz="1600" u="sng" dirty="0">
                <a:solidFill>
                  <a:prstClr val="black"/>
                </a:solidFill>
                <a:latin typeface="Bookman Old Style"/>
                <a:cs typeface="Bookman Old Style"/>
                <a:hlinkClick r:id="rId6"/>
              </a:rPr>
              <a:t>://samidipbasu.com</a:t>
            </a:r>
            <a:endParaRPr lang="en-US" sz="1600" dirty="0">
              <a:solidFill>
                <a:prstClr val="black"/>
              </a:solidFill>
              <a:latin typeface="Bookman Old Style"/>
              <a:cs typeface="Bookman Old Style"/>
            </a:endParaRPr>
          </a:p>
          <a:p>
            <a:pPr defTabSz="1218754"/>
            <a:endParaRPr lang="en-US" sz="1600" dirty="0">
              <a:solidFill>
                <a:prstClr val="black"/>
              </a:solidFill>
              <a:latin typeface="Segoe UI Light"/>
            </a:endParaRPr>
          </a:p>
        </p:txBody>
      </p:sp>
      <p:pic>
        <p:nvPicPr>
          <p:cNvPr id="3" name="Picture 2" descr="AnotherPi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14600"/>
            <a:ext cx="2082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1606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Rating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Helps build user interactivity through easy Ratings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Customizable shapes 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Display precision – visualize fractions of items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Customizable display orientations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windows­universal­ui</a:t>
            </a:r>
            <a:r>
              <a:rPr lang="en-US" sz="2000" dirty="0">
                <a:hlinkClick r:id="rId4"/>
              </a:rPr>
              <a:t>/rating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0303514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Rating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28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066800"/>
            <a:ext cx="878855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525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819400" y="4038600"/>
            <a:ext cx="8280400" cy="533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Let’s dive into Telerik UI for Windows Universal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Build the next-gen amazing Windows Apps!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77231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BulletGraph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Windows 8.1 exclusive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Helps visualize progress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Horizontal/Vertical support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Easy comparisons of projected &amp; featured values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Instant access to overall progress of a task/process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/windows­8/</a:t>
            </a:r>
            <a:r>
              <a:rPr lang="en-US" sz="2000" dirty="0" err="1">
                <a:hlinkClick r:id="rId4"/>
              </a:rPr>
              <a:t>bulletgraph­xaml</a:t>
            </a:r>
            <a:r>
              <a:rPr lang="en-US" sz="2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  <p:pic>
        <p:nvPicPr>
          <p:cNvPr id="5" name="Picture 4" descr="Screen Shot 2014-10-25 at 8.45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371600"/>
            <a:ext cx="4406900" cy="30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847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DataGrid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3716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 smtClean="0"/>
              <a:t> Windows 8.1 exclusive</a:t>
            </a:r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Native, rich &amp; powerful data grid</a:t>
            </a:r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Telerik </a:t>
            </a:r>
            <a:r>
              <a:rPr lang="en-US" sz="2000" dirty="0" err="1" smtClean="0"/>
              <a:t>DataGrid</a:t>
            </a:r>
            <a:r>
              <a:rPr lang="en-US" sz="2000" dirty="0" smtClean="0"/>
              <a:t> written from scratch to optimize for touch</a:t>
            </a:r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Smart UI virtualization for responsiveness</a:t>
            </a:r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Customizable cells – templates to accommodate any types of data</a:t>
            </a:r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err="1" smtClean="0"/>
              <a:t>ComboBox</a:t>
            </a:r>
            <a:r>
              <a:rPr lang="en-US" sz="2000" dirty="0" smtClean="0"/>
              <a:t> columns – displays sets of predefined values</a:t>
            </a:r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Built-in </a:t>
            </a:r>
            <a:r>
              <a:rPr lang="en-US" sz="2000" dirty="0" err="1" smtClean="0"/>
              <a:t>DataStorage</a:t>
            </a:r>
            <a:r>
              <a:rPr lang="en-US" sz="2000" dirty="0" smtClean="0"/>
              <a:t> Provider – SQLite wrapper with ORM &amp; </a:t>
            </a:r>
            <a:r>
              <a:rPr lang="en-US" sz="2000" dirty="0" err="1" smtClean="0"/>
              <a:t>Lync</a:t>
            </a:r>
            <a:endParaRPr lang="en-US" sz="2000" dirty="0" smtClean="0"/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Support for Sorting, Grouping, Filtering &amp; Selections</a:t>
            </a:r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 smtClean="0"/>
              <a:t> In-place data edits for cells</a:t>
            </a:r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/windows­8/</a:t>
            </a:r>
            <a:r>
              <a:rPr lang="en-US" sz="2000" dirty="0" err="1">
                <a:hlinkClick r:id="rId4"/>
              </a:rPr>
              <a:t>grid­xaml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30000"/>
              </a:lnSpc>
              <a:buNone/>
            </a:pPr>
            <a:endParaRPr lang="en-US" sz="2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30000"/>
              </a:lnSpc>
              <a:buNone/>
            </a:pPr>
            <a:endParaRPr lang="en-US" sz="2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3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26747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DataGrid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47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3886200" cy="2473875"/>
          </a:xfrm>
          <a:prstGeom prst="rect">
            <a:avLst/>
          </a:prstGeom>
        </p:spPr>
      </p:pic>
      <p:pic>
        <p:nvPicPr>
          <p:cNvPr id="6" name="Picture 5" descr="Screen Shot 2014-10-25 at 8.48.4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43000"/>
            <a:ext cx="3950486" cy="2679700"/>
          </a:xfrm>
          <a:prstGeom prst="rect">
            <a:avLst/>
          </a:prstGeom>
        </p:spPr>
      </p:pic>
      <p:pic>
        <p:nvPicPr>
          <p:cNvPr id="8" name="Picture 7" descr="Screen Shot 2014-10-25 at 8.48.1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05200"/>
            <a:ext cx="4114800" cy="2736684"/>
          </a:xfrm>
          <a:prstGeom prst="rect">
            <a:avLst/>
          </a:prstGeom>
        </p:spPr>
      </p:pic>
      <p:pic>
        <p:nvPicPr>
          <p:cNvPr id="9" name="Picture 8" descr="Screen Shot 2014-10-25 at 8.48.3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10000"/>
            <a:ext cx="4178300" cy="27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21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DataStorage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5240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Windows 8.1 exclusive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Local storage made easy – uses SQLite under covers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No complexity for developers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Great for offline data stowage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C# or SQL queries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Easy CRUD operations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/windows­8/</a:t>
            </a:r>
            <a:r>
              <a:rPr lang="en-US" sz="2000" dirty="0" err="1">
                <a:hlinkClick r:id="rId4"/>
              </a:rPr>
              <a:t>datastorage­xaml</a:t>
            </a:r>
            <a:r>
              <a:rPr lang="en-US" sz="2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  <p:pic>
        <p:nvPicPr>
          <p:cNvPr id="2" name="Picture 1" descr="Screen Shot 2014-10-25 at 8.53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037724"/>
            <a:ext cx="4978400" cy="25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676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05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219200"/>
            <a:ext cx="11337925" cy="4876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Windows 8.1 exclusive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Rich spatial data with full touch support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Native Diret2D rendering for ultimate performance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ESRI </a:t>
            </a:r>
            <a:r>
              <a:rPr lang="en-US" sz="2000" dirty="0" err="1" smtClean="0"/>
              <a:t>Shapefile</a:t>
            </a:r>
            <a:r>
              <a:rPr lang="en-US" sz="2000" dirty="0" smtClean="0"/>
              <a:t> support – popular </a:t>
            </a:r>
            <a:r>
              <a:rPr lang="en-US" sz="2000" dirty="0" err="1" smtClean="0"/>
              <a:t>geopspatial</a:t>
            </a:r>
            <a:r>
              <a:rPr lang="en-US" sz="2000" dirty="0" smtClean="0"/>
              <a:t> vector data format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 </a:t>
            </a:r>
            <a:r>
              <a:rPr lang="en-US" sz="2000" dirty="0" err="1" smtClean="0"/>
              <a:t>shapefile</a:t>
            </a:r>
            <a:r>
              <a:rPr lang="en-US" sz="2000" dirty="0" smtClean="0"/>
              <a:t> support – </a:t>
            </a:r>
            <a:r>
              <a:rPr lang="en-US" sz="2000" dirty="0" err="1" smtClean="0"/>
              <a:t>floorplans</a:t>
            </a:r>
            <a:r>
              <a:rPr lang="en-US" sz="2000" dirty="0" smtClean="0"/>
              <a:t>, seating maps etc.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Optimized for minimum memory footprint – can render thousands of shapes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Shapes layer + User layer – support for custom data on top of </a:t>
            </a:r>
            <a:r>
              <a:rPr lang="en-US" sz="2000" dirty="0" err="1" smtClean="0"/>
              <a:t>shapefiles</a:t>
            </a:r>
            <a:endParaRPr lang="en-US" sz="2000" dirty="0" smtClean="0"/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Customizable appearance through color palettes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/windows­8/</a:t>
            </a:r>
            <a:r>
              <a:rPr lang="en-US" sz="2000" dirty="0" err="1" smtClean="0">
                <a:hlinkClick r:id="rId4"/>
              </a:rPr>
              <a:t>map­xaml</a:t>
            </a: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157912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05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55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990600"/>
            <a:ext cx="3844413" cy="2590800"/>
          </a:xfrm>
          <a:prstGeom prst="rect">
            <a:avLst/>
          </a:prstGeom>
        </p:spPr>
      </p:pic>
      <p:pic>
        <p:nvPicPr>
          <p:cNvPr id="6" name="Picture 5" descr="Screen Shot 2014-10-25 at 8.55.5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19200"/>
            <a:ext cx="3976940" cy="2667000"/>
          </a:xfrm>
          <a:prstGeom prst="rect">
            <a:avLst/>
          </a:prstGeom>
        </p:spPr>
      </p:pic>
      <p:pic>
        <p:nvPicPr>
          <p:cNvPr id="8" name="Picture 7" descr="Screen Shot 2014-10-25 at 8.56.0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200"/>
            <a:ext cx="3962400" cy="2644760"/>
          </a:xfrm>
          <a:prstGeom prst="rect">
            <a:avLst/>
          </a:prstGeom>
        </p:spPr>
      </p:pic>
      <p:pic>
        <p:nvPicPr>
          <p:cNvPr id="9" name="Picture 8" descr="Screen Shot 2014-10-25 at 8.56.2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86200"/>
            <a:ext cx="4029242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9541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Gauge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219200"/>
            <a:ext cx="11337925" cy="4876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Windows 8.1 exclusive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Rich but easy gauge indicators for your Windows apps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Great for dashboard-type visuals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Radial gauges – circular scale with numbers &amp; ticks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Linear gauges – linear scale with ranges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Variety of indicators &amp; rich animations built-in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Customizable properties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Product page: </a:t>
            </a:r>
            <a:r>
              <a:rPr lang="en-US" sz="2000" dirty="0">
                <a:hlinkClick r:id="rId4"/>
              </a:rPr>
              <a:t>http://www.telerik.com/windows­8/gauge­xaml</a:t>
            </a:r>
            <a:r>
              <a:rPr lang="en-US" sz="2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  <p:pic>
        <p:nvPicPr>
          <p:cNvPr id="2" name="Picture 1" descr="Screen Shot 2014-10-25 at 8.59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95400"/>
            <a:ext cx="3390900" cy="2199738"/>
          </a:xfrm>
          <a:prstGeom prst="rect">
            <a:avLst/>
          </a:prstGeom>
        </p:spPr>
      </p:pic>
      <p:pic>
        <p:nvPicPr>
          <p:cNvPr id="6" name="Picture 5" descr="Screen Shot 2014-10-25 at 8.59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505200"/>
            <a:ext cx="3419929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9260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Universal Apps?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8152" y="1447800"/>
            <a:ext cx="11337925" cy="4267200"/>
          </a:xfrm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We’re living Mobile First, Cloud First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 Microsoft rolled out Windows Phone 8.1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 Along came Windows 8.1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 And, Windows 10 was announced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Terrific time to be a Microsoft developer!</a:t>
            </a:r>
          </a:p>
          <a:p>
            <a:endParaRPr lang="en-US" sz="2000" dirty="0"/>
          </a:p>
          <a:p>
            <a:pPr>
              <a:buFont typeface="Wingdings" charset="2"/>
              <a:buChar char="ü"/>
            </a:pPr>
            <a:r>
              <a:rPr lang="en-US" sz="2000" dirty="0" smtClean="0"/>
              <a:t>We’re chasing the “Write once, Run everywhere” dream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Convergence of platforms .. Desired single code-base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Updated Windows Runtime – underlying framework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Universal apps run seamlessly in Windows &amp; Windows Phone!</a:t>
            </a:r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65889276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NumericBox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05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752600"/>
            <a:ext cx="11337925" cy="3810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Windows 8.1 exclusive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Smart numeric input control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Various value formats – numeric/percentage/currency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User has precise control of numeric inputs – increment/decrement options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Predefined Small or Large steps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/windows­8/</a:t>
            </a:r>
            <a:r>
              <a:rPr lang="en-US" sz="2000" dirty="0" err="1">
                <a:hlinkClick r:id="rId4"/>
              </a:rPr>
              <a:t>numericbox­xaml</a:t>
            </a:r>
            <a:r>
              <a:rPr lang="en-US" sz="2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  <p:pic>
        <p:nvPicPr>
          <p:cNvPr id="2" name="Picture 1" descr="Screen Shot 2014-10-25 at 9.00.5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295400"/>
            <a:ext cx="4267200" cy="21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3167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Pagination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5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447800"/>
            <a:ext cx="11337925" cy="4876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Windows 8.1 exclusive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Simplified navigation between pages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Stylish, but fast intuitive movement between pages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Default navigation buttons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Page previews through thumbnails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Useful for master-detail scenarios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/windows­8/</a:t>
            </a:r>
            <a:r>
              <a:rPr lang="en-US" sz="2000" dirty="0" err="1">
                <a:hlinkClick r:id="rId4"/>
              </a:rPr>
              <a:t>pagination­xaml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  <p:pic>
        <p:nvPicPr>
          <p:cNvPr id="2" name="Picture 1" descr="Screen Shot 2014-10-25 at 9.03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39900"/>
            <a:ext cx="4264809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210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RadialMenu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447800"/>
            <a:ext cx="11337925" cy="4876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Windows 8.1 exclusive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Custom-made circular context menu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Intuitive user interactions – touch ready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Convenient UX for hierarchy of items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Fully customizable appearance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Nested items - commands grouped into levels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Toggle behavior on item selection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/windows­8/</a:t>
            </a:r>
            <a:r>
              <a:rPr lang="en-US" sz="2000" dirty="0" err="1" smtClean="0">
                <a:hlinkClick r:id="rId4"/>
              </a:rPr>
              <a:t>radialmenu­xaml</a:t>
            </a: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  <p:pic>
        <p:nvPicPr>
          <p:cNvPr id="2" name="Picture 1" descr="Screen Shot 2014-10-25 at 9.04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95400"/>
            <a:ext cx="3505200" cy="2322824"/>
          </a:xfrm>
          <a:prstGeom prst="rect">
            <a:avLst/>
          </a:prstGeom>
        </p:spPr>
      </p:pic>
      <p:pic>
        <p:nvPicPr>
          <p:cNvPr id="5" name="Picture 4" descr="Screen Shot 2014-10-25 at 9.04.3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505199"/>
            <a:ext cx="3429000" cy="23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387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Slider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5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524000"/>
            <a:ext cx="11337925" cy="4876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Windows 8.1 exclusive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Visual slider for thumb-control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Easy adjustment of values within defined range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Support for two thumbs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Horizontal/Vertical orientations, with tooltips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Tick frequency through predefined steps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/windows­8/</a:t>
            </a:r>
            <a:r>
              <a:rPr lang="en-US" sz="2000" dirty="0" err="1" smtClean="0">
                <a:hlinkClick r:id="rId4"/>
              </a:rPr>
              <a:t>slider­xaml</a:t>
            </a: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  <p:pic>
        <p:nvPicPr>
          <p:cNvPr id="2" name="Picture 1" descr="Screen Shot 2014-10-25 at 9.06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1446682"/>
            <a:ext cx="3784600" cy="2513437"/>
          </a:xfrm>
          <a:prstGeom prst="rect">
            <a:avLst/>
          </a:prstGeom>
        </p:spPr>
      </p:pic>
      <p:pic>
        <p:nvPicPr>
          <p:cNvPr id="5" name="Picture 4" descr="Screen Shot 2014-10-25 at 9.06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961282"/>
            <a:ext cx="2755900" cy="18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082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81000" y="609600"/>
            <a:ext cx="10871200" cy="685800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Resources &amp; Notes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57200" y="1752600"/>
            <a:ext cx="11337925" cy="4343400"/>
          </a:xfrm>
          <a:prstGeom prst="rect">
            <a:avLst/>
          </a:prstGeom>
        </p:spPr>
        <p:txBody>
          <a:bodyPr>
            <a:no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Recap: Brand new official product suite – Telerik UI for Windows Universal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Engineered to build next-gen amazing X-Plat Windows apps!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Product </a:t>
            </a:r>
            <a:r>
              <a:rPr lang="en-US" sz="2000" dirty="0"/>
              <a:t>home: </a:t>
            </a:r>
            <a:r>
              <a:rPr lang="en-US" sz="2000" dirty="0">
                <a:hlinkClick r:id="rId3"/>
              </a:rPr>
              <a:t>http://www.telerik.com/</a:t>
            </a:r>
            <a:r>
              <a:rPr lang="en-US" sz="2000" dirty="0" err="1" smtClean="0">
                <a:hlinkClick r:id="rId3"/>
              </a:rPr>
              <a:t>windows­universal­ui</a:t>
            </a:r>
            <a:endParaRPr lang="en-US" sz="2000" dirty="0" smtClean="0"/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UI for Windows 8 being rolled into UI for Windows Universal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UI for Windows Phone stays as is .. More controls will migrate to Universal suite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UI for Windows 8 (HTML) on hold &amp; as is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Telerik </a:t>
            </a:r>
            <a:r>
              <a:rPr lang="en-US" sz="2000" dirty="0"/>
              <a:t>Developer Network: </a:t>
            </a:r>
            <a:r>
              <a:rPr lang="en-US" sz="2000" dirty="0">
                <a:hlinkClick r:id="rId4"/>
              </a:rPr>
              <a:t>http://developer.telerik.com</a:t>
            </a:r>
            <a:r>
              <a:rPr lang="en-US" sz="2000" dirty="0" smtClean="0">
                <a:hlinkClick r:id="rId4"/>
              </a:rPr>
              <a:t>/</a:t>
            </a:r>
            <a:endParaRPr lang="en-US" sz="2000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  <a:p>
            <a:pPr>
              <a:lnSpc>
                <a:spcPct val="150000"/>
              </a:lnSpc>
              <a:buFont typeface="Wingdings" charset="2"/>
              <a:buChar char="²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301146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600200"/>
            <a:ext cx="10871200" cy="685800"/>
          </a:xfrm>
        </p:spPr>
        <p:txBody>
          <a:bodyPr/>
          <a:lstStyle/>
          <a:p>
            <a:r>
              <a:rPr lang="en-US" dirty="0" smtClean="0"/>
              <a:t>Introducing - Telerik UI for Windows Universal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3657600"/>
            <a:ext cx="7620000" cy="907892"/>
          </a:xfrm>
          <a:prstGeom prst="rect">
            <a:avLst/>
          </a:prstGeom>
          <a:noFill/>
        </p:spPr>
        <p:txBody>
          <a:bodyPr wrap="square" lIns="121874" tIns="60936" rIns="121874" bIns="60936" rtlCol="0">
            <a:spAutoFit/>
          </a:bodyPr>
          <a:lstStyle/>
          <a:p>
            <a:pPr defTabSz="1218754"/>
            <a:r>
              <a:rPr lang="en-US" sz="1900" dirty="0">
                <a:solidFill>
                  <a:srgbClr val="00B050"/>
                </a:solidFill>
                <a:latin typeface="Bookman Old Style"/>
                <a:cs typeface="Bookman Old Style"/>
              </a:rPr>
              <a:t>Samidip Basu  </a:t>
            </a:r>
            <a:r>
              <a:rPr lang="en-US" sz="1600" dirty="0" smtClean="0">
                <a:solidFill>
                  <a:prstClr val="black"/>
                </a:solidFill>
                <a:latin typeface="Bookman Old Style"/>
                <a:cs typeface="Bookman Old Style"/>
              </a:rPr>
              <a:t>Developer 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Advocate | Telerik Inc. | </a:t>
            </a:r>
            <a:r>
              <a:rPr lang="en-US" sz="1600" u="sng" dirty="0">
                <a:solidFill>
                  <a:prstClr val="black"/>
                </a:solidFill>
                <a:latin typeface="Bookman Old Style"/>
                <a:cs typeface="Bookman Old Style"/>
                <a:hlinkClick r:id="rId3"/>
              </a:rPr>
              <a:t>www.telerik.com</a:t>
            </a:r>
            <a:endParaRPr lang="en-US" sz="1600" dirty="0">
              <a:solidFill>
                <a:prstClr val="black"/>
              </a:solidFill>
              <a:latin typeface="Bookman Old Style"/>
              <a:cs typeface="Bookman Old Style"/>
            </a:endParaRPr>
          </a:p>
          <a:p>
            <a:pPr defTabSz="1218754"/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E: </a:t>
            </a:r>
            <a:r>
              <a:rPr lang="en-US" sz="1600" u="sng" dirty="0">
                <a:solidFill>
                  <a:prstClr val="black"/>
                </a:solidFill>
                <a:latin typeface="Bookman Old Style"/>
                <a:cs typeface="Bookman Old Style"/>
                <a:hlinkClick r:id="rId4"/>
              </a:rPr>
              <a:t>Sam.Basu@Telerik.com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Bookman Old Style"/>
                <a:cs typeface="Bookman Old Style"/>
              </a:rPr>
              <a:t>|T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: </a:t>
            </a:r>
            <a:r>
              <a:rPr lang="en-US" sz="1600" u="sng" dirty="0">
                <a:solidFill>
                  <a:prstClr val="black"/>
                </a:solidFill>
                <a:latin typeface="Bookman Old Style"/>
                <a:cs typeface="Bookman Old Style"/>
                <a:hlinkClick r:id="rId5"/>
              </a:rPr>
              <a:t>@samidip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 | </a:t>
            </a:r>
            <a:r>
              <a:rPr lang="en-US" sz="1600" dirty="0" smtClean="0">
                <a:solidFill>
                  <a:prstClr val="black"/>
                </a:solidFill>
                <a:latin typeface="Bookman Old Style"/>
                <a:cs typeface="Bookman Old Style"/>
              </a:rPr>
              <a:t>W: </a:t>
            </a:r>
            <a:r>
              <a:rPr lang="en-US" sz="1600" u="sng" dirty="0" smtClean="0">
                <a:solidFill>
                  <a:prstClr val="black"/>
                </a:solidFill>
                <a:latin typeface="Bookman Old Style"/>
                <a:cs typeface="Bookman Old Style"/>
                <a:hlinkClick r:id="rId6"/>
              </a:rPr>
              <a:t>http</a:t>
            </a:r>
            <a:r>
              <a:rPr lang="en-US" sz="1600" u="sng" dirty="0">
                <a:solidFill>
                  <a:prstClr val="black"/>
                </a:solidFill>
                <a:latin typeface="Bookman Old Style"/>
                <a:cs typeface="Bookman Old Style"/>
                <a:hlinkClick r:id="rId6"/>
              </a:rPr>
              <a:t>://samidipbasu.com</a:t>
            </a:r>
            <a:endParaRPr lang="en-US" sz="1600" dirty="0">
              <a:solidFill>
                <a:prstClr val="black"/>
              </a:solidFill>
              <a:latin typeface="Bookman Old Style"/>
              <a:cs typeface="Bookman Old Style"/>
            </a:endParaRPr>
          </a:p>
          <a:p>
            <a:pPr defTabSz="1218754"/>
            <a:endParaRPr lang="en-US" sz="1600" dirty="0">
              <a:solidFill>
                <a:prstClr val="black"/>
              </a:solidFill>
              <a:latin typeface="Segoe UI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2971800"/>
            <a:ext cx="1828800" cy="415450"/>
          </a:xfrm>
          <a:prstGeom prst="rect">
            <a:avLst/>
          </a:prstGeom>
          <a:noFill/>
        </p:spPr>
        <p:txBody>
          <a:bodyPr wrap="square" lIns="121874" tIns="60936" rIns="121874" bIns="60936" rtlCol="0">
            <a:spAutoFit/>
          </a:bodyPr>
          <a:lstStyle/>
          <a:p>
            <a:pPr defTabSz="1218754"/>
            <a:r>
              <a:rPr lang="en-US" sz="1900" dirty="0" smtClean="0">
                <a:solidFill>
                  <a:srgbClr val="00B050"/>
                </a:solidFill>
                <a:latin typeface="Bookman Old Style"/>
                <a:cs typeface="Bookman Old Style"/>
              </a:rPr>
              <a:t>Questions?</a:t>
            </a:r>
            <a:endParaRPr lang="en-US" sz="1600" dirty="0">
              <a:solidFill>
                <a:prstClr val="black"/>
              </a:solidFill>
              <a:latin typeface="Segoe UI Light"/>
            </a:endParaRPr>
          </a:p>
        </p:txBody>
      </p:sp>
      <p:pic>
        <p:nvPicPr>
          <p:cNvPr id="6" name="Picture 5" descr="AnotherPi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2082800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4648200"/>
            <a:ext cx="8001000" cy="415450"/>
          </a:xfrm>
          <a:prstGeom prst="rect">
            <a:avLst/>
          </a:prstGeom>
          <a:noFill/>
        </p:spPr>
        <p:txBody>
          <a:bodyPr wrap="square" lIns="121874" tIns="60936" rIns="121874" bIns="60936" rtlCol="0">
            <a:spAutoFit/>
          </a:bodyPr>
          <a:lstStyle/>
          <a:p>
            <a:pPr defTabSz="1218754"/>
            <a:r>
              <a:rPr lang="en-US" sz="1900" dirty="0" smtClean="0">
                <a:solidFill>
                  <a:srgbClr val="00B050"/>
                </a:solidFill>
                <a:latin typeface="Bookman Old Style"/>
                <a:cs typeface="Bookman Old Style"/>
              </a:rPr>
              <a:t>Why build for only Windows, when you can go true X-Plat?</a:t>
            </a:r>
            <a:endParaRPr lang="en-US" sz="1600" dirty="0">
              <a:solidFill>
                <a:prstClr val="black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7749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Telerik UI for Windows Universal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8152" y="1447800"/>
            <a:ext cx="11337925" cy="4648200"/>
          </a:xfrm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We had UI for Windows Phone (XAML in Silverlight Runtime)</a:t>
            </a:r>
          </a:p>
          <a:p>
            <a:pPr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We had UI for Windows 8 (XAML &amp; HTML)</a:t>
            </a:r>
          </a:p>
          <a:p>
            <a:pPr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Now introducing UI for Windows Universal!</a:t>
            </a:r>
          </a:p>
          <a:p>
            <a:pPr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Free upgrade, if you had UI for Windows 8</a:t>
            </a:r>
          </a:p>
          <a:p>
            <a:pPr>
              <a:buFont typeface="Wingdings" charset="2"/>
              <a:buChar char="²"/>
            </a:pPr>
            <a:endParaRPr lang="en-US" sz="2000" dirty="0"/>
          </a:p>
          <a:p>
            <a:pPr>
              <a:buFont typeface="Wingdings" charset="2"/>
              <a:buChar char="ü"/>
            </a:pPr>
            <a:r>
              <a:rPr lang="en-US" sz="2000" dirty="0" smtClean="0"/>
              <a:t> Just like Microsoft, our UI control suites are converging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 </a:t>
            </a:r>
            <a:r>
              <a:rPr lang="en-US" sz="2000" dirty="0" smtClean="0"/>
              <a:t>Single set of UI components powering Windows Store &amp; Windows Phone apps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 </a:t>
            </a:r>
            <a:r>
              <a:rPr lang="en-US" sz="2000" dirty="0" smtClean="0"/>
              <a:t>Re-engineered native controls for Windows Runtime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 </a:t>
            </a:r>
            <a:r>
              <a:rPr lang="en-US" sz="2000" dirty="0" smtClean="0"/>
              <a:t>Adaptive Rendering across form factors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 </a:t>
            </a:r>
            <a:r>
              <a:rPr lang="en-US" sz="2000" dirty="0" smtClean="0"/>
              <a:t>Uncompromising performance</a:t>
            </a:r>
          </a:p>
          <a:p>
            <a:pPr>
              <a:buFont typeface="Wingdings" charset="2"/>
              <a:buChar char="²"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Let’s build the next generation of awesome Windows apps together!</a:t>
            </a:r>
          </a:p>
          <a:p>
            <a:pPr>
              <a:buFont typeface="Wingdings" charset="2"/>
              <a:buChar char="²"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charset="2"/>
              <a:buChar char="²"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873055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AutoCompleteBox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Make typing fun for end-users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Bing/Google like suggestions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Suggestions in pop-up or </a:t>
            </a:r>
            <a:r>
              <a:rPr lang="en-US" sz="2000" dirty="0" err="1" smtClean="0"/>
              <a:t>listbox</a:t>
            </a:r>
            <a:endParaRPr lang="en-US" sz="2000" dirty="0" smtClean="0"/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Easy data bindings – local or remote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Personalized item templates for look &amp; feel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Customizable configurations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Fast &amp; fluid performance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windows­universal­ui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autocompletebox</a:t>
            </a:r>
            <a:r>
              <a:rPr lang="en-US" sz="2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852703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AutoCompleteBox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25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54973"/>
            <a:ext cx="8077200" cy="49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42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BusyIndicator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Clearly indicate long operations to users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Variety of pre-defined animation styles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Custom text &amp; position for indicators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Fine-tunable behaviors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Product page: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www.telerik.com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windows­universal­ui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busyindicator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741343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BusyIndicator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"/>
            <a:ext cx="866895" cy="838200"/>
          </a:xfrm>
          <a:prstGeom prst="rect">
            <a:avLst/>
          </a:prstGeom>
        </p:spPr>
      </p:pic>
      <p:pic>
        <p:nvPicPr>
          <p:cNvPr id="5" name="Picture 4" descr="Screen Shot 2014-10-25 at 8.26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066800"/>
            <a:ext cx="800135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687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</a:t>
            </a:r>
            <a:endParaRPr lang="en-US" dirty="0"/>
          </a:p>
        </p:txBody>
      </p:sp>
      <p:pic>
        <p:nvPicPr>
          <p:cNvPr id="3" name="Picture 2" descr="Telerik_symbo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05" y="152400"/>
            <a:ext cx="866895" cy="8382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600200"/>
            <a:ext cx="11337925" cy="4343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Appointments aware – easy API to add/remove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Culture aware – device or specific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Just about every UI component is configurable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Reimagined for touch &amp; gestures on Windows Phone/Store apps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Fast &amp; intuitive navigation – month/year/decade views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/>
              <a:t> </a:t>
            </a:r>
            <a:r>
              <a:rPr lang="en-US" sz="2000" dirty="0" smtClean="0"/>
              <a:t>Single or Multiple date selections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Special days &amp; custom events – personalized UI</a:t>
            </a:r>
          </a:p>
          <a:p>
            <a:pPr>
              <a:lnSpc>
                <a:spcPct val="150000"/>
              </a:lnSpc>
              <a:buFont typeface="Wingdings" charset="2"/>
              <a:buChar char="²"/>
            </a:pPr>
            <a:r>
              <a:rPr lang="en-US" sz="2000" dirty="0" smtClean="0"/>
              <a:t> Product page: </a:t>
            </a:r>
            <a:r>
              <a:rPr lang="en-US" sz="2000" dirty="0">
                <a:hlinkClick r:id="rId4"/>
              </a:rPr>
              <a:t>http://www.telerik.com/windows­8/calendar­xaml</a:t>
            </a:r>
            <a:r>
              <a:rPr lang="en-US" sz="2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8522251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o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leri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Jolt</Template>
  <TotalTime>5043</TotalTime>
  <Words>1606</Words>
  <Application>Microsoft Macintosh PowerPoint</Application>
  <PresentationFormat>Custom</PresentationFormat>
  <Paragraphs>345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Jolt</vt:lpstr>
      <vt:lpstr>Telerik UI for Windows Universal</vt:lpstr>
      <vt:lpstr>Introducing - Telerik UI for Windows Universal</vt:lpstr>
      <vt:lpstr>Why Universal Apps?</vt:lpstr>
      <vt:lpstr>Telerik UI for Windows Universal</vt:lpstr>
      <vt:lpstr>AutoCompleteBox</vt:lpstr>
      <vt:lpstr>AutoCompleteBox</vt:lpstr>
      <vt:lpstr>BusyIndicator</vt:lpstr>
      <vt:lpstr>BusyIndicator</vt:lpstr>
      <vt:lpstr>Calendar</vt:lpstr>
      <vt:lpstr>Calendar</vt:lpstr>
      <vt:lpstr>Charts</vt:lpstr>
      <vt:lpstr>Charts</vt:lpstr>
      <vt:lpstr>DataBoundListBox</vt:lpstr>
      <vt:lpstr>DataBoundListBox</vt:lpstr>
      <vt:lpstr>DatePicker</vt:lpstr>
      <vt:lpstr>DatePicker</vt:lpstr>
      <vt:lpstr>TimePicker</vt:lpstr>
      <vt:lpstr>HubTile</vt:lpstr>
      <vt:lpstr>HubTile</vt:lpstr>
      <vt:lpstr>Rating</vt:lpstr>
      <vt:lpstr>Rating</vt:lpstr>
      <vt:lpstr>PowerPoint Presentation</vt:lpstr>
      <vt:lpstr>BulletGraph</vt:lpstr>
      <vt:lpstr>DataGrid</vt:lpstr>
      <vt:lpstr>DataGrid</vt:lpstr>
      <vt:lpstr>DataStorage</vt:lpstr>
      <vt:lpstr>Map</vt:lpstr>
      <vt:lpstr>Map</vt:lpstr>
      <vt:lpstr>Gauge</vt:lpstr>
      <vt:lpstr>NumericBox</vt:lpstr>
      <vt:lpstr>Pagination</vt:lpstr>
      <vt:lpstr>RadialMenu</vt:lpstr>
      <vt:lpstr>Slider</vt:lpstr>
      <vt:lpstr>PowerPoint Presentation</vt:lpstr>
      <vt:lpstr>Introducing - Telerik UI for Windows Universal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Anglin</dc:creator>
  <cp:lastModifiedBy>Sam Basu</cp:lastModifiedBy>
  <cp:revision>336</cp:revision>
  <dcterms:created xsi:type="dcterms:W3CDTF">2010-03-05T17:51:20Z</dcterms:created>
  <dcterms:modified xsi:type="dcterms:W3CDTF">2014-10-27T13:36:43Z</dcterms:modified>
</cp:coreProperties>
</file>