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8" r:id="rId4"/>
    <p:sldId id="263" r:id="rId5"/>
    <p:sldId id="259" r:id="rId6"/>
    <p:sldId id="260" r:id="rId7"/>
    <p:sldId id="264" r:id="rId8"/>
    <p:sldId id="267" r:id="rId9"/>
    <p:sldId id="261" r:id="rId10"/>
    <p:sldId id="265" r:id="rId11"/>
    <p:sldId id="268" r:id="rId12"/>
    <p:sldId id="269" r:id="rId13"/>
    <p:sldId id="270" r:id="rId14"/>
    <p:sldId id="271" r:id="rId15"/>
    <p:sldId id="272" r:id="rId16"/>
    <p:sldId id="266" r:id="rId17"/>
    <p:sldId id="273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42" autoAdjust="0"/>
    <p:restoredTop sz="73553" autoAdjust="0"/>
  </p:normalViewPr>
  <p:slideViewPr>
    <p:cSldViewPr>
      <p:cViewPr>
        <p:scale>
          <a:sx n="100" d="100"/>
          <a:sy n="100" d="100"/>
        </p:scale>
        <p:origin x="-180" y="-20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2BA020-5E22-4DD2-B4B7-F2267C227C8F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1CF4A09-8354-4D06-BBA1-3D7455257754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Developer Productivity</a:t>
          </a:r>
          <a:endParaRPr lang="en-US" dirty="0"/>
        </a:p>
      </dgm:t>
    </dgm:pt>
    <dgm:pt modelId="{9F5CD50B-D78F-4FF1-B426-EC79A6079618}" type="parTrans" cxnId="{D6796A0B-0ED2-48A3-9DA0-0713622AEA41}">
      <dgm:prSet/>
      <dgm:spPr/>
      <dgm:t>
        <a:bodyPr/>
        <a:lstStyle/>
        <a:p>
          <a:endParaRPr lang="en-US"/>
        </a:p>
      </dgm:t>
    </dgm:pt>
    <dgm:pt modelId="{C81590D7-CF3B-41ED-A8C3-58744C2CD411}" type="sibTrans" cxnId="{D6796A0B-0ED2-48A3-9DA0-0713622AEA41}">
      <dgm:prSet/>
      <dgm:spPr/>
      <dgm:t>
        <a:bodyPr/>
        <a:lstStyle/>
        <a:p>
          <a:endParaRPr lang="en-US"/>
        </a:p>
      </dgm:t>
    </dgm:pt>
    <dgm:pt modelId="{9A1F9A69-11B3-470E-A6AA-7DA34E7DCF1F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Automated* Testing</a:t>
          </a:r>
          <a:endParaRPr lang="en-US" dirty="0"/>
        </a:p>
      </dgm:t>
    </dgm:pt>
    <dgm:pt modelId="{476EC4B4-B198-4C55-91D1-17C901074616}" type="parTrans" cxnId="{B5A68374-9607-420B-AF21-B2EF6ABDCCA6}">
      <dgm:prSet/>
      <dgm:spPr/>
      <dgm:t>
        <a:bodyPr/>
        <a:lstStyle/>
        <a:p>
          <a:endParaRPr lang="en-US"/>
        </a:p>
      </dgm:t>
    </dgm:pt>
    <dgm:pt modelId="{BE861491-77CB-4695-82BD-57BD7BB8520E}" type="sibTrans" cxnId="{B5A68374-9607-420B-AF21-B2EF6ABDCCA6}">
      <dgm:prSet/>
      <dgm:spPr/>
      <dgm:t>
        <a:bodyPr/>
        <a:lstStyle/>
        <a:p>
          <a:endParaRPr lang="en-US"/>
        </a:p>
      </dgm:t>
    </dgm:pt>
    <dgm:pt modelId="{DBC39B12-E4A5-4D37-B5AD-EE0C0981D6CE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Web Content Management</a:t>
          </a:r>
          <a:endParaRPr lang="en-US" dirty="0"/>
        </a:p>
      </dgm:t>
    </dgm:pt>
    <dgm:pt modelId="{A0CBE5CC-0262-4A97-B63F-7F4E4895358A}" type="parTrans" cxnId="{095E72FA-F9EB-4D3F-87E9-9FC2658F126F}">
      <dgm:prSet/>
      <dgm:spPr/>
      <dgm:t>
        <a:bodyPr/>
        <a:lstStyle/>
        <a:p>
          <a:endParaRPr lang="en-US"/>
        </a:p>
      </dgm:t>
    </dgm:pt>
    <dgm:pt modelId="{B436F0AD-4606-4ED7-BB1B-61E8AD664C10}" type="sibTrans" cxnId="{095E72FA-F9EB-4D3F-87E9-9FC2658F126F}">
      <dgm:prSet/>
      <dgm:spPr/>
      <dgm:t>
        <a:bodyPr/>
        <a:lstStyle/>
        <a:p>
          <a:endParaRPr lang="en-US"/>
        </a:p>
      </dgm:t>
    </dgm:pt>
    <dgm:pt modelId="{EC69EB2F-673B-4026-93B1-983CD2505D48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Team Productivity</a:t>
          </a:r>
          <a:endParaRPr lang="en-US" dirty="0"/>
        </a:p>
      </dgm:t>
    </dgm:pt>
    <dgm:pt modelId="{7BE0AE33-D86A-4F5C-88E7-EDF804225142}" type="parTrans" cxnId="{38E747B6-7FEE-4E94-A626-EB3E92C496AA}">
      <dgm:prSet/>
      <dgm:spPr/>
      <dgm:t>
        <a:bodyPr/>
        <a:lstStyle/>
        <a:p>
          <a:endParaRPr lang="en-US"/>
        </a:p>
      </dgm:t>
    </dgm:pt>
    <dgm:pt modelId="{BC2CC920-F329-465C-9C49-ED0AC2998C77}" type="sibTrans" cxnId="{38E747B6-7FEE-4E94-A626-EB3E92C496AA}">
      <dgm:prSet/>
      <dgm:spPr/>
      <dgm:t>
        <a:bodyPr/>
        <a:lstStyle/>
        <a:p>
          <a:endParaRPr lang="en-US"/>
        </a:p>
      </dgm:t>
    </dgm:pt>
    <dgm:pt modelId="{8C7BCC11-E97B-49DA-963B-F2CB35BE6232}" type="pres">
      <dgm:prSet presAssocID="{672BA020-5E22-4DD2-B4B7-F2267C227C8F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A5C7D1-40FF-41BF-B3DC-97070DB3145F}" type="pres">
      <dgm:prSet presAssocID="{672BA020-5E22-4DD2-B4B7-F2267C227C8F}" presName="diamond" presStyleLbl="bgShp" presStyleIdx="0" presStyleCnt="1" custLinFactNeighborX="938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</dgm:pt>
    <dgm:pt modelId="{4BC22394-6562-4774-B6AB-3C604DD2A9BB}" type="pres">
      <dgm:prSet presAssocID="{672BA020-5E22-4DD2-B4B7-F2267C227C8F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2A6551-E5C6-4822-82ED-B3ABE9084271}" type="pres">
      <dgm:prSet presAssocID="{672BA020-5E22-4DD2-B4B7-F2267C227C8F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908E7C-7376-409D-9A5E-834617A73BE4}" type="pres">
      <dgm:prSet presAssocID="{672BA020-5E22-4DD2-B4B7-F2267C227C8F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82152D-B808-42E7-A1D7-DB94444A9873}" type="pres">
      <dgm:prSet presAssocID="{672BA020-5E22-4DD2-B4B7-F2267C227C8F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E85485-A4A8-4306-858E-96385634BA77}" type="presOf" srcId="{B1CF4A09-8354-4D06-BBA1-3D7455257754}" destId="{4BC22394-6562-4774-B6AB-3C604DD2A9BB}" srcOrd="0" destOrd="0" presId="urn:microsoft.com/office/officeart/2005/8/layout/matrix3"/>
    <dgm:cxn modelId="{E9B9BB27-5CE4-4976-A77B-E9564AB0784A}" type="presOf" srcId="{EC69EB2F-673B-4026-93B1-983CD2505D48}" destId="{1E82152D-B808-42E7-A1D7-DB94444A9873}" srcOrd="0" destOrd="0" presId="urn:microsoft.com/office/officeart/2005/8/layout/matrix3"/>
    <dgm:cxn modelId="{095E72FA-F9EB-4D3F-87E9-9FC2658F126F}" srcId="{672BA020-5E22-4DD2-B4B7-F2267C227C8F}" destId="{DBC39B12-E4A5-4D37-B5AD-EE0C0981D6CE}" srcOrd="2" destOrd="0" parTransId="{A0CBE5CC-0262-4A97-B63F-7F4E4895358A}" sibTransId="{B436F0AD-4606-4ED7-BB1B-61E8AD664C10}"/>
    <dgm:cxn modelId="{38E747B6-7FEE-4E94-A626-EB3E92C496AA}" srcId="{672BA020-5E22-4DD2-B4B7-F2267C227C8F}" destId="{EC69EB2F-673B-4026-93B1-983CD2505D48}" srcOrd="3" destOrd="0" parTransId="{7BE0AE33-D86A-4F5C-88E7-EDF804225142}" sibTransId="{BC2CC920-F329-465C-9C49-ED0AC2998C77}"/>
    <dgm:cxn modelId="{ABC1B71E-1E1C-40B2-B822-D7340348A8B2}" type="presOf" srcId="{DBC39B12-E4A5-4D37-B5AD-EE0C0981D6CE}" destId="{C0908E7C-7376-409D-9A5E-834617A73BE4}" srcOrd="0" destOrd="0" presId="urn:microsoft.com/office/officeart/2005/8/layout/matrix3"/>
    <dgm:cxn modelId="{B5A68374-9607-420B-AF21-B2EF6ABDCCA6}" srcId="{672BA020-5E22-4DD2-B4B7-F2267C227C8F}" destId="{9A1F9A69-11B3-470E-A6AA-7DA34E7DCF1F}" srcOrd="1" destOrd="0" parTransId="{476EC4B4-B198-4C55-91D1-17C901074616}" sibTransId="{BE861491-77CB-4695-82BD-57BD7BB8520E}"/>
    <dgm:cxn modelId="{8F8C97D6-A027-45EB-9A0C-D7CC000E4CDE}" type="presOf" srcId="{9A1F9A69-11B3-470E-A6AA-7DA34E7DCF1F}" destId="{BF2A6551-E5C6-4822-82ED-B3ABE9084271}" srcOrd="0" destOrd="0" presId="urn:microsoft.com/office/officeart/2005/8/layout/matrix3"/>
    <dgm:cxn modelId="{D6796A0B-0ED2-48A3-9DA0-0713622AEA41}" srcId="{672BA020-5E22-4DD2-B4B7-F2267C227C8F}" destId="{B1CF4A09-8354-4D06-BBA1-3D7455257754}" srcOrd="0" destOrd="0" parTransId="{9F5CD50B-D78F-4FF1-B426-EC79A6079618}" sibTransId="{C81590D7-CF3B-41ED-A8C3-58744C2CD411}"/>
    <dgm:cxn modelId="{3947D78E-0D21-4726-A721-D91D44EDB134}" type="presOf" srcId="{672BA020-5E22-4DD2-B4B7-F2267C227C8F}" destId="{8C7BCC11-E97B-49DA-963B-F2CB35BE6232}" srcOrd="0" destOrd="0" presId="urn:microsoft.com/office/officeart/2005/8/layout/matrix3"/>
    <dgm:cxn modelId="{FED771FD-4617-46D3-9A55-B58457DE34ED}" type="presParOf" srcId="{8C7BCC11-E97B-49DA-963B-F2CB35BE6232}" destId="{88A5C7D1-40FF-41BF-B3DC-97070DB3145F}" srcOrd="0" destOrd="0" presId="urn:microsoft.com/office/officeart/2005/8/layout/matrix3"/>
    <dgm:cxn modelId="{FC154E01-4E30-4985-9CC3-A2B51874E786}" type="presParOf" srcId="{8C7BCC11-E97B-49DA-963B-F2CB35BE6232}" destId="{4BC22394-6562-4774-B6AB-3C604DD2A9BB}" srcOrd="1" destOrd="0" presId="urn:microsoft.com/office/officeart/2005/8/layout/matrix3"/>
    <dgm:cxn modelId="{634E719B-4996-4819-A0F9-BFD2A080EBFB}" type="presParOf" srcId="{8C7BCC11-E97B-49DA-963B-F2CB35BE6232}" destId="{BF2A6551-E5C6-4822-82ED-B3ABE9084271}" srcOrd="2" destOrd="0" presId="urn:microsoft.com/office/officeart/2005/8/layout/matrix3"/>
    <dgm:cxn modelId="{9025454C-427E-4206-A0A9-D0D2452B86DF}" type="presParOf" srcId="{8C7BCC11-E97B-49DA-963B-F2CB35BE6232}" destId="{C0908E7C-7376-409D-9A5E-834617A73BE4}" srcOrd="3" destOrd="0" presId="urn:microsoft.com/office/officeart/2005/8/layout/matrix3"/>
    <dgm:cxn modelId="{ECD4450F-9340-40B2-8103-20C6A617638B}" type="presParOf" srcId="{8C7BCC11-E97B-49DA-963B-F2CB35BE6232}" destId="{1E82152D-B808-42E7-A1D7-DB94444A987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EA5761-4EB9-4224-8025-35C1BFBE1866}" type="doc">
      <dgm:prSet loTypeId="urn:microsoft.com/office/officeart/2005/8/layout/venn1" loCatId="relationship" qsTypeId="urn:microsoft.com/office/officeart/2005/8/quickstyle/simple2" qsCatId="simple" csTypeId="urn:microsoft.com/office/officeart/2005/8/colors/accent1_2" csCatId="accent1" phldr="1"/>
      <dgm:spPr/>
    </dgm:pt>
    <dgm:pt modelId="{F9BA9B69-DA45-4174-96B3-DD595AAC7560}">
      <dgm:prSet phldrT="[Text]"/>
      <dgm:spPr/>
      <dgm:t>
        <a:bodyPr/>
        <a:lstStyle/>
        <a:p>
          <a:r>
            <a:rPr lang="en-US" smtClean="0"/>
            <a:t>  VS</a:t>
          </a:r>
          <a:endParaRPr lang="en-US" dirty="0"/>
        </a:p>
      </dgm:t>
    </dgm:pt>
    <dgm:pt modelId="{41CAC8C5-45A0-46A3-AC66-B9B963D33439}" type="parTrans" cxnId="{2FBE1776-084F-428F-ACEB-A60E81D2AB3B}">
      <dgm:prSet/>
      <dgm:spPr/>
      <dgm:t>
        <a:bodyPr/>
        <a:lstStyle/>
        <a:p>
          <a:endParaRPr lang="en-US"/>
        </a:p>
      </dgm:t>
    </dgm:pt>
    <dgm:pt modelId="{7FF875B0-9928-4FD9-9A24-C49D9866A535}" type="sibTrans" cxnId="{2FBE1776-084F-428F-ACEB-A60E81D2AB3B}">
      <dgm:prSet/>
      <dgm:spPr/>
      <dgm:t>
        <a:bodyPr/>
        <a:lstStyle/>
        <a:p>
          <a:endParaRPr lang="en-US"/>
        </a:p>
      </dgm:t>
    </dgm:pt>
    <dgm:pt modelId="{89D791E1-F3F7-4049-BE5A-C1931F33E952}">
      <dgm:prSet phldrT="[Text]"/>
      <dgm:spPr/>
      <dgm:t>
        <a:bodyPr/>
        <a:lstStyle/>
        <a:p>
          <a:r>
            <a:rPr lang="en-US" dirty="0" smtClean="0"/>
            <a:t>Blend</a:t>
          </a:r>
          <a:endParaRPr lang="en-US" dirty="0"/>
        </a:p>
      </dgm:t>
    </dgm:pt>
    <dgm:pt modelId="{B6C18BE5-C4EE-4393-9304-F42A29B7FE13}" type="parTrans" cxnId="{A23A3FD4-FC36-4206-B963-74AB7D2DE0D5}">
      <dgm:prSet/>
      <dgm:spPr/>
      <dgm:t>
        <a:bodyPr/>
        <a:lstStyle/>
        <a:p>
          <a:endParaRPr lang="en-US"/>
        </a:p>
      </dgm:t>
    </dgm:pt>
    <dgm:pt modelId="{9D645D2C-F6D9-4024-8FA9-B8DDBEFA4988}" type="sibTrans" cxnId="{A23A3FD4-FC36-4206-B963-74AB7D2DE0D5}">
      <dgm:prSet/>
      <dgm:spPr/>
      <dgm:t>
        <a:bodyPr/>
        <a:lstStyle/>
        <a:p>
          <a:endParaRPr lang="en-US"/>
        </a:p>
      </dgm:t>
    </dgm:pt>
    <dgm:pt modelId="{E49A8B37-EBE0-4C99-A566-70F9B8BF2028}" type="pres">
      <dgm:prSet presAssocID="{5FEA5761-4EB9-4224-8025-35C1BFBE1866}" presName="compositeShape" presStyleCnt="0">
        <dgm:presLayoutVars>
          <dgm:chMax val="7"/>
          <dgm:dir/>
          <dgm:resizeHandles val="exact"/>
        </dgm:presLayoutVars>
      </dgm:prSet>
      <dgm:spPr/>
    </dgm:pt>
    <dgm:pt modelId="{21792EFE-1B13-48DD-B728-5CC564A82088}" type="pres">
      <dgm:prSet presAssocID="{F9BA9B69-DA45-4174-96B3-DD595AAC7560}" presName="circ1" presStyleLbl="vennNode1" presStyleIdx="0" presStyleCnt="2"/>
      <dgm:spPr/>
      <dgm:t>
        <a:bodyPr/>
        <a:lstStyle/>
        <a:p>
          <a:endParaRPr lang="en-US"/>
        </a:p>
      </dgm:t>
    </dgm:pt>
    <dgm:pt modelId="{C3378762-D3A4-453B-A2E8-43AA89470956}" type="pres">
      <dgm:prSet presAssocID="{F9BA9B69-DA45-4174-96B3-DD595AAC756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F1EC4F-382C-49FF-B295-0D1D1500F3BC}" type="pres">
      <dgm:prSet presAssocID="{89D791E1-F3F7-4049-BE5A-C1931F33E952}" presName="circ2" presStyleLbl="vennNode1" presStyleIdx="1" presStyleCnt="2" custLinFactNeighborX="4054"/>
      <dgm:spPr/>
      <dgm:t>
        <a:bodyPr/>
        <a:lstStyle/>
        <a:p>
          <a:endParaRPr lang="en-US"/>
        </a:p>
      </dgm:t>
    </dgm:pt>
    <dgm:pt modelId="{6FD12566-ADB3-4813-BBD0-3AEC71709ADD}" type="pres">
      <dgm:prSet presAssocID="{89D791E1-F3F7-4049-BE5A-C1931F33E95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9FE5EA-6E9E-4C7B-9B41-945FEF73C560}" type="presOf" srcId="{89D791E1-F3F7-4049-BE5A-C1931F33E952}" destId="{6FD12566-ADB3-4813-BBD0-3AEC71709ADD}" srcOrd="1" destOrd="0" presId="urn:microsoft.com/office/officeart/2005/8/layout/venn1"/>
    <dgm:cxn modelId="{F44D4F08-1EE7-42CA-AD02-9180A92C25BF}" type="presOf" srcId="{F9BA9B69-DA45-4174-96B3-DD595AAC7560}" destId="{21792EFE-1B13-48DD-B728-5CC564A82088}" srcOrd="0" destOrd="0" presId="urn:microsoft.com/office/officeart/2005/8/layout/venn1"/>
    <dgm:cxn modelId="{24C37538-7804-4645-89E9-12326156C317}" type="presOf" srcId="{5FEA5761-4EB9-4224-8025-35C1BFBE1866}" destId="{E49A8B37-EBE0-4C99-A566-70F9B8BF2028}" srcOrd="0" destOrd="0" presId="urn:microsoft.com/office/officeart/2005/8/layout/venn1"/>
    <dgm:cxn modelId="{A23A3FD4-FC36-4206-B963-74AB7D2DE0D5}" srcId="{5FEA5761-4EB9-4224-8025-35C1BFBE1866}" destId="{89D791E1-F3F7-4049-BE5A-C1931F33E952}" srcOrd="1" destOrd="0" parTransId="{B6C18BE5-C4EE-4393-9304-F42A29B7FE13}" sibTransId="{9D645D2C-F6D9-4024-8FA9-B8DDBEFA4988}"/>
    <dgm:cxn modelId="{2FBE1776-084F-428F-ACEB-A60E81D2AB3B}" srcId="{5FEA5761-4EB9-4224-8025-35C1BFBE1866}" destId="{F9BA9B69-DA45-4174-96B3-DD595AAC7560}" srcOrd="0" destOrd="0" parTransId="{41CAC8C5-45A0-46A3-AC66-B9B963D33439}" sibTransId="{7FF875B0-9928-4FD9-9A24-C49D9866A535}"/>
    <dgm:cxn modelId="{A9E43C7B-B823-4EDE-84F9-D4C7500EC733}" type="presOf" srcId="{F9BA9B69-DA45-4174-96B3-DD595AAC7560}" destId="{C3378762-D3A4-453B-A2E8-43AA89470956}" srcOrd="1" destOrd="0" presId="urn:microsoft.com/office/officeart/2005/8/layout/venn1"/>
    <dgm:cxn modelId="{39768734-40B7-42A7-B37C-82D067EBCF9E}" type="presOf" srcId="{89D791E1-F3F7-4049-BE5A-C1931F33E952}" destId="{A5F1EC4F-382C-49FF-B295-0D1D1500F3BC}" srcOrd="0" destOrd="0" presId="urn:microsoft.com/office/officeart/2005/8/layout/venn1"/>
    <dgm:cxn modelId="{073EE25F-C998-4944-89E5-7F9A13628021}" type="presParOf" srcId="{E49A8B37-EBE0-4C99-A566-70F9B8BF2028}" destId="{21792EFE-1B13-48DD-B728-5CC564A82088}" srcOrd="0" destOrd="0" presId="urn:microsoft.com/office/officeart/2005/8/layout/venn1"/>
    <dgm:cxn modelId="{06AFB11E-DAB7-4A5B-A0E2-58022F1B6322}" type="presParOf" srcId="{E49A8B37-EBE0-4C99-A566-70F9B8BF2028}" destId="{C3378762-D3A4-453B-A2E8-43AA89470956}" srcOrd="1" destOrd="0" presId="urn:microsoft.com/office/officeart/2005/8/layout/venn1"/>
    <dgm:cxn modelId="{F4C41F03-F2ED-47AC-BFFA-7D4FBA983F95}" type="presParOf" srcId="{E49A8B37-EBE0-4C99-A566-70F9B8BF2028}" destId="{A5F1EC4F-382C-49FF-B295-0D1D1500F3BC}" srcOrd="2" destOrd="0" presId="urn:microsoft.com/office/officeart/2005/8/layout/venn1"/>
    <dgm:cxn modelId="{8FCAEEEC-D7E2-4B5F-BC6E-FDA5409ED8B7}" type="presParOf" srcId="{E49A8B37-EBE0-4C99-A566-70F9B8BF2028}" destId="{6FD12566-ADB3-4813-BBD0-3AEC71709ADD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A5C7D1-40FF-41BF-B3DC-97070DB3145F}">
      <dsp:nvSpPr>
        <dsp:cNvPr id="0" name=""/>
        <dsp:cNvSpPr/>
      </dsp:nvSpPr>
      <dsp:spPr>
        <a:xfrm>
          <a:off x="257190" y="0"/>
          <a:ext cx="3048000" cy="3048000"/>
        </a:xfrm>
        <a:prstGeom prst="diamond">
          <a:avLst/>
        </a:prstGeom>
        <a:gradFill rotWithShape="1">
          <a:gsLst>
            <a:gs pos="0">
              <a:schemeClr val="accent1">
                <a:tint val="73000"/>
                <a:satMod val="150000"/>
              </a:schemeClr>
            </a:gs>
            <a:gs pos="25000">
              <a:schemeClr val="accent1">
                <a:tint val="96000"/>
                <a:shade val="80000"/>
                <a:satMod val="105000"/>
              </a:schemeClr>
            </a:gs>
            <a:gs pos="38000">
              <a:schemeClr val="accent1">
                <a:tint val="96000"/>
                <a:shade val="59000"/>
                <a:satMod val="120000"/>
              </a:schemeClr>
            </a:gs>
            <a:gs pos="55000">
              <a:schemeClr val="accent1">
                <a:shade val="57000"/>
                <a:satMod val="120000"/>
              </a:schemeClr>
            </a:gs>
            <a:gs pos="80000">
              <a:schemeClr val="accent1">
                <a:shade val="56000"/>
                <a:satMod val="145000"/>
              </a:schemeClr>
            </a:gs>
            <a:gs pos="88000">
              <a:schemeClr val="accent1">
                <a:shade val="63000"/>
                <a:satMod val="160000"/>
              </a:schemeClr>
            </a:gs>
            <a:gs pos="100000">
              <a:schemeClr val="accent1"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6200">
            <a:schemeClr val="accent1"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 fov="0">
            <a:rot lat="0" lon="0" rev="0"/>
          </a:camera>
          <a:lightRig rig="harsh" dir="t">
            <a:rot lat="6000000" lon="6000000" rev="0"/>
          </a:lightRig>
        </a:scene3d>
        <a:sp3d contourW="10000" prstMaterial="metal">
          <a:bevelT w="20000" h="9000" prst="softRound"/>
          <a:contourClr>
            <a:schemeClr val="accent1">
              <a:shade val="30000"/>
              <a:satMod val="200000"/>
            </a:scheme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</dsp:sp>
    <dsp:sp modelId="{4BC22394-6562-4774-B6AB-3C604DD2A9BB}">
      <dsp:nvSpPr>
        <dsp:cNvPr id="0" name=""/>
        <dsp:cNvSpPr/>
      </dsp:nvSpPr>
      <dsp:spPr>
        <a:xfrm>
          <a:off x="518159" y="289560"/>
          <a:ext cx="1188720" cy="1188720"/>
        </a:xfrm>
        <a:prstGeom prst="roundRect">
          <a:avLst/>
        </a:prstGeom>
        <a:gradFill rotWithShape="1">
          <a:gsLst>
            <a:gs pos="0">
              <a:schemeClr val="accent1">
                <a:tint val="1000"/>
              </a:schemeClr>
            </a:gs>
            <a:gs pos="68000">
              <a:schemeClr val="accent1">
                <a:tint val="77000"/>
              </a:schemeClr>
            </a:gs>
            <a:gs pos="81000">
              <a:schemeClr val="accent1">
                <a:tint val="79000"/>
              </a:schemeClr>
            </a:gs>
            <a:gs pos="86000">
              <a:schemeClr val="accent1">
                <a:tint val="73000"/>
              </a:schemeClr>
            </a:gs>
            <a:gs pos="100000">
              <a:schemeClr val="accent1">
                <a:tint val="35000"/>
              </a:schemeClr>
            </a:gs>
          </a:gsLst>
          <a:lin ang="5400000" scaled="1"/>
        </a:gradFill>
        <a:ln w="9525" cap="flat" cmpd="sng" algn="ctr">
          <a:solidFill>
            <a:schemeClr val="accent1">
              <a:shade val="60000"/>
              <a:satMod val="300000"/>
            </a:schemeClr>
          </a:solidFill>
          <a:prstDash val="solid"/>
        </a:ln>
        <a:effectLst>
          <a:glow rad="63500">
            <a:schemeClr val="accent1">
              <a:tint val="30000"/>
              <a:shade val="95000"/>
              <a:satMod val="300000"/>
              <a:alpha val="50000"/>
            </a:schemeClr>
          </a:glo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Developer Productivity</a:t>
          </a:r>
          <a:endParaRPr lang="en-US" sz="1300" kern="1200" dirty="0"/>
        </a:p>
      </dsp:txBody>
      <dsp:txXfrm>
        <a:off x="518159" y="289560"/>
        <a:ext cx="1188720" cy="1188720"/>
      </dsp:txXfrm>
    </dsp:sp>
    <dsp:sp modelId="{BF2A6551-E5C6-4822-82ED-B3ABE9084271}">
      <dsp:nvSpPr>
        <dsp:cNvPr id="0" name=""/>
        <dsp:cNvSpPr/>
      </dsp:nvSpPr>
      <dsp:spPr>
        <a:xfrm>
          <a:off x="1798320" y="289560"/>
          <a:ext cx="1188720" cy="1188720"/>
        </a:xfrm>
        <a:prstGeom prst="roundRect">
          <a:avLst/>
        </a:prstGeom>
        <a:gradFill rotWithShape="1">
          <a:gsLst>
            <a:gs pos="0">
              <a:schemeClr val="accent1">
                <a:tint val="1000"/>
              </a:schemeClr>
            </a:gs>
            <a:gs pos="68000">
              <a:schemeClr val="accent1">
                <a:tint val="77000"/>
              </a:schemeClr>
            </a:gs>
            <a:gs pos="81000">
              <a:schemeClr val="accent1">
                <a:tint val="79000"/>
              </a:schemeClr>
            </a:gs>
            <a:gs pos="86000">
              <a:schemeClr val="accent1">
                <a:tint val="73000"/>
              </a:schemeClr>
            </a:gs>
            <a:gs pos="100000">
              <a:schemeClr val="accent1">
                <a:tint val="35000"/>
              </a:schemeClr>
            </a:gs>
          </a:gsLst>
          <a:lin ang="5400000" scaled="1"/>
        </a:gradFill>
        <a:ln w="9525" cap="flat" cmpd="sng" algn="ctr">
          <a:solidFill>
            <a:schemeClr val="accent1">
              <a:shade val="60000"/>
              <a:satMod val="300000"/>
            </a:schemeClr>
          </a:solidFill>
          <a:prstDash val="solid"/>
        </a:ln>
        <a:effectLst>
          <a:glow rad="63500">
            <a:schemeClr val="accent1">
              <a:tint val="30000"/>
              <a:shade val="95000"/>
              <a:satMod val="300000"/>
              <a:alpha val="50000"/>
            </a:schemeClr>
          </a:glo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Automated* Testing</a:t>
          </a:r>
          <a:endParaRPr lang="en-US" sz="1300" kern="1200" dirty="0"/>
        </a:p>
      </dsp:txBody>
      <dsp:txXfrm>
        <a:off x="1798320" y="289560"/>
        <a:ext cx="1188720" cy="1188720"/>
      </dsp:txXfrm>
    </dsp:sp>
    <dsp:sp modelId="{C0908E7C-7376-409D-9A5E-834617A73BE4}">
      <dsp:nvSpPr>
        <dsp:cNvPr id="0" name=""/>
        <dsp:cNvSpPr/>
      </dsp:nvSpPr>
      <dsp:spPr>
        <a:xfrm>
          <a:off x="518159" y="1569720"/>
          <a:ext cx="1188720" cy="1188720"/>
        </a:xfrm>
        <a:prstGeom prst="roundRect">
          <a:avLst/>
        </a:prstGeom>
        <a:gradFill rotWithShape="1">
          <a:gsLst>
            <a:gs pos="0">
              <a:schemeClr val="accent1">
                <a:tint val="1000"/>
              </a:schemeClr>
            </a:gs>
            <a:gs pos="68000">
              <a:schemeClr val="accent1">
                <a:tint val="77000"/>
              </a:schemeClr>
            </a:gs>
            <a:gs pos="81000">
              <a:schemeClr val="accent1">
                <a:tint val="79000"/>
              </a:schemeClr>
            </a:gs>
            <a:gs pos="86000">
              <a:schemeClr val="accent1">
                <a:tint val="73000"/>
              </a:schemeClr>
            </a:gs>
            <a:gs pos="100000">
              <a:schemeClr val="accent1">
                <a:tint val="35000"/>
              </a:schemeClr>
            </a:gs>
          </a:gsLst>
          <a:lin ang="5400000" scaled="1"/>
        </a:gradFill>
        <a:ln w="9525" cap="flat" cmpd="sng" algn="ctr">
          <a:solidFill>
            <a:schemeClr val="accent1">
              <a:shade val="60000"/>
              <a:satMod val="300000"/>
            </a:schemeClr>
          </a:solidFill>
          <a:prstDash val="solid"/>
        </a:ln>
        <a:effectLst>
          <a:glow rad="63500">
            <a:schemeClr val="accent1">
              <a:tint val="30000"/>
              <a:shade val="95000"/>
              <a:satMod val="300000"/>
              <a:alpha val="50000"/>
            </a:schemeClr>
          </a:glo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Web Content Management</a:t>
          </a:r>
          <a:endParaRPr lang="en-US" sz="1300" kern="1200" dirty="0"/>
        </a:p>
      </dsp:txBody>
      <dsp:txXfrm>
        <a:off x="518159" y="1569720"/>
        <a:ext cx="1188720" cy="1188720"/>
      </dsp:txXfrm>
    </dsp:sp>
    <dsp:sp modelId="{1E82152D-B808-42E7-A1D7-DB94444A9873}">
      <dsp:nvSpPr>
        <dsp:cNvPr id="0" name=""/>
        <dsp:cNvSpPr/>
      </dsp:nvSpPr>
      <dsp:spPr>
        <a:xfrm>
          <a:off x="1798320" y="1569720"/>
          <a:ext cx="1188720" cy="1188720"/>
        </a:xfrm>
        <a:prstGeom prst="roundRect">
          <a:avLst/>
        </a:prstGeom>
        <a:gradFill rotWithShape="1">
          <a:gsLst>
            <a:gs pos="0">
              <a:schemeClr val="accent1">
                <a:tint val="1000"/>
              </a:schemeClr>
            </a:gs>
            <a:gs pos="68000">
              <a:schemeClr val="accent1">
                <a:tint val="77000"/>
              </a:schemeClr>
            </a:gs>
            <a:gs pos="81000">
              <a:schemeClr val="accent1">
                <a:tint val="79000"/>
              </a:schemeClr>
            </a:gs>
            <a:gs pos="86000">
              <a:schemeClr val="accent1">
                <a:tint val="73000"/>
              </a:schemeClr>
            </a:gs>
            <a:gs pos="100000">
              <a:schemeClr val="accent1">
                <a:tint val="35000"/>
              </a:schemeClr>
            </a:gs>
          </a:gsLst>
          <a:lin ang="5400000" scaled="1"/>
        </a:gradFill>
        <a:ln w="9525" cap="flat" cmpd="sng" algn="ctr">
          <a:solidFill>
            <a:schemeClr val="accent1">
              <a:shade val="60000"/>
              <a:satMod val="300000"/>
            </a:schemeClr>
          </a:solidFill>
          <a:prstDash val="solid"/>
        </a:ln>
        <a:effectLst>
          <a:glow rad="63500">
            <a:schemeClr val="accent1">
              <a:tint val="30000"/>
              <a:shade val="95000"/>
              <a:satMod val="300000"/>
              <a:alpha val="50000"/>
            </a:schemeClr>
          </a:glo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Team Productivity</a:t>
          </a:r>
          <a:endParaRPr lang="en-US" sz="1300" kern="1200" dirty="0"/>
        </a:p>
      </dsp:txBody>
      <dsp:txXfrm>
        <a:off x="1798320" y="1569720"/>
        <a:ext cx="1188720" cy="11887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792EFE-1B13-48DD-B728-5CC564A82088}">
      <dsp:nvSpPr>
        <dsp:cNvPr id="0" name=""/>
        <dsp:cNvSpPr/>
      </dsp:nvSpPr>
      <dsp:spPr>
        <a:xfrm>
          <a:off x="77152" y="1423352"/>
          <a:ext cx="1903095" cy="19030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smtClean="0"/>
            <a:t>  VS</a:t>
          </a:r>
          <a:endParaRPr lang="en-US" sz="3300" kern="1200" dirty="0"/>
        </a:p>
      </dsp:txBody>
      <dsp:txXfrm>
        <a:off x="342899" y="1647768"/>
        <a:ext cx="1097280" cy="1454263"/>
      </dsp:txXfrm>
    </dsp:sp>
    <dsp:sp modelId="{A5F1EC4F-382C-49FF-B295-0D1D1500F3BC}">
      <dsp:nvSpPr>
        <dsp:cNvPr id="0" name=""/>
        <dsp:cNvSpPr/>
      </dsp:nvSpPr>
      <dsp:spPr>
        <a:xfrm>
          <a:off x="1525903" y="1423352"/>
          <a:ext cx="1903095" cy="19030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Blend</a:t>
          </a:r>
          <a:endParaRPr lang="en-US" sz="3300" kern="1200" dirty="0"/>
        </a:p>
      </dsp:txBody>
      <dsp:txXfrm>
        <a:off x="2065971" y="1647768"/>
        <a:ext cx="1097280" cy="14542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DC480D-7ACA-46D4-B50D-D322C30D9A7C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BCFB6-B2C0-4DAD-8DFC-5A745CBEC7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BCFB6-B2C0-4DAD-8DFC-5A745CBEC73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BCFB6-B2C0-4DAD-8DFC-5A745CBEC73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7BC4-873A-45CA-A6C4-2931A99F9FFA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79CF-2C7A-49EC-9EE2-155D8CBBA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7BC4-873A-45CA-A6C4-2931A99F9FFA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79CF-2C7A-49EC-9EE2-155D8CBBA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7BC4-873A-45CA-A6C4-2931A99F9FFA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79CF-2C7A-49EC-9EE2-155D8CBBA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7BC4-873A-45CA-A6C4-2931A99F9FFA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79CF-2C7A-49EC-9EE2-155D8CBBA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7BC4-873A-45CA-A6C4-2931A99F9FFA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79CF-2C7A-49EC-9EE2-155D8CBBA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7BC4-873A-45CA-A6C4-2931A99F9FFA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79CF-2C7A-49EC-9EE2-155D8CBBA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7BC4-873A-45CA-A6C4-2931A99F9FFA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79CF-2C7A-49EC-9EE2-155D8CBBA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7BC4-873A-45CA-A6C4-2931A99F9FFA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A479CF-2C7A-49EC-9EE2-155D8CBBA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7BC4-873A-45CA-A6C4-2931A99F9FFA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79CF-2C7A-49EC-9EE2-155D8CBBA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7BC4-873A-45CA-A6C4-2931A99F9FFA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F4A479CF-2C7A-49EC-9EE2-155D8CBBA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E8467BC4-873A-45CA-A6C4-2931A99F9FFA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479CF-2C7A-49EC-9EE2-155D8CBBA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8467BC4-873A-45CA-A6C4-2931A99F9FFA}" type="datetimeFigureOut">
              <a:rPr lang="en-US" smtClean="0"/>
              <a:pPr/>
              <a:t>9/21/2010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4A479CF-2C7A-49EC-9EE2-155D8CBBA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www.techdays.ca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7724336" cy="172593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Designer/</a:t>
            </a:r>
            <a:br>
              <a:rPr lang="en-US" dirty="0" smtClean="0"/>
            </a:br>
            <a:r>
              <a:rPr lang="en-US" dirty="0" smtClean="0"/>
              <a:t>Developer Experience</a:t>
            </a:r>
            <a:br>
              <a:rPr lang="en-US" dirty="0" smtClean="0"/>
            </a:br>
            <a:r>
              <a:rPr lang="en-US" dirty="0" smtClean="0"/>
              <a:t>In Silverlight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7948950" cy="131445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Evan Hutnick</a:t>
            </a:r>
            <a:br>
              <a:rPr lang="en-US" dirty="0" smtClean="0"/>
            </a:br>
            <a:r>
              <a:rPr lang="en-US" dirty="0" smtClean="0"/>
              <a:t>evan.hutnick@telerik.com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Expression Blend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7467600" cy="365759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it </a:t>
            </a:r>
            <a:r>
              <a:rPr lang="en-US" i="1" dirty="0" smtClean="0"/>
              <a:t>can</a:t>
            </a:r>
            <a:r>
              <a:rPr lang="en-US" dirty="0" smtClean="0"/>
              <a:t> do</a:t>
            </a:r>
          </a:p>
          <a:p>
            <a:pPr lvl="1"/>
            <a:r>
              <a:rPr lang="en-US" dirty="0" smtClean="0"/>
              <a:t>Regular day-to-day development</a:t>
            </a:r>
          </a:p>
          <a:p>
            <a:pPr lvl="1"/>
            <a:r>
              <a:rPr lang="en-US" dirty="0" smtClean="0"/>
              <a:t>Extract control templates</a:t>
            </a:r>
          </a:p>
          <a:p>
            <a:pPr lvl="1"/>
            <a:r>
              <a:rPr lang="en-US" dirty="0" smtClean="0"/>
              <a:t>Easily generate animations &amp; storyboards</a:t>
            </a:r>
          </a:p>
          <a:p>
            <a:pPr lvl="1"/>
            <a:r>
              <a:rPr lang="en-US" dirty="0" smtClean="0"/>
              <a:t>Provide quick visuals on resources</a:t>
            </a:r>
          </a:p>
          <a:p>
            <a:r>
              <a:rPr lang="en-US" dirty="0" smtClean="0"/>
              <a:t>What it </a:t>
            </a:r>
            <a:r>
              <a:rPr lang="en-US" i="1" dirty="0" smtClean="0"/>
              <a:t>can’t do</a:t>
            </a:r>
            <a:endParaRPr lang="en-US" dirty="0" smtClean="0"/>
          </a:p>
          <a:p>
            <a:pPr lvl="1"/>
            <a:r>
              <a:rPr lang="en-US" dirty="0" smtClean="0"/>
              <a:t>Testing</a:t>
            </a:r>
          </a:p>
          <a:p>
            <a:pPr lvl="1"/>
            <a:r>
              <a:rPr lang="en-US" dirty="0" smtClean="0"/>
              <a:t>Collapse lines in code</a:t>
            </a:r>
          </a:p>
          <a:p>
            <a:pPr lvl="1"/>
            <a:r>
              <a:rPr lang="en-US" dirty="0" smtClean="0"/>
              <a:t>Correctly read all the valid Xaml VS2010 can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361950"/>
            <a:ext cx="1943100" cy="1724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Expression Blend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7924800" cy="857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Designer/Developer Workflow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Working with a designer already?</a:t>
            </a:r>
          </a:p>
          <a:p>
            <a:pPr lvl="1"/>
            <a:r>
              <a:rPr lang="en-US" dirty="0" smtClean="0"/>
              <a:t>Not as much as you think might change</a:t>
            </a:r>
          </a:p>
          <a:p>
            <a:pPr lvl="1"/>
            <a:r>
              <a:rPr lang="en-US" dirty="0" smtClean="0"/>
              <a:t>They can import PSD (Photoshop) files directly into Blend</a:t>
            </a:r>
          </a:p>
          <a:p>
            <a:r>
              <a:rPr lang="en-US" dirty="0" smtClean="0"/>
              <a:t>Not working with a designer yet?</a:t>
            </a:r>
          </a:p>
          <a:p>
            <a:pPr lvl="1"/>
            <a:r>
              <a:rPr lang="en-US" dirty="0" smtClean="0"/>
              <a:t>If possible, make your views ‘blend’</a:t>
            </a:r>
          </a:p>
          <a:p>
            <a:pPr lvl="1"/>
            <a:r>
              <a:rPr lang="en-US" dirty="0" smtClean="0"/>
              <a:t>Ensure they can work with design time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2687878"/>
            <a:ext cx="8001000" cy="1369772"/>
          </a:xfrm>
        </p:spPr>
        <p:txBody>
          <a:bodyPr/>
          <a:lstStyle/>
          <a:p>
            <a:r>
              <a:rPr lang="en-US" dirty="0" smtClean="0"/>
              <a:t>Designer / Developer Workflow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Demo – Let’s Build a Simple Application!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 Result?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Visual Studio and Blend work nicely together</a:t>
            </a:r>
          </a:p>
          <a:p>
            <a:r>
              <a:rPr lang="en-US" dirty="0" smtClean="0"/>
              <a:t>Blend is not just for designers!</a:t>
            </a:r>
          </a:p>
          <a:p>
            <a:pPr lvl="1"/>
            <a:r>
              <a:rPr lang="en-US" dirty="0" smtClean="0"/>
              <a:t>Animation &amp; </a:t>
            </a:r>
            <a:r>
              <a:rPr lang="en-US" dirty="0" err="1" smtClean="0"/>
              <a:t>StoryBoards</a:t>
            </a:r>
            <a:r>
              <a:rPr lang="en-US" dirty="0" smtClean="0"/>
              <a:t> made easy</a:t>
            </a:r>
          </a:p>
          <a:p>
            <a:pPr lvl="1"/>
            <a:r>
              <a:rPr lang="en-US" dirty="0" smtClean="0"/>
              <a:t>Extracting control templates</a:t>
            </a:r>
          </a:p>
          <a:p>
            <a:pPr lvl="1"/>
            <a:r>
              <a:rPr lang="en-US" dirty="0" smtClean="0"/>
              <a:t>Visualizing resources</a:t>
            </a:r>
          </a:p>
          <a:p>
            <a:r>
              <a:rPr lang="en-US" dirty="0" smtClean="0"/>
              <a:t>But Blend </a:t>
            </a:r>
            <a:r>
              <a:rPr lang="en-US" i="1" dirty="0" smtClean="0"/>
              <a:t>can</a:t>
            </a:r>
            <a:r>
              <a:rPr lang="en-US" dirty="0" smtClean="0"/>
              <a:t> do neat ‘designer’ things</a:t>
            </a:r>
          </a:p>
          <a:p>
            <a:pPr lvl="1"/>
            <a:r>
              <a:rPr lang="en-US" dirty="0" smtClean="0"/>
              <a:t>Easier visualization when customizing controls</a:t>
            </a:r>
          </a:p>
          <a:p>
            <a:pPr lvl="1"/>
            <a:r>
              <a:rPr lang="en-US" dirty="0" smtClean="0"/>
              <a:t>UI for handling visual state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7924800" cy="3657599"/>
          </a:xfrm>
        </p:spPr>
        <p:txBody>
          <a:bodyPr>
            <a:normAutofit/>
          </a:bodyPr>
          <a:lstStyle/>
          <a:p>
            <a:r>
              <a:rPr lang="en-US" dirty="0" smtClean="0"/>
              <a:t>So what is the Developer/Designer story?</a:t>
            </a:r>
          </a:p>
          <a:p>
            <a:pPr lvl="1"/>
            <a:r>
              <a:rPr lang="en-US" dirty="0" smtClean="0"/>
              <a:t>Two tools, different capabilities, different audiences</a:t>
            </a:r>
          </a:p>
          <a:p>
            <a:pPr lvl="1"/>
            <a:r>
              <a:rPr lang="en-US" dirty="0" smtClean="0"/>
              <a:t>Developer/designer hybrids based on effectiveness of tooling</a:t>
            </a:r>
          </a:p>
          <a:p>
            <a:pPr lvl="1"/>
            <a:r>
              <a:rPr lang="en-US" dirty="0" smtClean="0"/>
              <a:t>Deeper understanding of the framework and application architecture lends to better design habits (and happier designers)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6019800" y="209550"/>
            <a:ext cx="2667000" cy="12001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TechDays</a:t>
            </a:r>
            <a:r>
              <a:rPr lang="en-US" dirty="0" smtClean="0"/>
              <a:t> Canada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153400" cy="339447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Awesome lineup of speakers</a:t>
            </a:r>
          </a:p>
          <a:p>
            <a:pPr lvl="1"/>
            <a:r>
              <a:rPr lang="en-US" dirty="0" smtClean="0"/>
              <a:t>I’ll be in Edmonton, Ottawa, and Calgary </a:t>
            </a:r>
            <a:r>
              <a:rPr lang="en-US" dirty="0" smtClean="0">
                <a:sym typeface="Wingdings" pitchFamily="2" charset="2"/>
              </a:rPr>
              <a:t></a:t>
            </a:r>
          </a:p>
          <a:p>
            <a:r>
              <a:rPr lang="en-US" dirty="0" smtClean="0">
                <a:sym typeface="Wingdings" pitchFamily="2" charset="2"/>
              </a:rPr>
              <a:t>Free TechNet Subscription</a:t>
            </a:r>
          </a:p>
          <a:p>
            <a:r>
              <a:rPr lang="en-US" dirty="0" smtClean="0">
                <a:sym typeface="Wingdings" pitchFamily="2" charset="2"/>
              </a:rPr>
              <a:t>Free Telerik RadControls for Silverlight Developer License</a:t>
            </a:r>
          </a:p>
          <a:p>
            <a:r>
              <a:rPr lang="en-US" dirty="0" smtClean="0">
                <a:sym typeface="Wingdings" pitchFamily="2" charset="2"/>
              </a:rPr>
              <a:t>Early-bird pricing still available for most cities!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/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olidFill>
                  <a:srgbClr val="00B0F0"/>
                </a:solidFill>
                <a:sym typeface="Wingdings" pitchFamily="2" charset="2"/>
              </a:rPr>
              <a:t>http://www.techdays.ca</a:t>
            </a:r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24580" name="Picture 4" descr="Tech•Days 2010 – Microsoft Canada Conference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5550" y="390525"/>
            <a:ext cx="2095500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04800" y="361950"/>
            <a:ext cx="8610600" cy="4191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Thank you! </a:t>
            </a:r>
            <a:r>
              <a:rPr lang="en-US" sz="3600" dirty="0" smtClean="0">
                <a:sym typeface="Wingdings" pitchFamily="2" charset="2"/>
              </a:rPr>
              <a:t></a:t>
            </a:r>
            <a:br>
              <a:rPr lang="en-US" sz="3600" dirty="0" smtClean="0">
                <a:sym typeface="Wingdings" pitchFamily="2" charset="2"/>
              </a:rPr>
            </a:br>
            <a:r>
              <a:rPr lang="en-US" sz="3600" dirty="0" smtClean="0">
                <a:sym typeface="Wingdings" pitchFamily="2" charset="2"/>
              </a:rPr>
              <a:t/>
            </a:r>
            <a:br>
              <a:rPr lang="en-US" sz="3600" dirty="0" smtClean="0">
                <a:sym typeface="Wingdings" pitchFamily="2" charset="2"/>
              </a:rPr>
            </a:br>
            <a:r>
              <a:rPr lang="en-US" sz="3600" dirty="0" smtClean="0">
                <a:sym typeface="Wingdings" pitchFamily="2" charset="2"/>
              </a:rPr>
              <a:t>Any further questions?  Drop me a line:</a:t>
            </a:r>
            <a:br>
              <a:rPr lang="en-US" sz="3600" dirty="0" smtClean="0">
                <a:sym typeface="Wingdings" pitchFamily="2" charset="2"/>
              </a:rPr>
            </a:br>
            <a:r>
              <a:rPr lang="en-US" sz="3600" dirty="0" smtClean="0">
                <a:sym typeface="Wingdings" pitchFamily="2" charset="2"/>
              </a:rPr>
              <a:t/>
            </a:r>
            <a:br>
              <a:rPr lang="en-US" sz="3600" dirty="0" smtClean="0">
                <a:sym typeface="Wingdings" pitchFamily="2" charset="2"/>
              </a:rPr>
            </a:br>
            <a:r>
              <a:rPr lang="en-US" sz="3600" dirty="0" smtClean="0">
                <a:sym typeface="Wingdings" pitchFamily="2" charset="2"/>
              </a:rPr>
              <a:t>evan.hutnick@telerik.com</a:t>
            </a:r>
          </a:p>
          <a:p>
            <a:r>
              <a:rPr lang="en-US" sz="3600" dirty="0" smtClean="0">
                <a:sym typeface="Wingdings" pitchFamily="2" charset="2"/>
              </a:rPr>
              <a:t>@evanhutnick (on Twitter)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Roadmap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7467600" cy="373379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Introductions</a:t>
            </a:r>
          </a:p>
          <a:p>
            <a:r>
              <a:rPr lang="en-US" dirty="0" smtClean="0"/>
              <a:t>Why this session? </a:t>
            </a:r>
          </a:p>
          <a:p>
            <a:r>
              <a:rPr lang="en-US" dirty="0" smtClean="0"/>
              <a:t>Silverlight Developer</a:t>
            </a:r>
          </a:p>
          <a:p>
            <a:r>
              <a:rPr lang="en-US" dirty="0" smtClean="0"/>
              <a:t>Silverlight Designer</a:t>
            </a:r>
          </a:p>
          <a:p>
            <a:r>
              <a:rPr lang="en-US" dirty="0" smtClean="0"/>
              <a:t>How the tools work…</a:t>
            </a:r>
          </a:p>
          <a:p>
            <a:pPr lvl="1"/>
            <a:r>
              <a:rPr lang="en-US" dirty="0" smtClean="0"/>
              <a:t>Separately</a:t>
            </a:r>
          </a:p>
          <a:p>
            <a:pPr lvl="1"/>
            <a:r>
              <a:rPr lang="en-US" dirty="0" smtClean="0"/>
              <a:t>Together</a:t>
            </a:r>
          </a:p>
          <a:p>
            <a:r>
              <a:rPr lang="en-US" dirty="0" smtClean="0"/>
              <a:t>The Designer/Developer Workflow</a:t>
            </a:r>
          </a:p>
          <a:p>
            <a:r>
              <a:rPr lang="en-US" dirty="0" smtClean="0"/>
              <a:t>Wrap up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http://www.shindigz.com/images/itm_img/zb4s04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128712"/>
            <a:ext cx="3644598" cy="2586038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7467600" cy="38100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b="1" dirty="0" smtClean="0"/>
              <a:t>Who am I?</a:t>
            </a:r>
          </a:p>
          <a:p>
            <a:pPr lvl="1">
              <a:defRPr/>
            </a:pPr>
            <a:r>
              <a:rPr lang="en-US" dirty="0" smtClean="0"/>
              <a:t>Evan Hutnick</a:t>
            </a:r>
          </a:p>
          <a:p>
            <a:pPr lvl="1">
              <a:defRPr/>
            </a:pPr>
            <a:r>
              <a:rPr lang="en-US" dirty="0" smtClean="0"/>
              <a:t>Developer Evangelist for SL/WPF @ Telerik</a:t>
            </a:r>
          </a:p>
          <a:p>
            <a:pPr lvl="1">
              <a:defRPr/>
            </a:pPr>
            <a:r>
              <a:rPr lang="en-US" dirty="0" smtClean="0"/>
              <a:t>XAML Geek</a:t>
            </a:r>
          </a:p>
          <a:p>
            <a:pPr lvl="2">
              <a:defRPr/>
            </a:pPr>
            <a:r>
              <a:rPr lang="en-US" dirty="0" smtClean="0"/>
              <a:t>WP7 Geek {</a:t>
            </a:r>
            <a:r>
              <a:rPr lang="en-US" dirty="0" err="1" smtClean="0"/>
              <a:t>BasedOn</a:t>
            </a:r>
            <a:r>
              <a:rPr lang="en-US" dirty="0" smtClean="0"/>
              <a:t> </a:t>
            </a:r>
            <a:r>
              <a:rPr lang="en-US" dirty="0" err="1" smtClean="0"/>
              <a:t>XamlGeekStatus</a:t>
            </a:r>
            <a:r>
              <a:rPr lang="en-US" dirty="0" smtClean="0"/>
              <a:t>}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0">
              <a:buNone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1333500"/>
            <a:ext cx="8839200" cy="3810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542925"/>
            <a:ext cx="4076700" cy="8096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7" name="Picture 6" descr="Twitter_256x25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9436" y="3562350"/>
            <a:ext cx="457200" cy="457200"/>
          </a:xfrm>
          <a:prstGeom prst="rect">
            <a:avLst/>
          </a:prstGeom>
        </p:spPr>
      </p:pic>
      <p:pic>
        <p:nvPicPr>
          <p:cNvPr id="8" name="Picture 7" descr="blog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200" y="4088055"/>
            <a:ext cx="459672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71600" y="3590895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F0"/>
                </a:solidFill>
              </a:rPr>
              <a:t>@</a:t>
            </a:r>
            <a:r>
              <a:rPr lang="en-US" sz="2000" dirty="0" err="1" smtClean="0">
                <a:solidFill>
                  <a:srgbClr val="00B0F0"/>
                </a:solidFill>
              </a:rPr>
              <a:t>EvanHutnick</a:t>
            </a:r>
            <a:endParaRPr lang="en-US" sz="2000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1600" y="4116600"/>
            <a:ext cx="426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F0"/>
                </a:solidFill>
              </a:rPr>
              <a:t>http://blogs.telerik.com/evanhutnick</a:t>
            </a:r>
            <a:endParaRPr lang="en-US" sz="2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00151"/>
            <a:ext cx="7696200" cy="3394472"/>
          </a:xfrm>
        </p:spPr>
        <p:txBody>
          <a:bodyPr/>
          <a:lstStyle/>
          <a:p>
            <a:r>
              <a:rPr lang="en-US" dirty="0" smtClean="0"/>
              <a:t>Telerik</a:t>
            </a:r>
          </a:p>
          <a:p>
            <a:pPr lvl="1"/>
            <a:r>
              <a:rPr lang="en-US" dirty="0" smtClean="0"/>
              <a:t>Started in 2002 with 1 control</a:t>
            </a:r>
          </a:p>
          <a:p>
            <a:pPr lvl="1"/>
            <a:r>
              <a:rPr lang="en-US" dirty="0" smtClean="0"/>
              <a:t>Began with UI, now a </a:t>
            </a:r>
            <a:r>
              <a:rPr lang="en-US" dirty="0" err="1" smtClean="0"/>
              <a:t>.Net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‘Toolbox’ vendor</a:t>
            </a:r>
          </a:p>
          <a:p>
            <a:pPr lvl="1"/>
            <a:r>
              <a:rPr lang="en-US" dirty="0" smtClean="0"/>
              <a:t>Providing tools for end-to-end</a:t>
            </a:r>
            <a:br>
              <a:rPr lang="en-US" dirty="0" smtClean="0"/>
            </a:br>
            <a:r>
              <a:rPr lang="en-US" dirty="0" smtClean="0"/>
              <a:t>development of projects</a:t>
            </a:r>
          </a:p>
          <a:p>
            <a:pPr lvl="1"/>
            <a:endParaRPr lang="en-US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5457825" y="1885950"/>
          <a:ext cx="3505200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telerikLogo-web-450x180px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495925" y="285750"/>
            <a:ext cx="3429000" cy="1371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12700">
            <a:solidFill>
              <a:schemeClr val="accent1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7" name="Picture 6" descr="Twitter_256x256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09600" y="4034939"/>
            <a:ext cx="457200" cy="457200"/>
          </a:xfrm>
          <a:prstGeom prst="rect">
            <a:avLst/>
          </a:prstGeom>
        </p:spPr>
      </p:pic>
      <p:pic>
        <p:nvPicPr>
          <p:cNvPr id="23554" name="Picture 2" descr="http://www.textually.org/tv/archives/2010/06/07/facebook-logo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09600" y="4552950"/>
            <a:ext cx="457200" cy="4572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1219200" y="4063484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F0"/>
                </a:solidFill>
              </a:rPr>
              <a:t>@Telerik</a:t>
            </a:r>
            <a:endParaRPr lang="en-US" sz="2000" dirty="0">
              <a:solidFill>
                <a:srgbClr val="00B0F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19200" y="4581495"/>
            <a:ext cx="426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F0"/>
                </a:solidFill>
              </a:rPr>
              <a:t>http://www.facebook.com/Telerik</a:t>
            </a:r>
            <a:endParaRPr lang="en-US" sz="2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This Session?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00150"/>
            <a:ext cx="8305800" cy="33944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Microsoft created this story</a:t>
            </a:r>
          </a:p>
          <a:p>
            <a:pPr lvl="1"/>
            <a:r>
              <a:rPr lang="en-US" dirty="0" smtClean="0"/>
              <a:t>VS2010 vs. Expression</a:t>
            </a:r>
          </a:p>
          <a:p>
            <a:pPr lvl="1"/>
            <a:r>
              <a:rPr lang="en-US" dirty="0" smtClean="0"/>
              <a:t>Or is it VS2010 + Expression?</a:t>
            </a:r>
          </a:p>
          <a:p>
            <a:pPr lvl="1"/>
            <a:r>
              <a:rPr lang="en-US" dirty="0" smtClean="0"/>
              <a:t>Both are useful for </a:t>
            </a:r>
            <a:r>
              <a:rPr lang="en-US" dirty="0" err="1" smtClean="0"/>
              <a:t>devs</a:t>
            </a:r>
            <a:endParaRPr lang="en-US" dirty="0" smtClean="0"/>
          </a:p>
          <a:p>
            <a:r>
              <a:rPr lang="en-US" dirty="0" smtClean="0"/>
              <a:t>Understanding the tools = </a:t>
            </a:r>
          </a:p>
          <a:p>
            <a:pPr lvl="1"/>
            <a:r>
              <a:rPr lang="en-US" dirty="0" smtClean="0"/>
              <a:t>Knowing the limitations of each</a:t>
            </a:r>
          </a:p>
          <a:p>
            <a:pPr lvl="1"/>
            <a:r>
              <a:rPr lang="en-US" dirty="0" smtClean="0"/>
              <a:t>Knowing the benefits of each</a:t>
            </a:r>
          </a:p>
          <a:p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5562600" y="209550"/>
          <a:ext cx="3429000" cy="474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Silverlight Developer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00150"/>
            <a:ext cx="7772400" cy="36575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Your toolset</a:t>
            </a:r>
          </a:p>
          <a:p>
            <a:pPr lvl="1"/>
            <a:r>
              <a:rPr lang="en-US" dirty="0" smtClean="0"/>
              <a:t>Visual Studio 2010</a:t>
            </a:r>
          </a:p>
          <a:p>
            <a:pPr lvl="1"/>
            <a:r>
              <a:rPr lang="en-US" dirty="0" smtClean="0"/>
              <a:t>… but what about VS2008?</a:t>
            </a:r>
          </a:p>
          <a:p>
            <a:r>
              <a:rPr lang="en-US" dirty="0" smtClean="0"/>
              <a:t>Your objective</a:t>
            </a:r>
          </a:p>
          <a:p>
            <a:pPr lvl="1"/>
            <a:r>
              <a:rPr lang="en-US" dirty="0" smtClean="0"/>
              <a:t>Coding next-generation LOB apps</a:t>
            </a:r>
          </a:p>
          <a:p>
            <a:pPr lvl="1"/>
            <a:r>
              <a:rPr lang="en-US" dirty="0" smtClean="0"/>
              <a:t>Or “rich islands of functionality”</a:t>
            </a:r>
          </a:p>
          <a:p>
            <a:pPr lvl="1"/>
            <a:r>
              <a:rPr lang="en-US" dirty="0" smtClean="0"/>
              <a:t>Or making components others will use</a:t>
            </a:r>
          </a:p>
          <a:p>
            <a:pPr lvl="1"/>
            <a:r>
              <a:rPr lang="en-US" dirty="0" smtClean="0"/>
              <a:t>Or writing test code</a:t>
            </a:r>
          </a:p>
        </p:txBody>
      </p:sp>
      <p:pic>
        <p:nvPicPr>
          <p:cNvPr id="2050" name="Picture 2" descr="http://www.developermarch.com/developersummit/2008/image/JesseLibert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1047750"/>
            <a:ext cx="2489872" cy="34004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Studio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077200" cy="373379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What it </a:t>
            </a:r>
            <a:r>
              <a:rPr lang="en-US" i="1" dirty="0" smtClean="0"/>
              <a:t>can</a:t>
            </a:r>
            <a:r>
              <a:rPr lang="en-US" dirty="0" smtClean="0"/>
              <a:t> do</a:t>
            </a:r>
          </a:p>
          <a:p>
            <a:pPr lvl="1"/>
            <a:r>
              <a:rPr lang="en-US" dirty="0" smtClean="0"/>
              <a:t>Regular day-to-day development</a:t>
            </a:r>
          </a:p>
          <a:p>
            <a:pPr lvl="2"/>
            <a:r>
              <a:rPr lang="en-US" dirty="0" smtClean="0"/>
              <a:t>Data Sources Window</a:t>
            </a:r>
          </a:p>
          <a:p>
            <a:pPr lvl="2"/>
            <a:r>
              <a:rPr lang="en-US" dirty="0" err="1" smtClean="0"/>
              <a:t>DataContext</a:t>
            </a:r>
            <a:r>
              <a:rPr lang="en-US" dirty="0" smtClean="0"/>
              <a:t> Window</a:t>
            </a:r>
          </a:p>
          <a:p>
            <a:pPr lvl="1"/>
            <a:r>
              <a:rPr lang="en-US" dirty="0" smtClean="0"/>
              <a:t>Testing</a:t>
            </a:r>
          </a:p>
          <a:p>
            <a:pPr lvl="1"/>
            <a:r>
              <a:rPr lang="en-US" dirty="0" smtClean="0"/>
              <a:t>Manually write paths, animations, storyboards…</a:t>
            </a:r>
          </a:p>
          <a:p>
            <a:r>
              <a:rPr lang="en-US" dirty="0" smtClean="0"/>
              <a:t>What it </a:t>
            </a:r>
            <a:r>
              <a:rPr lang="en-US" i="1" dirty="0" smtClean="0"/>
              <a:t>can’t</a:t>
            </a:r>
            <a:r>
              <a:rPr lang="en-US" dirty="0" smtClean="0"/>
              <a:t> do</a:t>
            </a:r>
          </a:p>
          <a:p>
            <a:pPr lvl="1"/>
            <a:r>
              <a:rPr lang="en-US" dirty="0" smtClean="0"/>
              <a:t>Easily generate storyboards/animations</a:t>
            </a:r>
          </a:p>
          <a:p>
            <a:pPr lvl="1"/>
            <a:r>
              <a:rPr lang="en-US" dirty="0" smtClean="0"/>
              <a:t>Provide quick visuals on resources</a:t>
            </a:r>
          </a:p>
          <a:p>
            <a:pPr lvl="1"/>
            <a:r>
              <a:rPr lang="en-US" dirty="0" smtClean="0"/>
              <a:t>Extract templates</a:t>
            </a:r>
            <a:endParaRPr lang="en-US" dirty="0"/>
          </a:p>
        </p:txBody>
      </p:sp>
      <p:pic>
        <p:nvPicPr>
          <p:cNvPr id="4" name="Picture 2" descr="http://www.mobilebits.de/Blog/image.axd?picture=2010%2F1%2Fvs2010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361950"/>
            <a:ext cx="2857500" cy="12072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Studio 2010	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Demo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Silverlight Designer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00150"/>
            <a:ext cx="8229600" cy="373379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Your toolset</a:t>
            </a:r>
          </a:p>
          <a:p>
            <a:pPr lvl="1"/>
            <a:r>
              <a:rPr lang="en-US" dirty="0" smtClean="0"/>
              <a:t>Expression Studio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Media</a:t>
            </a:r>
            <a:r>
              <a:rPr lang="en-US" dirty="0" smtClean="0"/>
              <a:t> for encoding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Design</a:t>
            </a:r>
            <a:r>
              <a:rPr lang="en-US" dirty="0" smtClean="0"/>
              <a:t>* for vector art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Blend</a:t>
            </a:r>
            <a:r>
              <a:rPr lang="en-US" dirty="0" smtClean="0"/>
              <a:t> for development, </a:t>
            </a:r>
            <a:br>
              <a:rPr lang="en-US" dirty="0" smtClean="0"/>
            </a:br>
            <a:r>
              <a:rPr lang="en-US" dirty="0" smtClean="0"/>
              <a:t>animation, storyboards, </a:t>
            </a:r>
            <a:br>
              <a:rPr lang="en-US" dirty="0" smtClean="0"/>
            </a:br>
            <a:r>
              <a:rPr lang="en-US" dirty="0" smtClean="0"/>
              <a:t>pulling templates…</a:t>
            </a:r>
          </a:p>
          <a:p>
            <a:pPr lvl="1"/>
            <a:r>
              <a:rPr lang="en-US" dirty="0" smtClean="0"/>
              <a:t>Photoshop?  Illustrator?</a:t>
            </a:r>
          </a:p>
          <a:p>
            <a:r>
              <a:rPr lang="en-US" dirty="0" smtClean="0"/>
              <a:t>Your objective</a:t>
            </a:r>
          </a:p>
          <a:p>
            <a:pPr lvl="1"/>
            <a:r>
              <a:rPr lang="en-US" dirty="0" smtClean="0"/>
              <a:t>Let someone else do the ‘coding’, you just </a:t>
            </a:r>
            <a:br>
              <a:rPr lang="en-US" dirty="0" smtClean="0"/>
            </a:br>
            <a:r>
              <a:rPr lang="en-US" dirty="0" smtClean="0"/>
              <a:t>make it look good</a:t>
            </a:r>
            <a:endParaRPr lang="en-US" dirty="0"/>
          </a:p>
        </p:txBody>
      </p:sp>
      <p:pic>
        <p:nvPicPr>
          <p:cNvPr id="1026" name="Picture 2" descr="http://careers.stateuniversity.com/article_images/Web_Design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971550"/>
            <a:ext cx="3895725" cy="26860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1608</TotalTime>
  <Words>455</Words>
  <Application>Microsoft Office PowerPoint</Application>
  <PresentationFormat>On-screen Show (16:9)</PresentationFormat>
  <Paragraphs>120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Technic</vt:lpstr>
      <vt:lpstr>The Designer/ Developer Experience In Silverlight</vt:lpstr>
      <vt:lpstr>Session Roadmap</vt:lpstr>
      <vt:lpstr>Introductions</vt:lpstr>
      <vt:lpstr>Introductions</vt:lpstr>
      <vt:lpstr>Why This Session?</vt:lpstr>
      <vt:lpstr>Silverlight Developer</vt:lpstr>
      <vt:lpstr>Visual Studio 2010</vt:lpstr>
      <vt:lpstr>Visual Studio 2010  </vt:lpstr>
      <vt:lpstr>Silverlight Designer</vt:lpstr>
      <vt:lpstr>Expression Blend</vt:lpstr>
      <vt:lpstr>Expression Blend</vt:lpstr>
      <vt:lpstr>The Designer/Developer Workflow</vt:lpstr>
      <vt:lpstr>Designer / Developer Workflow</vt:lpstr>
      <vt:lpstr>The End Result?</vt:lpstr>
      <vt:lpstr>Wrap-up</vt:lpstr>
      <vt:lpstr>TechDays Canada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Designer/ Developer Experience</dc:title>
  <dc:creator>Evan</dc:creator>
  <cp:lastModifiedBy>Evan</cp:lastModifiedBy>
  <cp:revision>83</cp:revision>
  <dcterms:created xsi:type="dcterms:W3CDTF">2010-09-13T13:17:59Z</dcterms:created>
  <dcterms:modified xsi:type="dcterms:W3CDTF">2010-09-21T13:17:46Z</dcterms:modified>
</cp:coreProperties>
</file>