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8" r:id="rId3"/>
    <p:sldId id="259" r:id="rId4"/>
    <p:sldId id="270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268" r:id="rId13"/>
    <p:sldId id="265" r:id="rId14"/>
    <p:sldId id="269" r:id="rId15"/>
    <p:sldId id="271" r:id="rId16"/>
    <p:sldId id="272" r:id="rId17"/>
    <p:sldId id="273" r:id="rId18"/>
    <p:sldId id="274" r:id="rId19"/>
    <p:sldId id="275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84582" autoAdjust="0"/>
  </p:normalViewPr>
  <p:slideViewPr>
    <p:cSldViewPr>
      <p:cViewPr varScale="1">
        <p:scale>
          <a:sx n="47" d="100"/>
          <a:sy n="47" d="100"/>
        </p:scale>
        <p:origin x="-8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2EA666C-676F-4824-ADCF-AD8958B1F86E}" type="doc">
      <dgm:prSet loTypeId="urn:microsoft.com/office/officeart/2005/8/layout/cycle7" loCatId="cycle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E13B463-1250-46ED-8809-238A01954EBC}">
      <dgm:prSet phldrT="[Text]"/>
      <dgm:spPr/>
      <dgm:t>
        <a:bodyPr/>
        <a:lstStyle/>
        <a:p>
          <a:r>
            <a:rPr lang="en-US" dirty="0" smtClean="0"/>
            <a:t>ViewModel</a:t>
          </a:r>
          <a:endParaRPr lang="en-US" dirty="0"/>
        </a:p>
      </dgm:t>
    </dgm:pt>
    <dgm:pt modelId="{846F1BD4-0F20-474B-AD6D-B2FA622B1AE1}" type="parTrans" cxnId="{0B8DD457-BFB3-47FA-9C8B-E1203CDA9739}">
      <dgm:prSet/>
      <dgm:spPr/>
      <dgm:t>
        <a:bodyPr/>
        <a:lstStyle/>
        <a:p>
          <a:endParaRPr lang="en-US"/>
        </a:p>
      </dgm:t>
    </dgm:pt>
    <dgm:pt modelId="{01B7E2D2-8E73-4CE6-A093-6CF14D11F7AF}" type="sibTrans" cxnId="{0B8DD457-BFB3-47FA-9C8B-E1203CDA9739}">
      <dgm:prSet/>
      <dgm:spPr/>
      <dgm:t>
        <a:bodyPr/>
        <a:lstStyle/>
        <a:p>
          <a:endParaRPr lang="en-US"/>
        </a:p>
      </dgm:t>
    </dgm:pt>
    <dgm:pt modelId="{C2FDD142-DFCF-4053-B9E7-CA4BE1D6F60C}">
      <dgm:prSet phldrT="[Text]"/>
      <dgm:spPr/>
      <dgm:t>
        <a:bodyPr/>
        <a:lstStyle/>
        <a:p>
          <a:r>
            <a:rPr lang="en-US" dirty="0" smtClean="0"/>
            <a:t>Model</a:t>
          </a:r>
          <a:endParaRPr lang="en-US" dirty="0"/>
        </a:p>
      </dgm:t>
    </dgm:pt>
    <dgm:pt modelId="{DC06589D-B31F-4131-8519-C341E37193BB}" type="parTrans" cxnId="{096894AD-3288-4421-9E0C-28AEC345A077}">
      <dgm:prSet/>
      <dgm:spPr/>
      <dgm:t>
        <a:bodyPr/>
        <a:lstStyle/>
        <a:p>
          <a:endParaRPr lang="en-US"/>
        </a:p>
      </dgm:t>
    </dgm:pt>
    <dgm:pt modelId="{3D2DC77B-665B-4A85-9695-D3F94EC4449F}" type="sibTrans" cxnId="{096894AD-3288-4421-9E0C-28AEC345A077}">
      <dgm:prSet/>
      <dgm:spPr/>
      <dgm:t>
        <a:bodyPr/>
        <a:lstStyle/>
        <a:p>
          <a:endParaRPr lang="en-US"/>
        </a:p>
      </dgm:t>
    </dgm:pt>
    <dgm:pt modelId="{F1BD00E2-7D91-41B1-99D1-B2784D7DB104}">
      <dgm:prSet phldrT="[Text]"/>
      <dgm:spPr/>
      <dgm:t>
        <a:bodyPr/>
        <a:lstStyle/>
        <a:p>
          <a:r>
            <a:rPr lang="en-US" dirty="0" smtClean="0"/>
            <a:t>View</a:t>
          </a:r>
          <a:endParaRPr lang="en-US" dirty="0"/>
        </a:p>
      </dgm:t>
    </dgm:pt>
    <dgm:pt modelId="{A5D2BAD3-1DB9-43B4-92FE-797A4F140814}" type="parTrans" cxnId="{F7682D39-E424-485A-A2F2-CE90B0E46AA6}">
      <dgm:prSet/>
      <dgm:spPr/>
      <dgm:t>
        <a:bodyPr/>
        <a:lstStyle/>
        <a:p>
          <a:endParaRPr lang="en-US"/>
        </a:p>
      </dgm:t>
    </dgm:pt>
    <dgm:pt modelId="{CBAC4792-F5B8-4EFF-A4C5-F7F3890F4543}" type="sibTrans" cxnId="{F7682D39-E424-485A-A2F2-CE90B0E46AA6}">
      <dgm:prSet/>
      <dgm:spPr/>
      <dgm:t>
        <a:bodyPr/>
        <a:lstStyle/>
        <a:p>
          <a:endParaRPr lang="en-US"/>
        </a:p>
      </dgm:t>
    </dgm:pt>
    <dgm:pt modelId="{E1C79DFD-347F-46F4-B9D8-2D5E0C2DBFC6}" type="pres">
      <dgm:prSet presAssocID="{62EA666C-676F-4824-ADCF-AD8958B1F86E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DD61726-2606-4C35-B477-19930260A361}" type="pres">
      <dgm:prSet presAssocID="{7E13B463-1250-46ED-8809-238A01954EBC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41679EB-DD77-4993-92A6-75E630F7BA99}" type="pres">
      <dgm:prSet presAssocID="{01B7E2D2-8E73-4CE6-A093-6CF14D11F7AF}" presName="sibTrans" presStyleLbl="sibTrans2D1" presStyleIdx="0" presStyleCnt="3"/>
      <dgm:spPr/>
      <dgm:t>
        <a:bodyPr/>
        <a:lstStyle/>
        <a:p>
          <a:endParaRPr lang="en-US"/>
        </a:p>
      </dgm:t>
    </dgm:pt>
    <dgm:pt modelId="{546DF603-B84F-4C3F-9CBA-1B65E6479FDC}" type="pres">
      <dgm:prSet presAssocID="{01B7E2D2-8E73-4CE6-A093-6CF14D11F7AF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9BC823E7-5804-466C-BF9C-9B4267D2431D}" type="pres">
      <dgm:prSet presAssocID="{C2FDD142-DFCF-4053-B9E7-CA4BE1D6F60C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BC5444D-6C42-41AC-85AD-28FC4C3A4EA4}" type="pres">
      <dgm:prSet presAssocID="{3D2DC77B-665B-4A85-9695-D3F94EC4449F}" presName="sibTrans" presStyleLbl="sibTrans2D1" presStyleIdx="1" presStyleCnt="3"/>
      <dgm:spPr/>
      <dgm:t>
        <a:bodyPr/>
        <a:lstStyle/>
        <a:p>
          <a:endParaRPr lang="en-US"/>
        </a:p>
      </dgm:t>
    </dgm:pt>
    <dgm:pt modelId="{F9E86BBC-18D5-48A4-98D1-AF474B326C76}" type="pres">
      <dgm:prSet presAssocID="{3D2DC77B-665B-4A85-9695-D3F94EC4449F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6DA530A6-120D-49FC-82A1-094FBB41ECC3}" type="pres">
      <dgm:prSet presAssocID="{F1BD00E2-7D91-41B1-99D1-B2784D7DB104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771E98F-64D2-476B-8143-F0E76D30E4D4}" type="pres">
      <dgm:prSet presAssocID="{CBAC4792-F5B8-4EFF-A4C5-F7F3890F4543}" presName="sibTrans" presStyleLbl="sibTrans2D1" presStyleIdx="2" presStyleCnt="3"/>
      <dgm:spPr/>
      <dgm:t>
        <a:bodyPr/>
        <a:lstStyle/>
        <a:p>
          <a:endParaRPr lang="en-US"/>
        </a:p>
      </dgm:t>
    </dgm:pt>
    <dgm:pt modelId="{8C771733-79FF-432E-BA10-138303AD4517}" type="pres">
      <dgm:prSet presAssocID="{CBAC4792-F5B8-4EFF-A4C5-F7F3890F4543}" presName="connectorText" presStyleLbl="sibTrans2D1" presStyleIdx="2" presStyleCnt="3"/>
      <dgm:spPr/>
      <dgm:t>
        <a:bodyPr/>
        <a:lstStyle/>
        <a:p>
          <a:endParaRPr lang="en-US"/>
        </a:p>
      </dgm:t>
    </dgm:pt>
  </dgm:ptLst>
  <dgm:cxnLst>
    <dgm:cxn modelId="{F7682D39-E424-485A-A2F2-CE90B0E46AA6}" srcId="{62EA666C-676F-4824-ADCF-AD8958B1F86E}" destId="{F1BD00E2-7D91-41B1-99D1-B2784D7DB104}" srcOrd="2" destOrd="0" parTransId="{A5D2BAD3-1DB9-43B4-92FE-797A4F140814}" sibTransId="{CBAC4792-F5B8-4EFF-A4C5-F7F3890F4543}"/>
    <dgm:cxn modelId="{096894AD-3288-4421-9E0C-28AEC345A077}" srcId="{62EA666C-676F-4824-ADCF-AD8958B1F86E}" destId="{C2FDD142-DFCF-4053-B9E7-CA4BE1D6F60C}" srcOrd="1" destOrd="0" parTransId="{DC06589D-B31F-4131-8519-C341E37193BB}" sibTransId="{3D2DC77B-665B-4A85-9695-D3F94EC4449F}"/>
    <dgm:cxn modelId="{63D247DB-B59B-4494-AAE8-B8A03A3BA9E7}" type="presOf" srcId="{F1BD00E2-7D91-41B1-99D1-B2784D7DB104}" destId="{6DA530A6-120D-49FC-82A1-094FBB41ECC3}" srcOrd="0" destOrd="0" presId="urn:microsoft.com/office/officeart/2005/8/layout/cycle7"/>
    <dgm:cxn modelId="{F08EB2DE-BC3D-4866-A0ED-9E820F73B9F0}" type="presOf" srcId="{01B7E2D2-8E73-4CE6-A093-6CF14D11F7AF}" destId="{546DF603-B84F-4C3F-9CBA-1B65E6479FDC}" srcOrd="1" destOrd="0" presId="urn:microsoft.com/office/officeart/2005/8/layout/cycle7"/>
    <dgm:cxn modelId="{42EA942C-DBED-4BE3-A8B4-B570F69AFD9A}" type="presOf" srcId="{7E13B463-1250-46ED-8809-238A01954EBC}" destId="{0DD61726-2606-4C35-B477-19930260A361}" srcOrd="0" destOrd="0" presId="urn:microsoft.com/office/officeart/2005/8/layout/cycle7"/>
    <dgm:cxn modelId="{350CC737-8873-47E0-9DBD-A219D0856BF5}" type="presOf" srcId="{3D2DC77B-665B-4A85-9695-D3F94EC4449F}" destId="{7BC5444D-6C42-41AC-85AD-28FC4C3A4EA4}" srcOrd="0" destOrd="0" presId="urn:microsoft.com/office/officeart/2005/8/layout/cycle7"/>
    <dgm:cxn modelId="{0B8DD457-BFB3-47FA-9C8B-E1203CDA9739}" srcId="{62EA666C-676F-4824-ADCF-AD8958B1F86E}" destId="{7E13B463-1250-46ED-8809-238A01954EBC}" srcOrd="0" destOrd="0" parTransId="{846F1BD4-0F20-474B-AD6D-B2FA622B1AE1}" sibTransId="{01B7E2D2-8E73-4CE6-A093-6CF14D11F7AF}"/>
    <dgm:cxn modelId="{C8E0302B-16FA-493A-941F-90255AAE9CA7}" type="presOf" srcId="{CBAC4792-F5B8-4EFF-A4C5-F7F3890F4543}" destId="{8C771733-79FF-432E-BA10-138303AD4517}" srcOrd="1" destOrd="0" presId="urn:microsoft.com/office/officeart/2005/8/layout/cycle7"/>
    <dgm:cxn modelId="{35B042CC-8504-4F5C-ADE4-FF265F2911DD}" type="presOf" srcId="{62EA666C-676F-4824-ADCF-AD8958B1F86E}" destId="{E1C79DFD-347F-46F4-B9D8-2D5E0C2DBFC6}" srcOrd="0" destOrd="0" presId="urn:microsoft.com/office/officeart/2005/8/layout/cycle7"/>
    <dgm:cxn modelId="{1E1ED65C-42A6-4942-B9FF-ADAC86D6770B}" type="presOf" srcId="{CBAC4792-F5B8-4EFF-A4C5-F7F3890F4543}" destId="{3771E98F-64D2-476B-8143-F0E76D30E4D4}" srcOrd="0" destOrd="0" presId="urn:microsoft.com/office/officeart/2005/8/layout/cycle7"/>
    <dgm:cxn modelId="{3119DCFB-C852-43D2-B532-A6B43FB89FD2}" type="presOf" srcId="{3D2DC77B-665B-4A85-9695-D3F94EC4449F}" destId="{F9E86BBC-18D5-48A4-98D1-AF474B326C76}" srcOrd="1" destOrd="0" presId="urn:microsoft.com/office/officeart/2005/8/layout/cycle7"/>
    <dgm:cxn modelId="{FB91BBBB-77CA-4DBC-A389-2320076EB87B}" type="presOf" srcId="{01B7E2D2-8E73-4CE6-A093-6CF14D11F7AF}" destId="{141679EB-DD77-4993-92A6-75E630F7BA99}" srcOrd="0" destOrd="0" presId="urn:microsoft.com/office/officeart/2005/8/layout/cycle7"/>
    <dgm:cxn modelId="{31BB4E19-C7B6-4A5B-9AEB-9C71582AB042}" type="presOf" srcId="{C2FDD142-DFCF-4053-B9E7-CA4BE1D6F60C}" destId="{9BC823E7-5804-466C-BF9C-9B4267D2431D}" srcOrd="0" destOrd="0" presId="urn:microsoft.com/office/officeart/2005/8/layout/cycle7"/>
    <dgm:cxn modelId="{A4182F42-F677-499E-A370-A7E72EDF0B5A}" type="presParOf" srcId="{E1C79DFD-347F-46F4-B9D8-2D5E0C2DBFC6}" destId="{0DD61726-2606-4C35-B477-19930260A361}" srcOrd="0" destOrd="0" presId="urn:microsoft.com/office/officeart/2005/8/layout/cycle7"/>
    <dgm:cxn modelId="{B4CD0DF8-45CE-4990-BB38-E2AADF1E6A18}" type="presParOf" srcId="{E1C79DFD-347F-46F4-B9D8-2D5E0C2DBFC6}" destId="{141679EB-DD77-4993-92A6-75E630F7BA99}" srcOrd="1" destOrd="0" presId="urn:microsoft.com/office/officeart/2005/8/layout/cycle7"/>
    <dgm:cxn modelId="{C54C827E-0DF9-4C1F-A4A8-772C6A64D609}" type="presParOf" srcId="{141679EB-DD77-4993-92A6-75E630F7BA99}" destId="{546DF603-B84F-4C3F-9CBA-1B65E6479FDC}" srcOrd="0" destOrd="0" presId="urn:microsoft.com/office/officeart/2005/8/layout/cycle7"/>
    <dgm:cxn modelId="{E1E7A987-4FD6-4639-93D7-37929A6DC8D4}" type="presParOf" srcId="{E1C79DFD-347F-46F4-B9D8-2D5E0C2DBFC6}" destId="{9BC823E7-5804-466C-BF9C-9B4267D2431D}" srcOrd="2" destOrd="0" presId="urn:microsoft.com/office/officeart/2005/8/layout/cycle7"/>
    <dgm:cxn modelId="{E1ECB87B-C9FF-4675-85DD-44374F6CF678}" type="presParOf" srcId="{E1C79DFD-347F-46F4-B9D8-2D5E0C2DBFC6}" destId="{7BC5444D-6C42-41AC-85AD-28FC4C3A4EA4}" srcOrd="3" destOrd="0" presId="urn:microsoft.com/office/officeart/2005/8/layout/cycle7"/>
    <dgm:cxn modelId="{CEE884FD-BE87-42D2-BB09-1AA341F3C92D}" type="presParOf" srcId="{7BC5444D-6C42-41AC-85AD-28FC4C3A4EA4}" destId="{F9E86BBC-18D5-48A4-98D1-AF474B326C76}" srcOrd="0" destOrd="0" presId="urn:microsoft.com/office/officeart/2005/8/layout/cycle7"/>
    <dgm:cxn modelId="{66212E2E-6CBA-4421-9C68-DF0B4A50185F}" type="presParOf" srcId="{E1C79DFD-347F-46F4-B9D8-2D5E0C2DBFC6}" destId="{6DA530A6-120D-49FC-82A1-094FBB41ECC3}" srcOrd="4" destOrd="0" presId="urn:microsoft.com/office/officeart/2005/8/layout/cycle7"/>
    <dgm:cxn modelId="{B7BE3C7C-43F6-4A4E-80FF-4DF0EEFCD764}" type="presParOf" srcId="{E1C79DFD-347F-46F4-B9D8-2D5E0C2DBFC6}" destId="{3771E98F-64D2-476B-8143-F0E76D30E4D4}" srcOrd="5" destOrd="0" presId="urn:microsoft.com/office/officeart/2005/8/layout/cycle7"/>
    <dgm:cxn modelId="{A6DC4BDC-D370-47FC-AD9D-2D20B6F5E691}" type="presParOf" srcId="{3771E98F-64D2-476B-8143-F0E76D30E4D4}" destId="{8C771733-79FF-432E-BA10-138303AD4517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DD61726-2606-4C35-B477-19930260A361}">
      <dsp:nvSpPr>
        <dsp:cNvPr id="0" name=""/>
        <dsp:cNvSpPr/>
      </dsp:nvSpPr>
      <dsp:spPr>
        <a:xfrm>
          <a:off x="1461231" y="662"/>
          <a:ext cx="1420936" cy="71046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000" dir="5400000" rotWithShape="0">
            <a:srgbClr val="000000">
              <a:alpha val="4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ViewModel</a:t>
          </a:r>
          <a:endParaRPr lang="en-US" sz="1800" kern="1200" dirty="0"/>
        </a:p>
      </dsp:txBody>
      <dsp:txXfrm>
        <a:off x="1461231" y="662"/>
        <a:ext cx="1420936" cy="710468"/>
      </dsp:txXfrm>
    </dsp:sp>
    <dsp:sp modelId="{141679EB-DD77-4993-92A6-75E630F7BA99}">
      <dsp:nvSpPr>
        <dsp:cNvPr id="0" name=""/>
        <dsp:cNvSpPr/>
      </dsp:nvSpPr>
      <dsp:spPr>
        <a:xfrm rot="3600000">
          <a:off x="2388224" y="1247268"/>
          <a:ext cx="739783" cy="248663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0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 rot="3600000">
        <a:off x="2388224" y="1247268"/>
        <a:ext cx="739783" cy="248663"/>
      </dsp:txXfrm>
    </dsp:sp>
    <dsp:sp modelId="{9BC823E7-5804-466C-BF9C-9B4267D2431D}">
      <dsp:nvSpPr>
        <dsp:cNvPr id="0" name=""/>
        <dsp:cNvSpPr/>
      </dsp:nvSpPr>
      <dsp:spPr>
        <a:xfrm>
          <a:off x="2634064" y="2032068"/>
          <a:ext cx="1420936" cy="71046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000" dir="5400000" rotWithShape="0">
            <a:srgbClr val="000000">
              <a:alpha val="4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Model</a:t>
          </a:r>
          <a:endParaRPr lang="en-US" sz="1800" kern="1200" dirty="0"/>
        </a:p>
      </dsp:txBody>
      <dsp:txXfrm>
        <a:off x="2634064" y="2032068"/>
        <a:ext cx="1420936" cy="710468"/>
      </dsp:txXfrm>
    </dsp:sp>
    <dsp:sp modelId="{7BC5444D-6C42-41AC-85AD-28FC4C3A4EA4}">
      <dsp:nvSpPr>
        <dsp:cNvPr id="0" name=""/>
        <dsp:cNvSpPr/>
      </dsp:nvSpPr>
      <dsp:spPr>
        <a:xfrm rot="10800000">
          <a:off x="1801808" y="2262971"/>
          <a:ext cx="739783" cy="248663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0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 rot="10800000">
        <a:off x="1801808" y="2262971"/>
        <a:ext cx="739783" cy="248663"/>
      </dsp:txXfrm>
    </dsp:sp>
    <dsp:sp modelId="{6DA530A6-120D-49FC-82A1-094FBB41ECC3}">
      <dsp:nvSpPr>
        <dsp:cNvPr id="0" name=""/>
        <dsp:cNvSpPr/>
      </dsp:nvSpPr>
      <dsp:spPr>
        <a:xfrm>
          <a:off x="288398" y="2032068"/>
          <a:ext cx="1420936" cy="71046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000" dir="5400000" rotWithShape="0">
            <a:srgbClr val="000000">
              <a:alpha val="4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View</a:t>
          </a:r>
          <a:endParaRPr lang="en-US" sz="1800" kern="1200" dirty="0"/>
        </a:p>
      </dsp:txBody>
      <dsp:txXfrm>
        <a:off x="288398" y="2032068"/>
        <a:ext cx="1420936" cy="710468"/>
      </dsp:txXfrm>
    </dsp:sp>
    <dsp:sp modelId="{3771E98F-64D2-476B-8143-F0E76D30E4D4}">
      <dsp:nvSpPr>
        <dsp:cNvPr id="0" name=""/>
        <dsp:cNvSpPr/>
      </dsp:nvSpPr>
      <dsp:spPr>
        <a:xfrm rot="18000000">
          <a:off x="1215392" y="1247268"/>
          <a:ext cx="739783" cy="248663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0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 rot="18000000">
        <a:off x="1215392" y="1247268"/>
        <a:ext cx="739783" cy="24866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9D1BFDF-9C55-4B51-9142-27939162E4BF}" type="datetimeFigureOut">
              <a:rPr lang="en-US" smtClean="0"/>
              <a:pPr/>
              <a:t>2/25/2010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9A38BD2B-BA25-454C-8C13-B22DE27A46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1BFDF-9C55-4B51-9142-27939162E4BF}" type="datetimeFigureOut">
              <a:rPr lang="en-US" smtClean="0"/>
              <a:pPr/>
              <a:t>2/25/2010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8BD2B-BA25-454C-8C13-B22DE27A46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1BFDF-9C55-4B51-9142-27939162E4BF}" type="datetimeFigureOut">
              <a:rPr lang="en-US" smtClean="0"/>
              <a:pPr/>
              <a:t>2/25/2010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8BD2B-BA25-454C-8C13-B22DE27A46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9D1BFDF-9C55-4B51-9142-27939162E4BF}" type="datetimeFigureOut">
              <a:rPr lang="en-US" smtClean="0"/>
              <a:pPr/>
              <a:t>2/25/2010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9A38BD2B-BA25-454C-8C13-B22DE27A46E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9D1BFDF-9C55-4B51-9142-27939162E4BF}" type="datetimeFigureOut">
              <a:rPr lang="en-US" smtClean="0"/>
              <a:pPr/>
              <a:t>2/25/2010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9A38BD2B-BA25-454C-8C13-B22DE27A46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1BFDF-9C55-4B51-9142-27939162E4BF}" type="datetimeFigureOut">
              <a:rPr lang="en-US" smtClean="0"/>
              <a:pPr/>
              <a:t>2/25/2010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8BD2B-BA25-454C-8C13-B22DE27A46E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1BFDF-9C55-4B51-9142-27939162E4BF}" type="datetimeFigureOut">
              <a:rPr lang="en-US" smtClean="0"/>
              <a:pPr/>
              <a:t>2/25/2010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8BD2B-BA25-454C-8C13-B22DE27A46E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9D1BFDF-9C55-4B51-9142-27939162E4BF}" type="datetimeFigureOut">
              <a:rPr lang="en-US" smtClean="0"/>
              <a:pPr/>
              <a:t>2/25/2010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A38BD2B-BA25-454C-8C13-B22DE27A46E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1BFDF-9C55-4B51-9142-27939162E4BF}" type="datetimeFigureOut">
              <a:rPr lang="en-US" smtClean="0"/>
              <a:pPr/>
              <a:t>2/25/2010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38BD2B-BA25-454C-8C13-B22DE27A46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9D1BFDF-9C55-4B51-9142-27939162E4BF}" type="datetimeFigureOut">
              <a:rPr lang="en-US" smtClean="0"/>
              <a:pPr/>
              <a:t>2/25/2010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9A38BD2B-BA25-454C-8C13-B22DE27A46E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9D1BFDF-9C55-4B51-9142-27939162E4BF}" type="datetimeFigureOut">
              <a:rPr lang="en-US" smtClean="0"/>
              <a:pPr/>
              <a:t>2/25/2010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A38BD2B-BA25-454C-8C13-B22DE27A46E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9D1BFDF-9C55-4B51-9142-27939162E4BF}" type="datetimeFigureOut">
              <a:rPr lang="en-US" smtClean="0"/>
              <a:pPr/>
              <a:t>2/25/2010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9A38BD2B-BA25-454C-8C13-B22DE27A46E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Do’s and Don’ts of Rich Client Development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Silverlight 4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Great Pattern Debate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Event-Based</a:t>
            </a:r>
          </a:p>
          <a:p>
            <a:pPr lvl="1"/>
            <a:r>
              <a:rPr lang="en-US" dirty="0" smtClean="0"/>
              <a:t>Easy to setup from XAML or code-behind</a:t>
            </a:r>
          </a:p>
          <a:p>
            <a:pPr lvl="1"/>
            <a:r>
              <a:rPr lang="en-US" dirty="0" smtClean="0"/>
              <a:t>Quickest development</a:t>
            </a:r>
          </a:p>
          <a:p>
            <a:pPr lvl="1"/>
            <a:r>
              <a:rPr lang="en-US" dirty="0" smtClean="0"/>
              <a:t>Most controls and components are designed for this</a:t>
            </a:r>
          </a:p>
          <a:p>
            <a:pPr lvl="1"/>
            <a:r>
              <a:rPr lang="en-US" dirty="0" smtClean="0"/>
              <a:t>Evidence:</a:t>
            </a:r>
          </a:p>
          <a:p>
            <a:pPr lvl="2"/>
            <a:r>
              <a:rPr lang="en-US" dirty="0" err="1" smtClean="0"/>
              <a:t>ICommand</a:t>
            </a:r>
            <a:r>
              <a:rPr lang="en-US" dirty="0" smtClean="0"/>
              <a:t> shows up in Silverlight 4 (4!!!)</a:t>
            </a:r>
          </a:p>
          <a:p>
            <a:pPr lvl="2"/>
            <a:r>
              <a:rPr lang="en-US" dirty="0" smtClean="0"/>
              <a:t>Prism, MVVM Light, CSLA, </a:t>
            </a:r>
            <a:r>
              <a:rPr lang="en-US" dirty="0" err="1" smtClean="0"/>
              <a:t>Caliburn</a:t>
            </a:r>
            <a:r>
              <a:rPr lang="en-US" dirty="0" smtClean="0"/>
              <a:t>… all to handle the problems caused by command based/MVVM architecture</a:t>
            </a:r>
          </a:p>
          <a:p>
            <a:pPr lvl="1"/>
            <a:r>
              <a:rPr lang="en-US" dirty="0" smtClean="0"/>
              <a:t>Problems:</a:t>
            </a:r>
          </a:p>
          <a:p>
            <a:pPr lvl="2"/>
            <a:r>
              <a:rPr lang="en-US" dirty="0" smtClean="0"/>
              <a:t>Testing, anyone?</a:t>
            </a:r>
          </a:p>
          <a:p>
            <a:pPr lvl="2"/>
            <a:r>
              <a:rPr lang="en-US" dirty="0" smtClean="0"/>
              <a:t>Lack of loose coupling- aka, change your view, everything changes with it</a:t>
            </a:r>
          </a:p>
          <a:p>
            <a:pPr lvl="2"/>
            <a:endParaRPr lang="en-US" dirty="0" smtClean="0"/>
          </a:p>
          <a:p>
            <a:pPr lvl="2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Then we have MVVM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ViewModel = </a:t>
            </a:r>
            <a:r>
              <a:rPr lang="en-US" dirty="0" err="1" smtClean="0"/>
              <a:t>DataContext</a:t>
            </a:r>
            <a:r>
              <a:rPr lang="en-US" dirty="0" smtClean="0"/>
              <a:t>, sweet!</a:t>
            </a:r>
          </a:p>
          <a:p>
            <a:r>
              <a:rPr lang="en-US" dirty="0" smtClean="0"/>
              <a:t>Ability to swap views*</a:t>
            </a:r>
          </a:p>
          <a:p>
            <a:r>
              <a:rPr lang="en-US" dirty="0" smtClean="0"/>
              <a:t>Clear separation of concerns</a:t>
            </a:r>
          </a:p>
          <a:p>
            <a:r>
              <a:rPr lang="en-US" dirty="0" smtClean="0"/>
              <a:t>Testability increases</a:t>
            </a:r>
          </a:p>
          <a:p>
            <a:r>
              <a:rPr lang="en-US" dirty="0" smtClean="0"/>
              <a:t>Will it Blend, though?</a:t>
            </a:r>
            <a:endParaRPr lang="en-US" dirty="0"/>
          </a:p>
        </p:txBody>
      </p:sp>
      <p:graphicFrame>
        <p:nvGraphicFramePr>
          <p:cNvPr id="4" name="Diagram 3"/>
          <p:cNvGraphicFramePr/>
          <p:nvPr/>
        </p:nvGraphicFramePr>
        <p:xfrm>
          <a:off x="4191000" y="2590800"/>
          <a:ext cx="4343400" cy="2743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&quot;No&quot; Symbol 4"/>
          <p:cNvSpPr/>
          <p:nvPr/>
        </p:nvSpPr>
        <p:spPr>
          <a:xfrm>
            <a:off x="6019800" y="4648200"/>
            <a:ext cx="685800" cy="685800"/>
          </a:xfrm>
          <a:prstGeom prst="noSmoking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52700" y="2974133"/>
            <a:ext cx="4038600" cy="909735"/>
          </a:xfrm>
        </p:spPr>
        <p:txBody>
          <a:bodyPr/>
          <a:lstStyle/>
          <a:p>
            <a:pPr algn="ctr"/>
            <a:r>
              <a:rPr lang="en-US" dirty="0" smtClean="0"/>
              <a:t>Are we there yet?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Prism, MEF, What’s Next?	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Is version 4 where it’s at?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Prism 2.0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Prism is meant to answer several things:	</a:t>
            </a:r>
          </a:p>
          <a:p>
            <a:pPr lvl="1"/>
            <a:r>
              <a:rPr lang="en-US" dirty="0" smtClean="0"/>
              <a:t>Modular development</a:t>
            </a:r>
          </a:p>
          <a:p>
            <a:pPr lvl="1"/>
            <a:r>
              <a:rPr lang="en-US" dirty="0" smtClean="0"/>
              <a:t>Events, commands, and shared services</a:t>
            </a:r>
          </a:p>
          <a:p>
            <a:pPr lvl="1"/>
            <a:r>
              <a:rPr lang="en-US" dirty="0" smtClean="0"/>
              <a:t>UI composition</a:t>
            </a:r>
          </a:p>
          <a:p>
            <a:r>
              <a:rPr lang="en-US" dirty="0" smtClean="0"/>
              <a:t>Prism is </a:t>
            </a:r>
            <a:r>
              <a:rPr lang="en-US" dirty="0" smtClean="0">
                <a:solidFill>
                  <a:srgbClr val="FF0000"/>
                </a:solidFill>
              </a:rPr>
              <a:t>not</a:t>
            </a:r>
            <a:r>
              <a:rPr lang="en-US" dirty="0" smtClean="0"/>
              <a:t> meant to handle these (yet):</a:t>
            </a:r>
          </a:p>
          <a:p>
            <a:pPr lvl="1"/>
            <a:r>
              <a:rPr lang="en-US" dirty="0" smtClean="0"/>
              <a:t>WCF RIA Services</a:t>
            </a:r>
          </a:p>
          <a:p>
            <a:pPr lvl="1"/>
            <a:r>
              <a:rPr lang="en-US" dirty="0" smtClean="0"/>
              <a:t>MEF integration (well, </a:t>
            </a:r>
            <a:r>
              <a:rPr lang="en-US" dirty="0" err="1" smtClean="0"/>
              <a:t>sorta</a:t>
            </a:r>
            <a:r>
              <a:rPr lang="en-US" dirty="0" smtClean="0"/>
              <a:t>)</a:t>
            </a:r>
          </a:p>
          <a:p>
            <a:pPr lvl="1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MEF (iteration 9, I think)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MEF = Managed Extensibility Framework</a:t>
            </a:r>
          </a:p>
          <a:p>
            <a:r>
              <a:rPr lang="en-US" dirty="0" smtClean="0"/>
              <a:t>Started on the side, but will be part of </a:t>
            </a:r>
            <a:r>
              <a:rPr lang="en-US" dirty="0" err="1" smtClean="0"/>
              <a:t>.Net</a:t>
            </a:r>
            <a:r>
              <a:rPr lang="en-US" dirty="0" smtClean="0"/>
              <a:t> 4</a:t>
            </a:r>
          </a:p>
          <a:p>
            <a:r>
              <a:rPr lang="en-US" dirty="0" smtClean="0"/>
              <a:t>Why MEF your app?</a:t>
            </a:r>
          </a:p>
          <a:p>
            <a:pPr lvl="1"/>
            <a:r>
              <a:rPr lang="en-US" dirty="0" smtClean="0"/>
              <a:t>Loose coupling </a:t>
            </a:r>
            <a:r>
              <a:rPr lang="en-US" i="1" dirty="0" smtClean="0"/>
              <a:t>within modules</a:t>
            </a:r>
            <a:endParaRPr lang="en-US" dirty="0" smtClean="0"/>
          </a:p>
          <a:p>
            <a:pPr lvl="1"/>
            <a:r>
              <a:rPr lang="en-US" dirty="0" smtClean="0"/>
              <a:t>Extensibility</a:t>
            </a:r>
          </a:p>
          <a:p>
            <a:r>
              <a:rPr lang="en-US" dirty="0" smtClean="0"/>
              <a:t>What won’t MEF do?</a:t>
            </a:r>
          </a:p>
          <a:p>
            <a:pPr lvl="1"/>
            <a:r>
              <a:rPr lang="en-US" dirty="0" smtClean="0"/>
              <a:t>UI Composition</a:t>
            </a:r>
          </a:p>
          <a:p>
            <a:pPr lvl="1"/>
            <a:r>
              <a:rPr lang="en-US" dirty="0" smtClean="0"/>
              <a:t>Events, commands</a:t>
            </a:r>
          </a:p>
          <a:p>
            <a:pPr lvl="1"/>
            <a:r>
              <a:rPr lang="en-US" dirty="0" smtClean="0"/>
              <a:t>Provide an overarching modularity framework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So, MEF + Prism = Happiness?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Sort of…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Prism provides a framework to solve the MVVM problem</a:t>
            </a:r>
          </a:p>
          <a:p>
            <a:r>
              <a:rPr lang="en-US" dirty="0" smtClean="0"/>
              <a:t>MEF provides a method to make extensibility within an app easy</a:t>
            </a:r>
          </a:p>
          <a:p>
            <a:r>
              <a:rPr lang="en-US" dirty="0" smtClean="0"/>
              <a:t>Both work with catalogs</a:t>
            </a:r>
          </a:p>
          <a:p>
            <a:r>
              <a:rPr lang="en-US" dirty="0" smtClean="0"/>
              <a:t>Neither is set for WCF RIA Services (and WCF RIA Services isn’t ready)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road from here	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Silverlight 4, Prism 4, MEF, </a:t>
            </a:r>
            <a:r>
              <a:rPr lang="en-US" dirty="0" err="1" smtClean="0"/>
              <a:t>.Net</a:t>
            </a:r>
            <a:r>
              <a:rPr lang="en-US" dirty="0" smtClean="0"/>
              <a:t> 4, where are you?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next few months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What’s coming out?</a:t>
            </a:r>
          </a:p>
          <a:p>
            <a:pPr lvl="1"/>
            <a:r>
              <a:rPr lang="en-US" dirty="0" err="1" smtClean="0"/>
              <a:t>.Net</a:t>
            </a:r>
            <a:r>
              <a:rPr lang="en-US" dirty="0" smtClean="0"/>
              <a:t> 4.0 and Visual Studio 2010 (April)</a:t>
            </a:r>
          </a:p>
          <a:p>
            <a:pPr lvl="1"/>
            <a:r>
              <a:rPr lang="en-US" dirty="0" smtClean="0"/>
              <a:t>MEF (it’s included in ^^^, so also April)</a:t>
            </a:r>
          </a:p>
          <a:p>
            <a:pPr lvl="1"/>
            <a:r>
              <a:rPr lang="en-US" dirty="0" smtClean="0"/>
              <a:t>Silverlight 4 (TBD)</a:t>
            </a:r>
          </a:p>
          <a:p>
            <a:pPr lvl="1"/>
            <a:r>
              <a:rPr lang="en-US" dirty="0" smtClean="0"/>
              <a:t>Prism 4 (TBD)</a:t>
            </a:r>
          </a:p>
          <a:p>
            <a:pPr lvl="1"/>
            <a:r>
              <a:rPr lang="en-US" dirty="0" smtClean="0"/>
              <a:t>WCF RIA Services (TBD)</a:t>
            </a:r>
          </a:p>
          <a:p>
            <a:r>
              <a:rPr lang="en-US" dirty="0" smtClean="0"/>
              <a:t>What’s this mean?</a:t>
            </a:r>
          </a:p>
          <a:p>
            <a:pPr lvl="1"/>
            <a:r>
              <a:rPr lang="en-US" dirty="0" smtClean="0"/>
              <a:t>We might get the complete story!</a:t>
            </a:r>
          </a:p>
          <a:p>
            <a:pPr lvl="1"/>
            <a:r>
              <a:rPr lang="en-US" dirty="0" smtClean="0"/>
              <a:t>Prism 4 + WCF RIA + MEF = App Happiness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End… any questions?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Contact: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hutnick@telerik.com</a:t>
            </a:r>
          </a:p>
          <a:p>
            <a:pPr>
              <a:buNone/>
            </a:pPr>
            <a:r>
              <a:rPr lang="en-US" dirty="0" smtClean="0"/>
              <a:t>@evanhutnick on Twitter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Who am I? </a:t>
            </a:r>
            <a:r>
              <a:rPr lang="en-US" dirty="0" smtClean="0">
                <a:sym typeface="Wingdings" pitchFamily="2" charset="2"/>
              </a:rPr>
              <a:t>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Huge fan of Silverlight and XNA</a:t>
            </a:r>
          </a:p>
          <a:p>
            <a:r>
              <a:rPr lang="en-US" dirty="0" smtClean="0"/>
              <a:t>Developer Evangelist at Telerik</a:t>
            </a:r>
          </a:p>
          <a:p>
            <a:pPr lvl="1"/>
            <a:r>
              <a:rPr lang="en-US" dirty="0" smtClean="0"/>
              <a:t>I blog: http://blogs.telerik.com/evanhutnick </a:t>
            </a:r>
          </a:p>
          <a:p>
            <a:pPr lvl="1"/>
            <a:r>
              <a:rPr lang="en-US" dirty="0" smtClean="0"/>
              <a:t>I tweet: http://www.twitter.com/evanhutnick</a:t>
            </a:r>
          </a:p>
          <a:p>
            <a:pPr lvl="1"/>
            <a:r>
              <a:rPr lang="en-US" dirty="0" smtClean="0"/>
              <a:t>I will one day get this website up when I am not so busy with everything else: http://www.ekator.com</a:t>
            </a:r>
          </a:p>
          <a:p>
            <a:pPr lvl="1"/>
            <a:endParaRPr lang="en-US" dirty="0"/>
          </a:p>
        </p:txBody>
      </p:sp>
      <p:pic>
        <p:nvPicPr>
          <p:cNvPr id="4" name="Picture 3" descr="Silverligh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65346" y="4267200"/>
            <a:ext cx="1765633" cy="1804016"/>
          </a:xfrm>
          <a:prstGeom prst="rect">
            <a:avLst/>
          </a:prstGeom>
        </p:spPr>
      </p:pic>
      <p:pic>
        <p:nvPicPr>
          <p:cNvPr id="5" name="Picture 4" descr="xna_log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91200" y="4391968"/>
            <a:ext cx="1828800" cy="15544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7" descr="telerikLogo-web-225x90px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2000" y="4740583"/>
            <a:ext cx="2143125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Roadmap For Today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Silverlight and WPF</a:t>
            </a:r>
          </a:p>
          <a:p>
            <a:pPr lvl="1"/>
            <a:r>
              <a:rPr lang="en-US" dirty="0" smtClean="0"/>
              <a:t>Which is better for my application?</a:t>
            </a:r>
          </a:p>
          <a:p>
            <a:pPr lvl="1"/>
            <a:r>
              <a:rPr lang="en-US" dirty="0" smtClean="0"/>
              <a:t>Out-of-browser vs. desktop development</a:t>
            </a:r>
          </a:p>
          <a:p>
            <a:r>
              <a:rPr lang="en-US" dirty="0" smtClean="0"/>
              <a:t>Patterns, patterns, patterns</a:t>
            </a:r>
          </a:p>
          <a:p>
            <a:pPr lvl="1"/>
            <a:r>
              <a:rPr lang="en-US" dirty="0" smtClean="0"/>
              <a:t>Event-based</a:t>
            </a:r>
          </a:p>
          <a:p>
            <a:pPr lvl="1"/>
            <a:r>
              <a:rPr lang="en-US" dirty="0" smtClean="0"/>
              <a:t>Viewmodel based (MVVM)</a:t>
            </a:r>
          </a:p>
          <a:p>
            <a:r>
              <a:rPr lang="en-US" dirty="0" smtClean="0"/>
              <a:t>Frameworks</a:t>
            </a:r>
          </a:p>
          <a:p>
            <a:pPr lvl="1"/>
            <a:r>
              <a:rPr lang="en-US" dirty="0" smtClean="0"/>
              <a:t>Prism vs. MEF</a:t>
            </a:r>
          </a:p>
          <a:p>
            <a:pPr lvl="1"/>
            <a:r>
              <a:rPr lang="en-US" dirty="0" smtClean="0"/>
              <a:t>… or is it Prism </a:t>
            </a:r>
            <a:r>
              <a:rPr lang="en-US" i="1" dirty="0" smtClean="0"/>
              <a:t>and</a:t>
            </a:r>
            <a:r>
              <a:rPr lang="en-US" dirty="0" smtClean="0"/>
              <a:t> MEF?</a:t>
            </a:r>
          </a:p>
          <a:p>
            <a:pPr lvl="1"/>
            <a:r>
              <a:rPr lang="en-US" dirty="0" smtClean="0"/>
              <a:t>Or rather, are we ready for this yet?</a:t>
            </a:r>
          </a:p>
          <a:p>
            <a:r>
              <a:rPr lang="en-US" dirty="0" smtClean="0"/>
              <a:t>Wrapping it all up, the road to SL4+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Friendly Disclaimer </a:t>
            </a:r>
            <a:r>
              <a:rPr lang="en-US" dirty="0" smtClean="0">
                <a:sym typeface="Wingdings" pitchFamily="2" charset="2"/>
              </a:rPr>
              <a:t>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I am…</a:t>
            </a:r>
          </a:p>
          <a:p>
            <a:pPr lvl="1"/>
            <a:r>
              <a:rPr lang="en-US" dirty="0" smtClean="0"/>
              <a:t>Very critical of new technology</a:t>
            </a:r>
          </a:p>
          <a:p>
            <a:pPr lvl="1"/>
            <a:r>
              <a:rPr lang="en-US" dirty="0" smtClean="0"/>
              <a:t>Very cautious about using it in my applications</a:t>
            </a:r>
          </a:p>
          <a:p>
            <a:pPr lvl="1"/>
            <a:r>
              <a:rPr lang="en-US" dirty="0" smtClean="0"/>
              <a:t>Not currently a fan of all the Betas that SL developers need to use</a:t>
            </a:r>
          </a:p>
          <a:p>
            <a:pPr lvl="1"/>
            <a:r>
              <a:rPr lang="en-US" dirty="0" smtClean="0"/>
              <a:t>Not a fan of breaking changes between iterations of these technologies*</a:t>
            </a:r>
          </a:p>
          <a:p>
            <a:r>
              <a:rPr lang="en-US" dirty="0" smtClean="0"/>
              <a:t>But don’t…</a:t>
            </a:r>
          </a:p>
          <a:p>
            <a:pPr lvl="1"/>
            <a:r>
              <a:rPr lang="en-US" dirty="0" smtClean="0"/>
              <a:t>Plan a talk when Canada is playing Olympic </a:t>
            </a:r>
            <a:r>
              <a:rPr lang="en-US" dirty="0" smtClean="0"/>
              <a:t>Hockey*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Silverlight and WPF</a:t>
            </a:r>
            <a:endParaRPr lang="en-US" sz="4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Two peas, different pods?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WPF- Why does it still matter?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Platform of choice for next-gen </a:t>
            </a:r>
            <a:r>
              <a:rPr lang="en-US" b="1" dirty="0" smtClean="0"/>
              <a:t>Windows</a:t>
            </a:r>
            <a:r>
              <a:rPr lang="en-US" dirty="0" smtClean="0"/>
              <a:t> development</a:t>
            </a:r>
          </a:p>
          <a:p>
            <a:r>
              <a:rPr lang="en-US" dirty="0" smtClean="0"/>
              <a:t>Rich graphics, latest technologies</a:t>
            </a:r>
          </a:p>
          <a:p>
            <a:r>
              <a:rPr lang="en-US" dirty="0" smtClean="0"/>
              <a:t>Just look at Visual Studio 2010!</a:t>
            </a:r>
          </a:p>
          <a:p>
            <a:pPr>
              <a:buNone/>
            </a:pPr>
            <a:endParaRPr lang="en-US" dirty="0" smtClean="0"/>
          </a:p>
          <a:p>
            <a:pPr lvl="1"/>
            <a:endParaRPr lang="en-US" dirty="0"/>
          </a:p>
        </p:txBody>
      </p:sp>
      <p:pic>
        <p:nvPicPr>
          <p:cNvPr id="5" name="Picture 4" descr="visualstudio97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00" y="3505201"/>
            <a:ext cx="3429000" cy="2752224"/>
          </a:xfrm>
          <a:prstGeom prst="rect">
            <a:avLst/>
          </a:prstGeom>
        </p:spPr>
      </p:pic>
      <p:pic>
        <p:nvPicPr>
          <p:cNvPr id="6" name="Picture 5" descr="VS201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14800" y="3505200"/>
            <a:ext cx="3962400" cy="2738526"/>
          </a:xfrm>
          <a:prstGeom prst="rect">
            <a:avLst/>
          </a:prstGeom>
        </p:spPr>
      </p:pic>
      <p:cxnSp>
        <p:nvCxnSpPr>
          <p:cNvPr id="8" name="Straight Arrow Connector 7"/>
          <p:cNvCxnSpPr/>
          <p:nvPr/>
        </p:nvCxnSpPr>
        <p:spPr>
          <a:xfrm>
            <a:off x="3276600" y="4724400"/>
            <a:ext cx="1524000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Silverlight- The next generation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High speed release cycle (well, for Microsoft)</a:t>
            </a:r>
          </a:p>
          <a:p>
            <a:r>
              <a:rPr lang="en-US" dirty="0" smtClean="0"/>
              <a:t>Improved OOB experience from 3.0 to 4.0</a:t>
            </a:r>
          </a:p>
          <a:p>
            <a:r>
              <a:rPr lang="en-US" dirty="0" smtClean="0"/>
              <a:t>More access to more things…</a:t>
            </a:r>
          </a:p>
          <a:p>
            <a:pPr lvl="1"/>
            <a:r>
              <a:rPr lang="en-US" dirty="0" smtClean="0"/>
              <a:t>Webcam/Microphone</a:t>
            </a:r>
          </a:p>
          <a:p>
            <a:pPr lvl="1"/>
            <a:r>
              <a:rPr lang="en-US" dirty="0" smtClean="0"/>
              <a:t>COM+</a:t>
            </a:r>
            <a:r>
              <a:rPr lang="en-US" dirty="0" smtClean="0">
                <a:solidFill>
                  <a:srgbClr val="FF0000"/>
                </a:solidFill>
              </a:rPr>
              <a:t>*</a:t>
            </a:r>
          </a:p>
          <a:p>
            <a:pPr lvl="1"/>
            <a:r>
              <a:rPr lang="en-US" dirty="0" smtClean="0"/>
              <a:t>Local file system access</a:t>
            </a:r>
          </a:p>
          <a:p>
            <a:pPr lvl="1"/>
            <a:r>
              <a:rPr lang="en-US" dirty="0" smtClean="0"/>
              <a:t>Printing</a:t>
            </a:r>
          </a:p>
          <a:p>
            <a:pPr lvl="1"/>
            <a:r>
              <a:rPr lang="en-US" dirty="0" smtClean="0"/>
              <a:t>Bidirectional/LTR (it took until 4.0?)</a:t>
            </a:r>
          </a:p>
          <a:p>
            <a:pPr lvl="1"/>
            <a:r>
              <a:rPr lang="en-US" dirty="0" smtClean="0"/>
              <a:t>… the list goes on and 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Which to choose?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r>
              <a:rPr lang="en-US" dirty="0" smtClean="0"/>
              <a:t>Rich databinding	</a:t>
            </a:r>
          </a:p>
          <a:p>
            <a:r>
              <a:rPr lang="en-US" dirty="0" smtClean="0"/>
              <a:t>Multi-platform</a:t>
            </a:r>
          </a:p>
          <a:p>
            <a:r>
              <a:rPr lang="en-US" dirty="0" smtClean="0"/>
              <a:t>In and out of browser</a:t>
            </a:r>
          </a:p>
          <a:p>
            <a:r>
              <a:rPr lang="en-US" dirty="0" smtClean="0"/>
              <a:t>Next-gen visuals</a:t>
            </a:r>
          </a:p>
          <a:p>
            <a:r>
              <a:rPr lang="en-US" dirty="0" smtClean="0"/>
              <a:t>Data access through java/</a:t>
            </a:r>
            <a:r>
              <a:rPr lang="en-US" dirty="0" err="1" smtClean="0"/>
              <a:t>asmx</a:t>
            </a:r>
            <a:r>
              <a:rPr lang="en-US" dirty="0" smtClean="0"/>
              <a:t>/</a:t>
            </a:r>
            <a:r>
              <a:rPr lang="en-US" dirty="0" err="1" smtClean="0"/>
              <a:t>wcf</a:t>
            </a:r>
            <a:endParaRPr lang="en-US" dirty="0" smtClean="0"/>
          </a:p>
          <a:p>
            <a:r>
              <a:rPr lang="en-US" dirty="0" err="1" smtClean="0"/>
              <a:t>.Net</a:t>
            </a:r>
            <a:r>
              <a:rPr lang="en-US" dirty="0" smtClean="0"/>
              <a:t> subset	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/>
              <a:t>Rich databinding</a:t>
            </a:r>
          </a:p>
          <a:p>
            <a:r>
              <a:rPr lang="en-US" dirty="0" smtClean="0"/>
              <a:t>Single platform- Win</a:t>
            </a:r>
          </a:p>
          <a:p>
            <a:r>
              <a:rPr lang="en-US" dirty="0" smtClean="0"/>
              <a:t>Desktop and XBAP (IE only)</a:t>
            </a:r>
          </a:p>
          <a:p>
            <a:r>
              <a:rPr lang="en-US" dirty="0" smtClean="0"/>
              <a:t>Next-gen visuals</a:t>
            </a:r>
          </a:p>
          <a:p>
            <a:r>
              <a:rPr lang="en-US" dirty="0" smtClean="0"/>
              <a:t>Easier data-access</a:t>
            </a:r>
          </a:p>
          <a:p>
            <a:r>
              <a:rPr lang="en-US" dirty="0" smtClean="0"/>
              <a:t>Full </a:t>
            </a:r>
            <a:r>
              <a:rPr lang="en-US" dirty="0" err="1" smtClean="0"/>
              <a:t>.Net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r>
              <a:rPr lang="en-US" dirty="0" smtClean="0"/>
              <a:t>Silverlight	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WPF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Patterns, Patterns…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How should I structure my application?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1677</TotalTime>
  <Words>592</Words>
  <Application>Microsoft Office PowerPoint</Application>
  <PresentationFormat>On-screen Show (4:3)</PresentationFormat>
  <Paragraphs>131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Oriel</vt:lpstr>
      <vt:lpstr>The Do’s and Don’ts of Rich Client Development</vt:lpstr>
      <vt:lpstr>Who am I? </vt:lpstr>
      <vt:lpstr>Roadmap For Today</vt:lpstr>
      <vt:lpstr>A Friendly Disclaimer </vt:lpstr>
      <vt:lpstr>Silverlight and WPF</vt:lpstr>
      <vt:lpstr>WPF- Why does it still matter? </vt:lpstr>
      <vt:lpstr>Silverlight- The next generation</vt:lpstr>
      <vt:lpstr>Which to choose?</vt:lpstr>
      <vt:lpstr>Patterns, Patterns…</vt:lpstr>
      <vt:lpstr>The Great Pattern Debate</vt:lpstr>
      <vt:lpstr>Then we have MVVM </vt:lpstr>
      <vt:lpstr>Are we there yet?</vt:lpstr>
      <vt:lpstr>Prism, MEF, What’s Next? </vt:lpstr>
      <vt:lpstr>Prism 2.0 </vt:lpstr>
      <vt:lpstr>MEF (iteration 9, I think)</vt:lpstr>
      <vt:lpstr>So, MEF + Prism = Happiness?</vt:lpstr>
      <vt:lpstr>The road from here </vt:lpstr>
      <vt:lpstr>The next few months</vt:lpstr>
      <vt:lpstr>The End… any questions?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Do’s and Don’ts of Rich Client Development</dc:title>
  <dc:creator>Evan Hutnick</dc:creator>
  <cp:lastModifiedBy>Evan Hutnick</cp:lastModifiedBy>
  <cp:revision>115</cp:revision>
  <dcterms:created xsi:type="dcterms:W3CDTF">2010-02-22T18:59:15Z</dcterms:created>
  <dcterms:modified xsi:type="dcterms:W3CDTF">2010-02-26T02:03:21Z</dcterms:modified>
</cp:coreProperties>
</file>