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3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EA666C-676F-4824-ADCF-AD8958B1F86E}" type="doc">
      <dgm:prSet loTypeId="urn:microsoft.com/office/officeart/2005/8/layout/cycle7" loCatId="cycle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13B463-1250-46ED-8809-238A01954EBC}">
      <dgm:prSet phldrT="[Text]"/>
      <dgm:spPr/>
      <dgm:t>
        <a:bodyPr/>
        <a:lstStyle/>
        <a:p>
          <a:r>
            <a:rPr lang="en-US" dirty="0" smtClean="0"/>
            <a:t>ViewModel</a:t>
          </a:r>
          <a:endParaRPr lang="en-US" dirty="0"/>
        </a:p>
      </dgm:t>
    </dgm:pt>
    <dgm:pt modelId="{846F1BD4-0F20-474B-AD6D-B2FA622B1AE1}" type="parTrans" cxnId="{0B8DD457-BFB3-47FA-9C8B-E1203CDA9739}">
      <dgm:prSet/>
      <dgm:spPr/>
      <dgm:t>
        <a:bodyPr/>
        <a:lstStyle/>
        <a:p>
          <a:endParaRPr lang="en-US"/>
        </a:p>
      </dgm:t>
    </dgm:pt>
    <dgm:pt modelId="{01B7E2D2-8E73-4CE6-A093-6CF14D11F7AF}" type="sibTrans" cxnId="{0B8DD457-BFB3-47FA-9C8B-E1203CDA9739}">
      <dgm:prSet/>
      <dgm:spPr/>
      <dgm:t>
        <a:bodyPr/>
        <a:lstStyle/>
        <a:p>
          <a:endParaRPr lang="en-US"/>
        </a:p>
      </dgm:t>
    </dgm:pt>
    <dgm:pt modelId="{C2FDD142-DFCF-4053-B9E7-CA4BE1D6F60C}">
      <dgm:prSet phldrT="[Text]"/>
      <dgm:spPr/>
      <dgm:t>
        <a:bodyPr/>
        <a:lstStyle/>
        <a:p>
          <a:r>
            <a:rPr lang="en-US" dirty="0" smtClean="0"/>
            <a:t>Model</a:t>
          </a:r>
          <a:endParaRPr lang="en-US" dirty="0"/>
        </a:p>
      </dgm:t>
    </dgm:pt>
    <dgm:pt modelId="{DC06589D-B31F-4131-8519-C341E37193BB}" type="parTrans" cxnId="{096894AD-3288-4421-9E0C-28AEC345A077}">
      <dgm:prSet/>
      <dgm:spPr/>
      <dgm:t>
        <a:bodyPr/>
        <a:lstStyle/>
        <a:p>
          <a:endParaRPr lang="en-US"/>
        </a:p>
      </dgm:t>
    </dgm:pt>
    <dgm:pt modelId="{3D2DC77B-665B-4A85-9695-D3F94EC4449F}" type="sibTrans" cxnId="{096894AD-3288-4421-9E0C-28AEC345A077}">
      <dgm:prSet/>
      <dgm:spPr/>
      <dgm:t>
        <a:bodyPr/>
        <a:lstStyle/>
        <a:p>
          <a:endParaRPr lang="en-US"/>
        </a:p>
      </dgm:t>
    </dgm:pt>
    <dgm:pt modelId="{F1BD00E2-7D91-41B1-99D1-B2784D7DB104}">
      <dgm:prSet phldrT="[Text]"/>
      <dgm:spPr/>
      <dgm:t>
        <a:bodyPr/>
        <a:lstStyle/>
        <a:p>
          <a:r>
            <a:rPr lang="en-US" dirty="0" smtClean="0"/>
            <a:t>View</a:t>
          </a:r>
          <a:endParaRPr lang="en-US" dirty="0"/>
        </a:p>
      </dgm:t>
    </dgm:pt>
    <dgm:pt modelId="{A5D2BAD3-1DB9-43B4-92FE-797A4F140814}" type="parTrans" cxnId="{F7682D39-E424-485A-A2F2-CE90B0E46AA6}">
      <dgm:prSet/>
      <dgm:spPr/>
      <dgm:t>
        <a:bodyPr/>
        <a:lstStyle/>
        <a:p>
          <a:endParaRPr lang="en-US"/>
        </a:p>
      </dgm:t>
    </dgm:pt>
    <dgm:pt modelId="{CBAC4792-F5B8-4EFF-A4C5-F7F3890F4543}" type="sibTrans" cxnId="{F7682D39-E424-485A-A2F2-CE90B0E46AA6}">
      <dgm:prSet/>
      <dgm:spPr/>
      <dgm:t>
        <a:bodyPr/>
        <a:lstStyle/>
        <a:p>
          <a:endParaRPr lang="en-US"/>
        </a:p>
      </dgm:t>
    </dgm:pt>
    <dgm:pt modelId="{E1C79DFD-347F-46F4-B9D8-2D5E0C2DBFC6}" type="pres">
      <dgm:prSet presAssocID="{62EA666C-676F-4824-ADCF-AD8958B1F86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D61726-2606-4C35-B477-19930260A361}" type="pres">
      <dgm:prSet presAssocID="{7E13B463-1250-46ED-8809-238A01954EBC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1679EB-DD77-4993-92A6-75E630F7BA99}" type="pres">
      <dgm:prSet presAssocID="{01B7E2D2-8E73-4CE6-A093-6CF14D11F7AF}" presName="sibTrans" presStyleLbl="sibTrans2D1" presStyleIdx="0" presStyleCnt="3"/>
      <dgm:spPr/>
      <dgm:t>
        <a:bodyPr/>
        <a:lstStyle/>
        <a:p>
          <a:endParaRPr lang="en-US"/>
        </a:p>
      </dgm:t>
    </dgm:pt>
    <dgm:pt modelId="{546DF603-B84F-4C3F-9CBA-1B65E6479FDC}" type="pres">
      <dgm:prSet presAssocID="{01B7E2D2-8E73-4CE6-A093-6CF14D11F7AF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9BC823E7-5804-466C-BF9C-9B4267D2431D}" type="pres">
      <dgm:prSet presAssocID="{C2FDD142-DFCF-4053-B9E7-CA4BE1D6F60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C5444D-6C42-41AC-85AD-28FC4C3A4EA4}" type="pres">
      <dgm:prSet presAssocID="{3D2DC77B-665B-4A85-9695-D3F94EC4449F}" presName="sibTrans" presStyleLbl="sibTrans2D1" presStyleIdx="1" presStyleCnt="3"/>
      <dgm:spPr/>
      <dgm:t>
        <a:bodyPr/>
        <a:lstStyle/>
        <a:p>
          <a:endParaRPr lang="en-US"/>
        </a:p>
      </dgm:t>
    </dgm:pt>
    <dgm:pt modelId="{F9E86BBC-18D5-48A4-98D1-AF474B326C76}" type="pres">
      <dgm:prSet presAssocID="{3D2DC77B-665B-4A85-9695-D3F94EC4449F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6DA530A6-120D-49FC-82A1-094FBB41ECC3}" type="pres">
      <dgm:prSet presAssocID="{F1BD00E2-7D91-41B1-99D1-B2784D7DB10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771E98F-64D2-476B-8143-F0E76D30E4D4}" type="pres">
      <dgm:prSet presAssocID="{CBAC4792-F5B8-4EFF-A4C5-F7F3890F4543}" presName="sibTrans" presStyleLbl="sibTrans2D1" presStyleIdx="2" presStyleCnt="3"/>
      <dgm:spPr/>
      <dgm:t>
        <a:bodyPr/>
        <a:lstStyle/>
        <a:p>
          <a:endParaRPr lang="en-US"/>
        </a:p>
      </dgm:t>
    </dgm:pt>
    <dgm:pt modelId="{8C771733-79FF-432E-BA10-138303AD4517}" type="pres">
      <dgm:prSet presAssocID="{CBAC4792-F5B8-4EFF-A4C5-F7F3890F4543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F7682D39-E424-485A-A2F2-CE90B0E46AA6}" srcId="{62EA666C-676F-4824-ADCF-AD8958B1F86E}" destId="{F1BD00E2-7D91-41B1-99D1-B2784D7DB104}" srcOrd="2" destOrd="0" parTransId="{A5D2BAD3-1DB9-43B4-92FE-797A4F140814}" sibTransId="{CBAC4792-F5B8-4EFF-A4C5-F7F3890F4543}"/>
    <dgm:cxn modelId="{626FB823-F646-49FD-8CFD-19186D9A5A1C}" type="presOf" srcId="{3D2DC77B-665B-4A85-9695-D3F94EC4449F}" destId="{F9E86BBC-18D5-48A4-98D1-AF474B326C76}" srcOrd="1" destOrd="0" presId="urn:microsoft.com/office/officeart/2005/8/layout/cycle7"/>
    <dgm:cxn modelId="{096894AD-3288-4421-9E0C-28AEC345A077}" srcId="{62EA666C-676F-4824-ADCF-AD8958B1F86E}" destId="{C2FDD142-DFCF-4053-B9E7-CA4BE1D6F60C}" srcOrd="1" destOrd="0" parTransId="{DC06589D-B31F-4131-8519-C341E37193BB}" sibTransId="{3D2DC77B-665B-4A85-9695-D3F94EC4449F}"/>
    <dgm:cxn modelId="{FD81A44E-A2A6-45CE-9D53-99E45E84E77E}" type="presOf" srcId="{F1BD00E2-7D91-41B1-99D1-B2784D7DB104}" destId="{6DA530A6-120D-49FC-82A1-094FBB41ECC3}" srcOrd="0" destOrd="0" presId="urn:microsoft.com/office/officeart/2005/8/layout/cycle7"/>
    <dgm:cxn modelId="{1B934C4B-3C83-4FC0-959A-7E5BE0C82A08}" type="presOf" srcId="{CBAC4792-F5B8-4EFF-A4C5-F7F3890F4543}" destId="{8C771733-79FF-432E-BA10-138303AD4517}" srcOrd="1" destOrd="0" presId="urn:microsoft.com/office/officeart/2005/8/layout/cycle7"/>
    <dgm:cxn modelId="{0B8DD457-BFB3-47FA-9C8B-E1203CDA9739}" srcId="{62EA666C-676F-4824-ADCF-AD8958B1F86E}" destId="{7E13B463-1250-46ED-8809-238A01954EBC}" srcOrd="0" destOrd="0" parTransId="{846F1BD4-0F20-474B-AD6D-B2FA622B1AE1}" sibTransId="{01B7E2D2-8E73-4CE6-A093-6CF14D11F7AF}"/>
    <dgm:cxn modelId="{0E5EE8FE-0589-418E-919F-B1DDDA1FA25F}" type="presOf" srcId="{CBAC4792-F5B8-4EFF-A4C5-F7F3890F4543}" destId="{3771E98F-64D2-476B-8143-F0E76D30E4D4}" srcOrd="0" destOrd="0" presId="urn:microsoft.com/office/officeart/2005/8/layout/cycle7"/>
    <dgm:cxn modelId="{A34A12FA-E1EF-4198-ABBD-574AE025012A}" type="presOf" srcId="{01B7E2D2-8E73-4CE6-A093-6CF14D11F7AF}" destId="{141679EB-DD77-4993-92A6-75E630F7BA99}" srcOrd="0" destOrd="0" presId="urn:microsoft.com/office/officeart/2005/8/layout/cycle7"/>
    <dgm:cxn modelId="{99FACF49-9EFD-4EEF-B706-C5D4A41F45D6}" type="presOf" srcId="{01B7E2D2-8E73-4CE6-A093-6CF14D11F7AF}" destId="{546DF603-B84F-4C3F-9CBA-1B65E6479FDC}" srcOrd="1" destOrd="0" presId="urn:microsoft.com/office/officeart/2005/8/layout/cycle7"/>
    <dgm:cxn modelId="{D3CC98BF-7512-45D2-BFEA-13209A8E449A}" type="presOf" srcId="{62EA666C-676F-4824-ADCF-AD8958B1F86E}" destId="{E1C79DFD-347F-46F4-B9D8-2D5E0C2DBFC6}" srcOrd="0" destOrd="0" presId="urn:microsoft.com/office/officeart/2005/8/layout/cycle7"/>
    <dgm:cxn modelId="{7CE5F387-E5CA-4482-9EF6-F97ECE9D522B}" type="presOf" srcId="{7E13B463-1250-46ED-8809-238A01954EBC}" destId="{0DD61726-2606-4C35-B477-19930260A361}" srcOrd="0" destOrd="0" presId="urn:microsoft.com/office/officeart/2005/8/layout/cycle7"/>
    <dgm:cxn modelId="{38DFE9C3-318B-4059-B435-54B5EA5825F4}" type="presOf" srcId="{3D2DC77B-665B-4A85-9695-D3F94EC4449F}" destId="{7BC5444D-6C42-41AC-85AD-28FC4C3A4EA4}" srcOrd="0" destOrd="0" presId="urn:microsoft.com/office/officeart/2005/8/layout/cycle7"/>
    <dgm:cxn modelId="{04C8E181-2C18-4A6C-9DC0-5A92C7DC07B8}" type="presOf" srcId="{C2FDD142-DFCF-4053-B9E7-CA4BE1D6F60C}" destId="{9BC823E7-5804-466C-BF9C-9B4267D2431D}" srcOrd="0" destOrd="0" presId="urn:microsoft.com/office/officeart/2005/8/layout/cycle7"/>
    <dgm:cxn modelId="{7F516DC1-CB8B-4A3F-90DD-699599228798}" type="presParOf" srcId="{E1C79DFD-347F-46F4-B9D8-2D5E0C2DBFC6}" destId="{0DD61726-2606-4C35-B477-19930260A361}" srcOrd="0" destOrd="0" presId="urn:microsoft.com/office/officeart/2005/8/layout/cycle7"/>
    <dgm:cxn modelId="{0087D6AF-9756-4042-AB1A-CFE1123E1791}" type="presParOf" srcId="{E1C79DFD-347F-46F4-B9D8-2D5E0C2DBFC6}" destId="{141679EB-DD77-4993-92A6-75E630F7BA99}" srcOrd="1" destOrd="0" presId="urn:microsoft.com/office/officeart/2005/8/layout/cycle7"/>
    <dgm:cxn modelId="{B108540E-8107-478F-B520-5C546E5C0CA5}" type="presParOf" srcId="{141679EB-DD77-4993-92A6-75E630F7BA99}" destId="{546DF603-B84F-4C3F-9CBA-1B65E6479FDC}" srcOrd="0" destOrd="0" presId="urn:microsoft.com/office/officeart/2005/8/layout/cycle7"/>
    <dgm:cxn modelId="{C376EDAE-E0FB-42F4-940D-CD7469749B4B}" type="presParOf" srcId="{E1C79DFD-347F-46F4-B9D8-2D5E0C2DBFC6}" destId="{9BC823E7-5804-466C-BF9C-9B4267D2431D}" srcOrd="2" destOrd="0" presId="urn:microsoft.com/office/officeart/2005/8/layout/cycle7"/>
    <dgm:cxn modelId="{E38C27C9-125E-4C44-A08D-CB220FB91AED}" type="presParOf" srcId="{E1C79DFD-347F-46F4-B9D8-2D5E0C2DBFC6}" destId="{7BC5444D-6C42-41AC-85AD-28FC4C3A4EA4}" srcOrd="3" destOrd="0" presId="urn:microsoft.com/office/officeart/2005/8/layout/cycle7"/>
    <dgm:cxn modelId="{173A4C5A-6D29-40CD-8F4C-48A6FC0BC205}" type="presParOf" srcId="{7BC5444D-6C42-41AC-85AD-28FC4C3A4EA4}" destId="{F9E86BBC-18D5-48A4-98D1-AF474B326C76}" srcOrd="0" destOrd="0" presId="urn:microsoft.com/office/officeart/2005/8/layout/cycle7"/>
    <dgm:cxn modelId="{FD3A7740-A340-4CF2-8A81-EE3D3CB15494}" type="presParOf" srcId="{E1C79DFD-347F-46F4-B9D8-2D5E0C2DBFC6}" destId="{6DA530A6-120D-49FC-82A1-094FBB41ECC3}" srcOrd="4" destOrd="0" presId="urn:microsoft.com/office/officeart/2005/8/layout/cycle7"/>
    <dgm:cxn modelId="{CCBD3764-1BD0-4656-9A23-8E2FE170D971}" type="presParOf" srcId="{E1C79DFD-347F-46F4-B9D8-2D5E0C2DBFC6}" destId="{3771E98F-64D2-476B-8143-F0E76D30E4D4}" srcOrd="5" destOrd="0" presId="urn:microsoft.com/office/officeart/2005/8/layout/cycle7"/>
    <dgm:cxn modelId="{0C758A56-EAFC-4667-B2C1-CCA5E8F116DA}" type="presParOf" srcId="{3771E98F-64D2-476B-8143-F0E76D30E4D4}" destId="{8C771733-79FF-432E-BA10-138303AD451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D61726-2606-4C35-B477-19930260A361}">
      <dsp:nvSpPr>
        <dsp:cNvPr id="0" name=""/>
        <dsp:cNvSpPr/>
      </dsp:nvSpPr>
      <dsp:spPr>
        <a:xfrm>
          <a:off x="1461231" y="662"/>
          <a:ext cx="1420936" cy="710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ViewModel</a:t>
          </a:r>
          <a:endParaRPr lang="en-US" sz="1800" kern="1200" dirty="0"/>
        </a:p>
      </dsp:txBody>
      <dsp:txXfrm>
        <a:off x="1461231" y="662"/>
        <a:ext cx="1420936" cy="710468"/>
      </dsp:txXfrm>
    </dsp:sp>
    <dsp:sp modelId="{141679EB-DD77-4993-92A6-75E630F7BA99}">
      <dsp:nvSpPr>
        <dsp:cNvPr id="0" name=""/>
        <dsp:cNvSpPr/>
      </dsp:nvSpPr>
      <dsp:spPr>
        <a:xfrm rot="3600000">
          <a:off x="2388224" y="1247268"/>
          <a:ext cx="739783" cy="24866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3600000">
        <a:off x="2388224" y="1247268"/>
        <a:ext cx="739783" cy="248663"/>
      </dsp:txXfrm>
    </dsp:sp>
    <dsp:sp modelId="{9BC823E7-5804-466C-BF9C-9B4267D2431D}">
      <dsp:nvSpPr>
        <dsp:cNvPr id="0" name=""/>
        <dsp:cNvSpPr/>
      </dsp:nvSpPr>
      <dsp:spPr>
        <a:xfrm>
          <a:off x="2634064" y="2032068"/>
          <a:ext cx="1420936" cy="710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Model</a:t>
          </a:r>
          <a:endParaRPr lang="en-US" sz="1800" kern="1200" dirty="0"/>
        </a:p>
      </dsp:txBody>
      <dsp:txXfrm>
        <a:off x="2634064" y="2032068"/>
        <a:ext cx="1420936" cy="710468"/>
      </dsp:txXfrm>
    </dsp:sp>
    <dsp:sp modelId="{7BC5444D-6C42-41AC-85AD-28FC4C3A4EA4}">
      <dsp:nvSpPr>
        <dsp:cNvPr id="0" name=""/>
        <dsp:cNvSpPr/>
      </dsp:nvSpPr>
      <dsp:spPr>
        <a:xfrm rot="10800000">
          <a:off x="1801808" y="2262971"/>
          <a:ext cx="739783" cy="24866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0800000">
        <a:off x="1801808" y="2262971"/>
        <a:ext cx="739783" cy="248663"/>
      </dsp:txXfrm>
    </dsp:sp>
    <dsp:sp modelId="{6DA530A6-120D-49FC-82A1-094FBB41ECC3}">
      <dsp:nvSpPr>
        <dsp:cNvPr id="0" name=""/>
        <dsp:cNvSpPr/>
      </dsp:nvSpPr>
      <dsp:spPr>
        <a:xfrm>
          <a:off x="288398" y="2032068"/>
          <a:ext cx="1420936" cy="7104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View</a:t>
          </a:r>
          <a:endParaRPr lang="en-US" sz="1800" kern="1200" dirty="0"/>
        </a:p>
      </dsp:txBody>
      <dsp:txXfrm>
        <a:off x="288398" y="2032068"/>
        <a:ext cx="1420936" cy="710468"/>
      </dsp:txXfrm>
    </dsp:sp>
    <dsp:sp modelId="{3771E98F-64D2-476B-8143-F0E76D30E4D4}">
      <dsp:nvSpPr>
        <dsp:cNvPr id="0" name=""/>
        <dsp:cNvSpPr/>
      </dsp:nvSpPr>
      <dsp:spPr>
        <a:xfrm rot="18000000">
          <a:off x="1215392" y="1247268"/>
          <a:ext cx="739783" cy="248663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000" kern="1200"/>
        </a:p>
      </dsp:txBody>
      <dsp:txXfrm rot="18000000">
        <a:off x="1215392" y="1247268"/>
        <a:ext cx="739783" cy="248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F441A18-51C8-48C0-A462-C64CC86F55E7}" type="datetimeFigureOut">
              <a:rPr lang="en-US" smtClean="0"/>
              <a:t>2/27/2010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18BE52D-20D2-444E-B7D9-8656B1DDE9C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ASP.Net</a:t>
            </a:r>
            <a:r>
              <a:rPr lang="en-US" dirty="0" smtClean="0"/>
              <a:t> 2.0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Who needs </a:t>
            </a:r>
            <a:r>
              <a:rPr lang="en-US" dirty="0" err="1" smtClean="0"/>
              <a:t>.Net</a:t>
            </a:r>
            <a:r>
              <a:rPr lang="en-US" dirty="0" smtClean="0"/>
              <a:t> 4.0?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Sounds Great!  But wait a minute…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Moving from Event-Based to MVVM</a:t>
            </a:r>
          </a:p>
          <a:p>
            <a:pPr lvl="1"/>
            <a:r>
              <a:rPr lang="en-US" dirty="0" smtClean="0"/>
              <a:t>I want this to be modular,  but how will it tie together?</a:t>
            </a:r>
          </a:p>
          <a:p>
            <a:pPr lvl="1"/>
            <a:r>
              <a:rPr lang="en-US" dirty="0" smtClean="0"/>
              <a:t>How do I handle communication within the app?</a:t>
            </a:r>
          </a:p>
          <a:p>
            <a:pPr lvl="1"/>
            <a:r>
              <a:rPr lang="en-US" dirty="0" smtClean="0"/>
              <a:t>How about UI composition, how is that going to work if everything is supposed to be “loosely coupled”?</a:t>
            </a:r>
          </a:p>
          <a:p>
            <a:pPr lvl="1"/>
            <a:r>
              <a:rPr lang="en-US" dirty="0" smtClean="0"/>
              <a:t>And what about user interaction?  No events = no interaction, right?</a:t>
            </a:r>
          </a:p>
          <a:p>
            <a:pPr lvl="1"/>
            <a:r>
              <a:rPr lang="en-US" dirty="0" smtClean="0"/>
              <a:t>How do views get loaded and how do they know where to go?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we need Prism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Or CSLA, MVVM Light, Fluent Silverlight…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Prism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Lots, my friend!</a:t>
            </a:r>
          </a:p>
          <a:p>
            <a:r>
              <a:rPr lang="en-US" dirty="0" smtClean="0"/>
              <a:t>Handles the dilemmas presented by the MVVM pattern (since the framework doesn’t)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prismati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19667" y="3047885"/>
            <a:ext cx="5104667" cy="3505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more specifically…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IEventAggregator</a:t>
            </a:r>
            <a:endParaRPr lang="en-US" dirty="0" smtClean="0"/>
          </a:p>
          <a:p>
            <a:pPr lvl="1"/>
            <a:r>
              <a:rPr lang="en-US" dirty="0" smtClean="0"/>
              <a:t>Holds all of our events, for easy publishing and subscribing</a:t>
            </a:r>
          </a:p>
          <a:p>
            <a:pPr lvl="1"/>
            <a:r>
              <a:rPr lang="en-US" dirty="0" smtClean="0"/>
              <a:t>Module don’t need to know who is listening</a:t>
            </a:r>
          </a:p>
          <a:p>
            <a:r>
              <a:rPr lang="en-US" dirty="0" err="1" smtClean="0"/>
              <a:t>CompositePresentationEvent</a:t>
            </a:r>
            <a:endParaRPr lang="en-US" dirty="0" smtClean="0"/>
          </a:p>
          <a:p>
            <a:pPr lvl="1"/>
            <a:r>
              <a:rPr lang="en-US" dirty="0" smtClean="0"/>
              <a:t>Lets us pass any value between publish/subscribe</a:t>
            </a:r>
          </a:p>
          <a:p>
            <a:r>
              <a:rPr lang="en-US" dirty="0" err="1" smtClean="0"/>
              <a:t>IRegionManager</a:t>
            </a:r>
            <a:endParaRPr lang="en-US" dirty="0" smtClean="0"/>
          </a:p>
          <a:p>
            <a:pPr lvl="1"/>
            <a:r>
              <a:rPr lang="en-US" dirty="0" smtClean="0"/>
              <a:t>UI composition?  Activation/deactivation of views?  Yeah, we got that.</a:t>
            </a:r>
          </a:p>
          <a:p>
            <a:r>
              <a:rPr lang="en-US" dirty="0" err="1" smtClean="0"/>
              <a:t>IUnityContainer</a:t>
            </a:r>
            <a:endParaRPr lang="en-US" dirty="0" smtClean="0"/>
          </a:p>
          <a:p>
            <a:pPr lvl="1"/>
            <a:r>
              <a:rPr lang="en-US" dirty="0" smtClean="0"/>
              <a:t>DI container, could be replaced with Castle Windsor, </a:t>
            </a:r>
            <a:r>
              <a:rPr lang="en-US" dirty="0" err="1" smtClean="0"/>
              <a:t>Ninject</a:t>
            </a:r>
            <a:r>
              <a:rPr lang="en-US" dirty="0" smtClean="0"/>
              <a:t>, etc…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Future	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 is the next 7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 4 – </a:t>
            </a:r>
            <a:r>
              <a:rPr lang="en-US" dirty="0" err="1" smtClean="0"/>
              <a:t>Superfecta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Silverlight 4 gets…</a:t>
            </a:r>
          </a:p>
          <a:p>
            <a:pPr lvl="1"/>
            <a:r>
              <a:rPr lang="en-US" dirty="0" err="1" smtClean="0"/>
              <a:t>ICommand</a:t>
            </a:r>
            <a:r>
              <a:rPr lang="en-US" dirty="0" smtClean="0"/>
              <a:t> support</a:t>
            </a:r>
          </a:p>
          <a:p>
            <a:pPr lvl="1"/>
            <a:r>
              <a:rPr lang="en-US" dirty="0" smtClean="0"/>
              <a:t>Only built-in support for </a:t>
            </a:r>
            <a:r>
              <a:rPr lang="en-US" dirty="0" err="1" smtClean="0"/>
              <a:t>ButtonBase</a:t>
            </a:r>
            <a:r>
              <a:rPr lang="en-US" dirty="0" smtClean="0"/>
              <a:t>/Hyperlink</a:t>
            </a:r>
          </a:p>
          <a:p>
            <a:r>
              <a:rPr lang="en-US" dirty="0" err="1" smtClean="0"/>
              <a:t>.Net</a:t>
            </a:r>
            <a:r>
              <a:rPr lang="en-US" dirty="0" smtClean="0"/>
              <a:t> 4 gets…</a:t>
            </a:r>
          </a:p>
          <a:p>
            <a:pPr lvl="1"/>
            <a:r>
              <a:rPr lang="en-US" dirty="0" smtClean="0"/>
              <a:t>Managed Extensibility Framework</a:t>
            </a:r>
          </a:p>
          <a:p>
            <a:r>
              <a:rPr lang="en-US" dirty="0" smtClean="0"/>
              <a:t>Prism 4 gets…</a:t>
            </a:r>
          </a:p>
          <a:p>
            <a:pPr lvl="1"/>
            <a:r>
              <a:rPr lang="en-US" dirty="0" smtClean="0"/>
              <a:t>Updated to work better and include support for MEF and WCF RIA Services</a:t>
            </a:r>
          </a:p>
          <a:p>
            <a:r>
              <a:rPr lang="en-US" dirty="0" smtClean="0"/>
              <a:t>MVVM gets…</a:t>
            </a:r>
          </a:p>
          <a:p>
            <a:pPr lvl="1"/>
            <a:r>
              <a:rPr lang="en-US" dirty="0" smtClean="0"/>
              <a:t>Easier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end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Want to follow up?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hutnick@telerik.com</a:t>
            </a:r>
          </a:p>
          <a:p>
            <a:pPr>
              <a:buNone/>
            </a:pPr>
            <a:r>
              <a:rPr lang="en-US" dirty="0" smtClean="0"/>
              <a:t>	evanhutnick@gmail.com	</a:t>
            </a:r>
          </a:p>
          <a:p>
            <a:pPr>
              <a:buNone/>
            </a:pPr>
            <a:r>
              <a:rPr lang="en-US" dirty="0" smtClean="0"/>
              <a:t>	@evanhutnick on twitter</a:t>
            </a:r>
          </a:p>
          <a:p>
            <a:endParaRPr lang="en-US" dirty="0" smtClean="0"/>
          </a:p>
          <a:p>
            <a:r>
              <a:rPr lang="en-US" dirty="0" smtClean="0"/>
              <a:t>Slides and projects will be available on my blog early next week: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http://blogs.telerik.com/evanhutnick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2667000"/>
            <a:ext cx="6629400" cy="1828800"/>
          </a:xfrm>
        </p:spPr>
        <p:txBody>
          <a:bodyPr/>
          <a:lstStyle/>
          <a:p>
            <a:r>
              <a:rPr lang="en-US" dirty="0" smtClean="0"/>
              <a:t>Silverlight, MVVM, and Prism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4495800"/>
            <a:ext cx="6172200" cy="1879122"/>
          </a:xfrm>
        </p:spPr>
        <p:txBody>
          <a:bodyPr/>
          <a:lstStyle/>
          <a:p>
            <a:r>
              <a:rPr lang="en-US" dirty="0" smtClean="0"/>
              <a:t>The RIA Trifecta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Huge fan of Silverlight and XNA</a:t>
            </a:r>
          </a:p>
          <a:p>
            <a:r>
              <a:rPr lang="en-US" dirty="0" smtClean="0"/>
              <a:t>Developer Evangelist at Telerik</a:t>
            </a:r>
          </a:p>
          <a:p>
            <a:pPr lvl="1"/>
            <a:r>
              <a:rPr lang="en-US" dirty="0" smtClean="0"/>
              <a:t>I blog: http://blogs.telerik.com/evanhutnick </a:t>
            </a:r>
          </a:p>
          <a:p>
            <a:pPr lvl="1"/>
            <a:r>
              <a:rPr lang="en-US" dirty="0" smtClean="0"/>
              <a:t>I tweet: http://www.twitter.com/evanhutnick</a:t>
            </a:r>
          </a:p>
          <a:p>
            <a:pPr lvl="1"/>
            <a:r>
              <a:rPr lang="en-US" dirty="0" smtClean="0"/>
              <a:t>I will one day get this website up when I am not so busy with everything else: http://www.ekator.com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Silverlight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65346" y="4267200"/>
            <a:ext cx="1765633" cy="1804016"/>
          </a:xfrm>
          <a:prstGeom prst="rect">
            <a:avLst/>
          </a:prstGeom>
        </p:spPr>
      </p:pic>
      <p:pic>
        <p:nvPicPr>
          <p:cNvPr id="5" name="Picture 4" descr="xna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1200" y="4391968"/>
            <a:ext cx="1828800" cy="1554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telerikLogo-web-225x90p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4740583"/>
            <a:ext cx="214312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Roadmap for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Silverlight Basics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Introducing MVVM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Why we need Prism (or any other MVVM framework)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The Future: Silverlight 4, Prism 4, MEF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Wrap-up and QA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Silverlight Basics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then we had Silverlight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Started as WPF/E, so literally a subset of WPF</a:t>
            </a:r>
          </a:p>
          <a:p>
            <a:r>
              <a:rPr lang="en-US" dirty="0" smtClean="0"/>
              <a:t>Promise of cross-platform development</a:t>
            </a:r>
          </a:p>
          <a:p>
            <a:r>
              <a:rPr lang="en-US" dirty="0" smtClean="0"/>
              <a:t>Rapid development cycle</a:t>
            </a:r>
          </a:p>
          <a:p>
            <a:pPr lvl="1"/>
            <a:r>
              <a:rPr lang="en-US" dirty="0" smtClean="0"/>
              <a:t>SL1 CTP – December 2006</a:t>
            </a:r>
          </a:p>
          <a:p>
            <a:pPr lvl="1"/>
            <a:r>
              <a:rPr lang="en-US" dirty="0" smtClean="0"/>
              <a:t>SL4 Release – First half of 2010</a:t>
            </a:r>
          </a:p>
          <a:p>
            <a:pPr lvl="1"/>
            <a:r>
              <a:rPr lang="en-US" dirty="0" smtClean="0"/>
              <a:t>For comparison, WPF (</a:t>
            </a:r>
            <a:r>
              <a:rPr lang="en-US" dirty="0" err="1" smtClean="0"/>
              <a:t>.Net</a:t>
            </a:r>
            <a:r>
              <a:rPr lang="en-US" dirty="0" smtClean="0"/>
              <a:t> 3.0) came out in November 2006 and 3.5 in November 2007</a:t>
            </a:r>
          </a:p>
          <a:p>
            <a:r>
              <a:rPr lang="en-US" dirty="0" smtClean="0"/>
              <a:t>Rapidly expanding feature set</a:t>
            </a:r>
          </a:p>
          <a:p>
            <a:pPr lvl="1"/>
            <a:r>
              <a:rPr lang="en-US" dirty="0" smtClean="0"/>
              <a:t>Out of browser support </a:t>
            </a:r>
          </a:p>
          <a:p>
            <a:pPr lvl="1"/>
            <a:r>
              <a:rPr lang="en-US" dirty="0" smtClean="0"/>
              <a:t>True Rich Text Editing </a:t>
            </a:r>
          </a:p>
          <a:p>
            <a:pPr lvl="1"/>
            <a:r>
              <a:rPr lang="en-US" dirty="0" smtClean="0"/>
              <a:t>Local file system access</a:t>
            </a:r>
          </a:p>
          <a:p>
            <a:pPr lvl="1"/>
            <a:r>
              <a:rPr lang="en-US" dirty="0" smtClean="0"/>
              <a:t>COM+**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1000" cy="1143000"/>
          </a:xfrm>
        </p:spPr>
        <p:txBody>
          <a:bodyPr/>
          <a:lstStyle/>
          <a:p>
            <a:r>
              <a:rPr lang="en-US" dirty="0" smtClean="0"/>
              <a:t>How we (Mainly) use Silverlight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Event-base model</a:t>
            </a:r>
          </a:p>
          <a:p>
            <a:pPr lvl="1"/>
            <a:r>
              <a:rPr lang="en-US" dirty="0" smtClean="0"/>
              <a:t>This means code-behind, peoples</a:t>
            </a:r>
          </a:p>
          <a:p>
            <a:pPr lvl="1"/>
            <a:r>
              <a:rPr lang="en-US" dirty="0" smtClean="0"/>
              <a:t>Easy transition for Winforms developers</a:t>
            </a:r>
          </a:p>
          <a:p>
            <a:r>
              <a:rPr lang="en-US" dirty="0" smtClean="0"/>
              <a:t>Problems this introduces</a:t>
            </a:r>
          </a:p>
          <a:p>
            <a:pPr lvl="1"/>
            <a:r>
              <a:rPr lang="en-US" dirty="0" smtClean="0"/>
              <a:t>Not quite so easy to test</a:t>
            </a:r>
          </a:p>
          <a:p>
            <a:pPr lvl="1"/>
            <a:r>
              <a:rPr lang="en-US" dirty="0" smtClean="0"/>
              <a:t>Everything is so tightly coupled together</a:t>
            </a:r>
          </a:p>
          <a:p>
            <a:pPr lvl="1"/>
            <a:r>
              <a:rPr lang="en-US" dirty="0" smtClean="0"/>
              <a:t>Handing this off to a designer…</a:t>
            </a:r>
          </a:p>
          <a:p>
            <a:r>
              <a:rPr lang="en-US" dirty="0" smtClean="0"/>
              <a:t>Maybe we need a pattern?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MVVM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MVVM?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Easy answer: Model-View-Viewmodel</a:t>
            </a:r>
          </a:p>
          <a:p>
            <a:r>
              <a:rPr lang="en-US" dirty="0" err="1" smtClean="0"/>
              <a:t>DataContext</a:t>
            </a:r>
            <a:r>
              <a:rPr lang="en-US" dirty="0" smtClean="0"/>
              <a:t> = Viewmodel</a:t>
            </a:r>
          </a:p>
          <a:p>
            <a:r>
              <a:rPr lang="en-US" dirty="0" smtClean="0"/>
              <a:t>Ability to swap views*</a:t>
            </a:r>
          </a:p>
          <a:p>
            <a:r>
              <a:rPr lang="en-US" dirty="0" smtClean="0"/>
              <a:t>Clear separation of concerns</a:t>
            </a:r>
          </a:p>
          <a:p>
            <a:r>
              <a:rPr lang="en-US" dirty="0" smtClean="0"/>
              <a:t>Testability Increases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191000" y="2590800"/>
          <a:ext cx="4343400" cy="274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&quot;No&quot; Symbol 4"/>
          <p:cNvSpPr/>
          <p:nvPr/>
        </p:nvSpPr>
        <p:spPr>
          <a:xfrm>
            <a:off x="6019800" y="4648200"/>
            <a:ext cx="685800" cy="685800"/>
          </a:xfrm>
          <a:prstGeom prst="noSmoking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480</TotalTime>
  <Words>458</Words>
  <Application>Microsoft Office PowerPoint</Application>
  <PresentationFormat>On-screen Show (4:3)</PresentationFormat>
  <Paragraphs>91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Oriel</vt:lpstr>
      <vt:lpstr>ASP.Net 2.0</vt:lpstr>
      <vt:lpstr>Silverlight, MVVM, and Prism </vt:lpstr>
      <vt:lpstr>Who am I? </vt:lpstr>
      <vt:lpstr>Roadmap for Today</vt:lpstr>
      <vt:lpstr>Silverlight Basics</vt:lpstr>
      <vt:lpstr>And then we had Silverlight </vt:lpstr>
      <vt:lpstr>How we (Mainly) use Silverlight Today</vt:lpstr>
      <vt:lpstr>Introducing MVVM</vt:lpstr>
      <vt:lpstr>What’s MVVM? </vt:lpstr>
      <vt:lpstr>Sounds Great!  But wait a minute…</vt:lpstr>
      <vt:lpstr>Why we need Prism </vt:lpstr>
      <vt:lpstr>What does Prism do?</vt:lpstr>
      <vt:lpstr>But more specifically…</vt:lpstr>
      <vt:lpstr>The Future </vt:lpstr>
      <vt:lpstr>Silverlight 4 – Superfecta </vt:lpstr>
      <vt:lpstr>The end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Silverlight, MVVM, and Prism</dc:title>
  <dc:creator>Evan Hutnick</dc:creator>
  <cp:lastModifiedBy>Evan Hutnick</cp:lastModifiedBy>
  <cp:revision>37</cp:revision>
  <dcterms:created xsi:type="dcterms:W3CDTF">2010-02-27T12:12:13Z</dcterms:created>
  <dcterms:modified xsi:type="dcterms:W3CDTF">2010-02-27T20:12:37Z</dcterms:modified>
</cp:coreProperties>
</file>