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70" r:id="rId9"/>
    <p:sldId id="265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432" autoAdjust="0"/>
  </p:normalViewPr>
  <p:slideViewPr>
    <p:cSldViewPr>
      <p:cViewPr varScale="1">
        <p:scale>
          <a:sx n="52" d="100"/>
          <a:sy n="52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3A8919-2AF0-4F7E-AE6C-65E746987F68}" type="doc">
      <dgm:prSet loTypeId="urn:microsoft.com/office/officeart/2005/8/layout/process5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3686385-E1F2-40A2-B4C8-79DFBC92DDC0}">
      <dgm:prSet phldrT="[Text]"/>
      <dgm:spPr/>
      <dgm:t>
        <a:bodyPr/>
        <a:lstStyle/>
        <a:p>
          <a:r>
            <a:rPr lang="en-US" dirty="0" smtClean="0"/>
            <a:t>Introduction</a:t>
          </a:r>
          <a:endParaRPr lang="en-US" dirty="0"/>
        </a:p>
      </dgm:t>
    </dgm:pt>
    <dgm:pt modelId="{B868366E-7A27-45AE-9CEC-04AA6218ED18}" type="parTrans" cxnId="{A6ED2E44-A30E-4389-AB32-AE84AFFDA53F}">
      <dgm:prSet/>
      <dgm:spPr/>
      <dgm:t>
        <a:bodyPr/>
        <a:lstStyle/>
        <a:p>
          <a:endParaRPr lang="en-US"/>
        </a:p>
      </dgm:t>
    </dgm:pt>
    <dgm:pt modelId="{7E9E4B62-2829-42EC-8448-58744D1B73C2}" type="sibTrans" cxnId="{A6ED2E44-A30E-4389-AB32-AE84AFFDA53F}">
      <dgm:prSet/>
      <dgm:spPr/>
      <dgm:t>
        <a:bodyPr/>
        <a:lstStyle/>
        <a:p>
          <a:endParaRPr lang="en-US"/>
        </a:p>
      </dgm:t>
    </dgm:pt>
    <dgm:pt modelId="{15D5C133-8F37-41C9-971C-1D0B7B31A75D}">
      <dgm:prSet phldrT="[Text]"/>
      <dgm:spPr/>
      <dgm:t>
        <a:bodyPr/>
        <a:lstStyle/>
        <a:p>
          <a:r>
            <a:rPr lang="en-US" dirty="0" smtClean="0"/>
            <a:t>Gathering Requirements</a:t>
          </a:r>
          <a:endParaRPr lang="en-US" dirty="0"/>
        </a:p>
      </dgm:t>
    </dgm:pt>
    <dgm:pt modelId="{CA245BD7-E8DC-4AB0-ACE8-3C79E925C4B7}" type="parTrans" cxnId="{B759BE98-998D-4C9E-87C3-0D03D9983BB4}">
      <dgm:prSet/>
      <dgm:spPr/>
      <dgm:t>
        <a:bodyPr/>
        <a:lstStyle/>
        <a:p>
          <a:endParaRPr lang="en-US"/>
        </a:p>
      </dgm:t>
    </dgm:pt>
    <dgm:pt modelId="{94947D31-2730-4C87-8C8D-BCDAC41D9AC2}" type="sibTrans" cxnId="{B759BE98-998D-4C9E-87C3-0D03D9983BB4}">
      <dgm:prSet/>
      <dgm:spPr/>
      <dgm:t>
        <a:bodyPr/>
        <a:lstStyle/>
        <a:p>
          <a:endParaRPr lang="en-US"/>
        </a:p>
      </dgm:t>
    </dgm:pt>
    <dgm:pt modelId="{39566DB2-5BE6-4D72-A10A-9D4BE96F676F}">
      <dgm:prSet phldrT="[Text]"/>
      <dgm:spPr/>
      <dgm:t>
        <a:bodyPr/>
        <a:lstStyle/>
        <a:p>
          <a:r>
            <a:rPr lang="en-US" dirty="0" smtClean="0"/>
            <a:t>Looking at a Complete Dashboard</a:t>
          </a:r>
          <a:endParaRPr lang="en-US" dirty="0"/>
        </a:p>
      </dgm:t>
    </dgm:pt>
    <dgm:pt modelId="{C537EA95-8B6F-4E1D-93F8-064407902700}" type="parTrans" cxnId="{D3305EE6-77C0-45B9-B8E8-295A701A15C4}">
      <dgm:prSet/>
      <dgm:spPr/>
      <dgm:t>
        <a:bodyPr/>
        <a:lstStyle/>
        <a:p>
          <a:endParaRPr lang="en-US"/>
        </a:p>
      </dgm:t>
    </dgm:pt>
    <dgm:pt modelId="{5E66AF86-A552-4622-88FF-A2F4F94C4786}" type="sibTrans" cxnId="{D3305EE6-77C0-45B9-B8E8-295A701A15C4}">
      <dgm:prSet/>
      <dgm:spPr/>
      <dgm:t>
        <a:bodyPr/>
        <a:lstStyle/>
        <a:p>
          <a:endParaRPr lang="en-US"/>
        </a:p>
      </dgm:t>
    </dgm:pt>
    <dgm:pt modelId="{0EBABFE8-E00F-42B9-93B6-D3D924167AB6}">
      <dgm:prSet phldrT="[Text]"/>
      <dgm:spPr/>
      <dgm:t>
        <a:bodyPr/>
        <a:lstStyle/>
        <a:p>
          <a:r>
            <a:rPr lang="en-US" dirty="0" smtClean="0"/>
            <a:t>Wrap-up</a:t>
          </a:r>
          <a:endParaRPr lang="en-US" dirty="0"/>
        </a:p>
      </dgm:t>
    </dgm:pt>
    <dgm:pt modelId="{9CC34C5D-A5FF-4B02-A7FB-072A7707F0FB}" type="parTrans" cxnId="{BC6409C2-25B2-4E2E-803A-B8F396B0CC45}">
      <dgm:prSet/>
      <dgm:spPr/>
      <dgm:t>
        <a:bodyPr/>
        <a:lstStyle/>
        <a:p>
          <a:endParaRPr lang="en-US"/>
        </a:p>
      </dgm:t>
    </dgm:pt>
    <dgm:pt modelId="{48B7F0C6-EAB6-46D9-AA11-AD613D353C5D}" type="sibTrans" cxnId="{BC6409C2-25B2-4E2E-803A-B8F396B0CC45}">
      <dgm:prSet/>
      <dgm:spPr/>
      <dgm:t>
        <a:bodyPr/>
        <a:lstStyle/>
        <a:p>
          <a:endParaRPr lang="en-US"/>
        </a:p>
      </dgm:t>
    </dgm:pt>
    <dgm:pt modelId="{F7235CC4-B0C3-4935-BC86-B56742DD145B}">
      <dgm:prSet phldrT="[Text]"/>
      <dgm:spPr/>
      <dgm:t>
        <a:bodyPr/>
        <a:lstStyle/>
        <a:p>
          <a:r>
            <a:rPr lang="en-US" dirty="0" smtClean="0"/>
            <a:t>Constructing the Basic Dashboard</a:t>
          </a:r>
          <a:endParaRPr lang="en-US" dirty="0"/>
        </a:p>
      </dgm:t>
    </dgm:pt>
    <dgm:pt modelId="{4083689E-4340-4C29-BE5D-421330A56DCE}" type="parTrans" cxnId="{357D3B56-034C-4B2A-80DE-C7DD24CAAD0D}">
      <dgm:prSet/>
      <dgm:spPr/>
      <dgm:t>
        <a:bodyPr/>
        <a:lstStyle/>
        <a:p>
          <a:endParaRPr lang="en-US"/>
        </a:p>
      </dgm:t>
    </dgm:pt>
    <dgm:pt modelId="{BFFE40B7-2BD7-4965-AC81-2797908BEF35}" type="sibTrans" cxnId="{357D3B56-034C-4B2A-80DE-C7DD24CAAD0D}">
      <dgm:prSet/>
      <dgm:spPr/>
      <dgm:t>
        <a:bodyPr/>
        <a:lstStyle/>
        <a:p>
          <a:endParaRPr lang="en-US"/>
        </a:p>
      </dgm:t>
    </dgm:pt>
    <dgm:pt modelId="{221625E6-FA0F-4960-826D-7234045BBEC6}">
      <dgm:prSet phldrT="[Text]"/>
      <dgm:spPr/>
      <dgm:t>
        <a:bodyPr/>
        <a:lstStyle/>
        <a:p>
          <a:r>
            <a:rPr lang="en-US" dirty="0" smtClean="0"/>
            <a:t>Silverlight*</a:t>
          </a:r>
          <a:endParaRPr lang="en-US" dirty="0"/>
        </a:p>
      </dgm:t>
    </dgm:pt>
    <dgm:pt modelId="{E8902784-353F-4A88-9287-C40B0621FCB7}" type="parTrans" cxnId="{2E3352F0-18C6-4633-9E9E-6ABCAF97FB95}">
      <dgm:prSet/>
      <dgm:spPr/>
      <dgm:t>
        <a:bodyPr/>
        <a:lstStyle/>
        <a:p>
          <a:endParaRPr lang="en-US"/>
        </a:p>
      </dgm:t>
    </dgm:pt>
    <dgm:pt modelId="{ACAC1B3B-D8D9-4FA1-B718-B9DB385AA602}" type="sibTrans" cxnId="{2E3352F0-18C6-4633-9E9E-6ABCAF97FB95}">
      <dgm:prSet/>
      <dgm:spPr/>
      <dgm:t>
        <a:bodyPr/>
        <a:lstStyle/>
        <a:p>
          <a:endParaRPr lang="en-US"/>
        </a:p>
      </dgm:t>
    </dgm:pt>
    <dgm:pt modelId="{27A66BA7-26FF-4562-84AD-E526F4748F70}" type="pres">
      <dgm:prSet presAssocID="{033A8919-2AF0-4F7E-AE6C-65E746987F6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2D1F615-13BC-48FF-8FAE-BD05B054655D}" type="pres">
      <dgm:prSet presAssocID="{03686385-E1F2-40A2-B4C8-79DFBC92DDC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879ABE-A45D-4034-8CF7-743AE9C078CD}" type="pres">
      <dgm:prSet presAssocID="{7E9E4B62-2829-42EC-8448-58744D1B73C2}" presName="sibTrans" presStyleLbl="sibTrans2D1" presStyleIdx="0" presStyleCnt="5"/>
      <dgm:spPr/>
      <dgm:t>
        <a:bodyPr/>
        <a:lstStyle/>
        <a:p>
          <a:endParaRPr lang="en-US"/>
        </a:p>
      </dgm:t>
    </dgm:pt>
    <dgm:pt modelId="{1705B684-571A-4959-BF10-806B11E36905}" type="pres">
      <dgm:prSet presAssocID="{7E9E4B62-2829-42EC-8448-58744D1B73C2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E8985CB7-C2A5-424B-9EEF-6F5E8D52496D}" type="pres">
      <dgm:prSet presAssocID="{15D5C133-8F37-41C9-971C-1D0B7B31A75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FF4DBA-FFB5-4CFE-BE23-53130E690635}" type="pres">
      <dgm:prSet presAssocID="{94947D31-2730-4C87-8C8D-BCDAC41D9AC2}" presName="sibTrans" presStyleLbl="sibTrans2D1" presStyleIdx="1" presStyleCnt="5"/>
      <dgm:spPr/>
      <dgm:t>
        <a:bodyPr/>
        <a:lstStyle/>
        <a:p>
          <a:endParaRPr lang="en-US"/>
        </a:p>
      </dgm:t>
    </dgm:pt>
    <dgm:pt modelId="{6B34C19D-2BE7-41DE-B1F1-C668BDD6BE6A}" type="pres">
      <dgm:prSet presAssocID="{94947D31-2730-4C87-8C8D-BCDAC41D9AC2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9EBE3F28-9613-4A3F-9AE3-9C203E20FC18}" type="pres">
      <dgm:prSet presAssocID="{221625E6-FA0F-4960-826D-7234045BBEC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A5B2C5-07A1-41D5-97BD-7CD08532678B}" type="pres">
      <dgm:prSet presAssocID="{ACAC1B3B-D8D9-4FA1-B718-B9DB385AA602}" presName="sibTrans" presStyleLbl="sibTrans2D1" presStyleIdx="2" presStyleCnt="5"/>
      <dgm:spPr/>
      <dgm:t>
        <a:bodyPr/>
        <a:lstStyle/>
        <a:p>
          <a:endParaRPr lang="en-US"/>
        </a:p>
      </dgm:t>
    </dgm:pt>
    <dgm:pt modelId="{25D5D03F-4308-41B3-B2CD-1229A9EDA716}" type="pres">
      <dgm:prSet presAssocID="{ACAC1B3B-D8D9-4FA1-B718-B9DB385AA602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26CD4146-3600-4814-9B1B-143914DF1563}" type="pres">
      <dgm:prSet presAssocID="{F7235CC4-B0C3-4935-BC86-B56742DD145B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93F02B-DCE4-4133-91F5-FDCCCCCCD2DE}" type="pres">
      <dgm:prSet presAssocID="{BFFE40B7-2BD7-4965-AC81-2797908BEF35}" presName="sibTrans" presStyleLbl="sibTrans2D1" presStyleIdx="3" presStyleCnt="5"/>
      <dgm:spPr/>
      <dgm:t>
        <a:bodyPr/>
        <a:lstStyle/>
        <a:p>
          <a:endParaRPr lang="en-US"/>
        </a:p>
      </dgm:t>
    </dgm:pt>
    <dgm:pt modelId="{DBC9F8BC-2A62-41FF-88FB-19057BB380AD}" type="pres">
      <dgm:prSet presAssocID="{BFFE40B7-2BD7-4965-AC81-2797908BEF35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90389AC6-3B27-4EF2-AE30-E340A252ABC3}" type="pres">
      <dgm:prSet presAssocID="{39566DB2-5BE6-4D72-A10A-9D4BE96F676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21F981-BCC3-48D8-89EA-F6D49198B082}" type="pres">
      <dgm:prSet presAssocID="{5E66AF86-A552-4622-88FF-A2F4F94C4786}" presName="sibTrans" presStyleLbl="sibTrans2D1" presStyleIdx="4" presStyleCnt="5"/>
      <dgm:spPr/>
      <dgm:t>
        <a:bodyPr/>
        <a:lstStyle/>
        <a:p>
          <a:endParaRPr lang="en-US"/>
        </a:p>
      </dgm:t>
    </dgm:pt>
    <dgm:pt modelId="{E4287A65-E9A7-4998-B114-E45208699D89}" type="pres">
      <dgm:prSet presAssocID="{5E66AF86-A552-4622-88FF-A2F4F94C4786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80F64B94-BE56-4A8A-B63F-5D96080C6630}" type="pres">
      <dgm:prSet presAssocID="{0EBABFE8-E00F-42B9-93B6-D3D924167AB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7D3B56-034C-4B2A-80DE-C7DD24CAAD0D}" srcId="{033A8919-2AF0-4F7E-AE6C-65E746987F68}" destId="{F7235CC4-B0C3-4935-BC86-B56742DD145B}" srcOrd="3" destOrd="0" parTransId="{4083689E-4340-4C29-BE5D-421330A56DCE}" sibTransId="{BFFE40B7-2BD7-4965-AC81-2797908BEF35}"/>
    <dgm:cxn modelId="{BF28CAEA-2108-468F-9D06-5FEE6E801844}" type="presOf" srcId="{ACAC1B3B-D8D9-4FA1-B718-B9DB385AA602}" destId="{95A5B2C5-07A1-41D5-97BD-7CD08532678B}" srcOrd="0" destOrd="0" presId="urn:microsoft.com/office/officeart/2005/8/layout/process5"/>
    <dgm:cxn modelId="{2E3352F0-18C6-4633-9E9E-6ABCAF97FB95}" srcId="{033A8919-2AF0-4F7E-AE6C-65E746987F68}" destId="{221625E6-FA0F-4960-826D-7234045BBEC6}" srcOrd="2" destOrd="0" parTransId="{E8902784-353F-4A88-9287-C40B0621FCB7}" sibTransId="{ACAC1B3B-D8D9-4FA1-B718-B9DB385AA602}"/>
    <dgm:cxn modelId="{BC6409C2-25B2-4E2E-803A-B8F396B0CC45}" srcId="{033A8919-2AF0-4F7E-AE6C-65E746987F68}" destId="{0EBABFE8-E00F-42B9-93B6-D3D924167AB6}" srcOrd="5" destOrd="0" parTransId="{9CC34C5D-A5FF-4B02-A7FB-072A7707F0FB}" sibTransId="{48B7F0C6-EAB6-46D9-AA11-AD613D353C5D}"/>
    <dgm:cxn modelId="{AC689BC4-35E7-474D-9BA3-514E626511EC}" type="presOf" srcId="{94947D31-2730-4C87-8C8D-BCDAC41D9AC2}" destId="{83FF4DBA-FFB5-4CFE-BE23-53130E690635}" srcOrd="0" destOrd="0" presId="urn:microsoft.com/office/officeart/2005/8/layout/process5"/>
    <dgm:cxn modelId="{D33E83C8-1BDC-4189-B389-BB105B25FDEA}" type="presOf" srcId="{39566DB2-5BE6-4D72-A10A-9D4BE96F676F}" destId="{90389AC6-3B27-4EF2-AE30-E340A252ABC3}" srcOrd="0" destOrd="0" presId="urn:microsoft.com/office/officeart/2005/8/layout/process5"/>
    <dgm:cxn modelId="{224D0461-5DE1-4120-BE28-1F5409510911}" type="presOf" srcId="{7E9E4B62-2829-42EC-8448-58744D1B73C2}" destId="{70879ABE-A45D-4034-8CF7-743AE9C078CD}" srcOrd="0" destOrd="0" presId="urn:microsoft.com/office/officeart/2005/8/layout/process5"/>
    <dgm:cxn modelId="{1180B6FF-DA8C-4FCD-AD49-520F734C2550}" type="presOf" srcId="{5E66AF86-A552-4622-88FF-A2F4F94C4786}" destId="{E4287A65-E9A7-4998-B114-E45208699D89}" srcOrd="1" destOrd="0" presId="urn:microsoft.com/office/officeart/2005/8/layout/process5"/>
    <dgm:cxn modelId="{745DDB50-1C36-4D00-B41D-F5426A31B03D}" type="presOf" srcId="{ACAC1B3B-D8D9-4FA1-B718-B9DB385AA602}" destId="{25D5D03F-4308-41B3-B2CD-1229A9EDA716}" srcOrd="1" destOrd="0" presId="urn:microsoft.com/office/officeart/2005/8/layout/process5"/>
    <dgm:cxn modelId="{B759BE98-998D-4C9E-87C3-0D03D9983BB4}" srcId="{033A8919-2AF0-4F7E-AE6C-65E746987F68}" destId="{15D5C133-8F37-41C9-971C-1D0B7B31A75D}" srcOrd="1" destOrd="0" parTransId="{CA245BD7-E8DC-4AB0-ACE8-3C79E925C4B7}" sibTransId="{94947D31-2730-4C87-8C8D-BCDAC41D9AC2}"/>
    <dgm:cxn modelId="{2D558602-5740-4B88-9572-5404578339AB}" type="presOf" srcId="{5E66AF86-A552-4622-88FF-A2F4F94C4786}" destId="{0521F981-BCC3-48D8-89EA-F6D49198B082}" srcOrd="0" destOrd="0" presId="urn:microsoft.com/office/officeart/2005/8/layout/process5"/>
    <dgm:cxn modelId="{B072397B-78E5-4B80-894E-7F165A177E45}" type="presOf" srcId="{7E9E4B62-2829-42EC-8448-58744D1B73C2}" destId="{1705B684-571A-4959-BF10-806B11E36905}" srcOrd="1" destOrd="0" presId="urn:microsoft.com/office/officeart/2005/8/layout/process5"/>
    <dgm:cxn modelId="{A0E5DE67-F7E0-41D2-8B0E-BE3DC915F865}" type="presOf" srcId="{F7235CC4-B0C3-4935-BC86-B56742DD145B}" destId="{26CD4146-3600-4814-9B1B-143914DF1563}" srcOrd="0" destOrd="0" presId="urn:microsoft.com/office/officeart/2005/8/layout/process5"/>
    <dgm:cxn modelId="{5F572D10-903C-4FFF-BF9A-BC1F169EE58F}" type="presOf" srcId="{BFFE40B7-2BD7-4965-AC81-2797908BEF35}" destId="{DBC9F8BC-2A62-41FF-88FB-19057BB380AD}" srcOrd="1" destOrd="0" presId="urn:microsoft.com/office/officeart/2005/8/layout/process5"/>
    <dgm:cxn modelId="{BF2686C3-EE17-47CA-AC0A-45B387B01C99}" type="presOf" srcId="{BFFE40B7-2BD7-4965-AC81-2797908BEF35}" destId="{B093F02B-DCE4-4133-91F5-FDCCCCCCD2DE}" srcOrd="0" destOrd="0" presId="urn:microsoft.com/office/officeart/2005/8/layout/process5"/>
    <dgm:cxn modelId="{2C6D7A9F-5E41-4C0B-A815-9ABF74F6C932}" type="presOf" srcId="{033A8919-2AF0-4F7E-AE6C-65E746987F68}" destId="{27A66BA7-26FF-4562-84AD-E526F4748F70}" srcOrd="0" destOrd="0" presId="urn:microsoft.com/office/officeart/2005/8/layout/process5"/>
    <dgm:cxn modelId="{A6ED2E44-A30E-4389-AB32-AE84AFFDA53F}" srcId="{033A8919-2AF0-4F7E-AE6C-65E746987F68}" destId="{03686385-E1F2-40A2-B4C8-79DFBC92DDC0}" srcOrd="0" destOrd="0" parTransId="{B868366E-7A27-45AE-9CEC-04AA6218ED18}" sibTransId="{7E9E4B62-2829-42EC-8448-58744D1B73C2}"/>
    <dgm:cxn modelId="{562C6A04-3919-4E8A-A62A-0270901DFE54}" type="presOf" srcId="{0EBABFE8-E00F-42B9-93B6-D3D924167AB6}" destId="{80F64B94-BE56-4A8A-B63F-5D96080C6630}" srcOrd="0" destOrd="0" presId="urn:microsoft.com/office/officeart/2005/8/layout/process5"/>
    <dgm:cxn modelId="{AF192DBD-80AA-480A-AE95-AA52C7CED1A9}" type="presOf" srcId="{15D5C133-8F37-41C9-971C-1D0B7B31A75D}" destId="{E8985CB7-C2A5-424B-9EEF-6F5E8D52496D}" srcOrd="0" destOrd="0" presId="urn:microsoft.com/office/officeart/2005/8/layout/process5"/>
    <dgm:cxn modelId="{A8354E54-A244-4470-9790-1BE67B0C12DF}" type="presOf" srcId="{221625E6-FA0F-4960-826D-7234045BBEC6}" destId="{9EBE3F28-9613-4A3F-9AE3-9C203E20FC18}" srcOrd="0" destOrd="0" presId="urn:microsoft.com/office/officeart/2005/8/layout/process5"/>
    <dgm:cxn modelId="{DF9C61C4-BF97-4963-886C-E639D9A06970}" type="presOf" srcId="{94947D31-2730-4C87-8C8D-BCDAC41D9AC2}" destId="{6B34C19D-2BE7-41DE-B1F1-C668BDD6BE6A}" srcOrd="1" destOrd="0" presId="urn:microsoft.com/office/officeart/2005/8/layout/process5"/>
    <dgm:cxn modelId="{D3305EE6-77C0-45B9-B8E8-295A701A15C4}" srcId="{033A8919-2AF0-4F7E-AE6C-65E746987F68}" destId="{39566DB2-5BE6-4D72-A10A-9D4BE96F676F}" srcOrd="4" destOrd="0" parTransId="{C537EA95-8B6F-4E1D-93F8-064407902700}" sibTransId="{5E66AF86-A552-4622-88FF-A2F4F94C4786}"/>
    <dgm:cxn modelId="{CBA0428B-8EFF-4E05-BE0B-75E74AA93BD9}" type="presOf" srcId="{03686385-E1F2-40A2-B4C8-79DFBC92DDC0}" destId="{92D1F615-13BC-48FF-8FAE-BD05B054655D}" srcOrd="0" destOrd="0" presId="urn:microsoft.com/office/officeart/2005/8/layout/process5"/>
    <dgm:cxn modelId="{550BB064-A933-452E-B8AC-100DB9424739}" type="presParOf" srcId="{27A66BA7-26FF-4562-84AD-E526F4748F70}" destId="{92D1F615-13BC-48FF-8FAE-BD05B054655D}" srcOrd="0" destOrd="0" presId="urn:microsoft.com/office/officeart/2005/8/layout/process5"/>
    <dgm:cxn modelId="{FF6100CE-20B8-407E-995C-2207CA6B7494}" type="presParOf" srcId="{27A66BA7-26FF-4562-84AD-E526F4748F70}" destId="{70879ABE-A45D-4034-8CF7-743AE9C078CD}" srcOrd="1" destOrd="0" presId="urn:microsoft.com/office/officeart/2005/8/layout/process5"/>
    <dgm:cxn modelId="{E4A6F2D3-5DFD-453C-9071-064EDB093B76}" type="presParOf" srcId="{70879ABE-A45D-4034-8CF7-743AE9C078CD}" destId="{1705B684-571A-4959-BF10-806B11E36905}" srcOrd="0" destOrd="0" presId="urn:microsoft.com/office/officeart/2005/8/layout/process5"/>
    <dgm:cxn modelId="{274F2702-B67A-4E70-B9FB-6CA347FE6123}" type="presParOf" srcId="{27A66BA7-26FF-4562-84AD-E526F4748F70}" destId="{E8985CB7-C2A5-424B-9EEF-6F5E8D52496D}" srcOrd="2" destOrd="0" presId="urn:microsoft.com/office/officeart/2005/8/layout/process5"/>
    <dgm:cxn modelId="{199E7BC4-D9AD-4268-ADDE-BD9C80855BD2}" type="presParOf" srcId="{27A66BA7-26FF-4562-84AD-E526F4748F70}" destId="{83FF4DBA-FFB5-4CFE-BE23-53130E690635}" srcOrd="3" destOrd="0" presId="urn:microsoft.com/office/officeart/2005/8/layout/process5"/>
    <dgm:cxn modelId="{2D7540FE-FA53-410D-8F03-B5BAB71BD838}" type="presParOf" srcId="{83FF4DBA-FFB5-4CFE-BE23-53130E690635}" destId="{6B34C19D-2BE7-41DE-B1F1-C668BDD6BE6A}" srcOrd="0" destOrd="0" presId="urn:microsoft.com/office/officeart/2005/8/layout/process5"/>
    <dgm:cxn modelId="{85DE23FF-05CE-4E66-9663-D2B602630C44}" type="presParOf" srcId="{27A66BA7-26FF-4562-84AD-E526F4748F70}" destId="{9EBE3F28-9613-4A3F-9AE3-9C203E20FC18}" srcOrd="4" destOrd="0" presId="urn:microsoft.com/office/officeart/2005/8/layout/process5"/>
    <dgm:cxn modelId="{D773C1F5-8240-4A4F-92F3-DF0558594FA6}" type="presParOf" srcId="{27A66BA7-26FF-4562-84AD-E526F4748F70}" destId="{95A5B2C5-07A1-41D5-97BD-7CD08532678B}" srcOrd="5" destOrd="0" presId="urn:microsoft.com/office/officeart/2005/8/layout/process5"/>
    <dgm:cxn modelId="{C8548B35-8A94-44A6-91F1-52C878BD1151}" type="presParOf" srcId="{95A5B2C5-07A1-41D5-97BD-7CD08532678B}" destId="{25D5D03F-4308-41B3-B2CD-1229A9EDA716}" srcOrd="0" destOrd="0" presId="urn:microsoft.com/office/officeart/2005/8/layout/process5"/>
    <dgm:cxn modelId="{6503C714-FD96-4F51-9DBC-81E09E0F2FDE}" type="presParOf" srcId="{27A66BA7-26FF-4562-84AD-E526F4748F70}" destId="{26CD4146-3600-4814-9B1B-143914DF1563}" srcOrd="6" destOrd="0" presId="urn:microsoft.com/office/officeart/2005/8/layout/process5"/>
    <dgm:cxn modelId="{3E1F33A5-5F8B-4F2D-815B-925BD9892AFD}" type="presParOf" srcId="{27A66BA7-26FF-4562-84AD-E526F4748F70}" destId="{B093F02B-DCE4-4133-91F5-FDCCCCCCD2DE}" srcOrd="7" destOrd="0" presId="urn:microsoft.com/office/officeart/2005/8/layout/process5"/>
    <dgm:cxn modelId="{14AF43C0-CDC0-48E4-97F7-5BFEE6F7C6A4}" type="presParOf" srcId="{B093F02B-DCE4-4133-91F5-FDCCCCCCD2DE}" destId="{DBC9F8BC-2A62-41FF-88FB-19057BB380AD}" srcOrd="0" destOrd="0" presId="urn:microsoft.com/office/officeart/2005/8/layout/process5"/>
    <dgm:cxn modelId="{8586AE94-F636-4613-B622-4A14F6542D15}" type="presParOf" srcId="{27A66BA7-26FF-4562-84AD-E526F4748F70}" destId="{90389AC6-3B27-4EF2-AE30-E340A252ABC3}" srcOrd="8" destOrd="0" presId="urn:microsoft.com/office/officeart/2005/8/layout/process5"/>
    <dgm:cxn modelId="{512B36A4-D0CE-43D4-A8EC-5E93D9910E1B}" type="presParOf" srcId="{27A66BA7-26FF-4562-84AD-E526F4748F70}" destId="{0521F981-BCC3-48D8-89EA-F6D49198B082}" srcOrd="9" destOrd="0" presId="urn:microsoft.com/office/officeart/2005/8/layout/process5"/>
    <dgm:cxn modelId="{917C6F48-4D52-4CBB-940F-8B8763EA938D}" type="presParOf" srcId="{0521F981-BCC3-48D8-89EA-F6D49198B082}" destId="{E4287A65-E9A7-4998-B114-E45208699D89}" srcOrd="0" destOrd="0" presId="urn:microsoft.com/office/officeart/2005/8/layout/process5"/>
    <dgm:cxn modelId="{CF234746-C65F-4FD4-9E35-FD9ABF1DF9FC}" type="presParOf" srcId="{27A66BA7-26FF-4562-84AD-E526F4748F70}" destId="{80F64B94-BE56-4A8A-B63F-5D96080C6630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D1F615-13BC-48FF-8FAE-BD05B054655D}">
      <dsp:nvSpPr>
        <dsp:cNvPr id="0" name=""/>
        <dsp:cNvSpPr/>
      </dsp:nvSpPr>
      <dsp:spPr>
        <a:xfrm>
          <a:off x="6591" y="824264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Introduction</a:t>
          </a:r>
          <a:endParaRPr lang="en-US" sz="2300" kern="1200" dirty="0"/>
        </a:p>
      </dsp:txBody>
      <dsp:txXfrm>
        <a:off x="6591" y="824264"/>
        <a:ext cx="1970044" cy="1182026"/>
      </dsp:txXfrm>
    </dsp:sp>
    <dsp:sp modelId="{70879ABE-A45D-4034-8CF7-743AE9C078CD}">
      <dsp:nvSpPr>
        <dsp:cNvPr id="0" name=""/>
        <dsp:cNvSpPr/>
      </dsp:nvSpPr>
      <dsp:spPr>
        <a:xfrm>
          <a:off x="2149999" y="1170992"/>
          <a:ext cx="417649" cy="488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2149999" y="1170992"/>
        <a:ext cx="417649" cy="488570"/>
      </dsp:txXfrm>
    </dsp:sp>
    <dsp:sp modelId="{E8985CB7-C2A5-424B-9EEF-6F5E8D52496D}">
      <dsp:nvSpPr>
        <dsp:cNvPr id="0" name=""/>
        <dsp:cNvSpPr/>
      </dsp:nvSpPr>
      <dsp:spPr>
        <a:xfrm>
          <a:off x="2764652" y="824264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Gathering Requirements</a:t>
          </a:r>
          <a:endParaRPr lang="en-US" sz="2300" kern="1200" dirty="0"/>
        </a:p>
      </dsp:txBody>
      <dsp:txXfrm>
        <a:off x="2764652" y="824264"/>
        <a:ext cx="1970044" cy="1182026"/>
      </dsp:txXfrm>
    </dsp:sp>
    <dsp:sp modelId="{83FF4DBA-FFB5-4CFE-BE23-53130E690635}">
      <dsp:nvSpPr>
        <dsp:cNvPr id="0" name=""/>
        <dsp:cNvSpPr/>
      </dsp:nvSpPr>
      <dsp:spPr>
        <a:xfrm>
          <a:off x="4908060" y="1170992"/>
          <a:ext cx="417649" cy="488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4908060" y="1170992"/>
        <a:ext cx="417649" cy="488570"/>
      </dsp:txXfrm>
    </dsp:sp>
    <dsp:sp modelId="{9EBE3F28-9613-4A3F-9AE3-9C203E20FC18}">
      <dsp:nvSpPr>
        <dsp:cNvPr id="0" name=""/>
        <dsp:cNvSpPr/>
      </dsp:nvSpPr>
      <dsp:spPr>
        <a:xfrm>
          <a:off x="5522714" y="824264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Silverlight*</a:t>
          </a:r>
          <a:endParaRPr lang="en-US" sz="2300" kern="1200" dirty="0"/>
        </a:p>
      </dsp:txBody>
      <dsp:txXfrm>
        <a:off x="5522714" y="824264"/>
        <a:ext cx="1970044" cy="1182026"/>
      </dsp:txXfrm>
    </dsp:sp>
    <dsp:sp modelId="{95A5B2C5-07A1-41D5-97BD-7CD08532678B}">
      <dsp:nvSpPr>
        <dsp:cNvPr id="0" name=""/>
        <dsp:cNvSpPr/>
      </dsp:nvSpPr>
      <dsp:spPr>
        <a:xfrm rot="5400000">
          <a:off x="6298912" y="2144194"/>
          <a:ext cx="417649" cy="488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 rot="5400000">
        <a:off x="6298912" y="2144194"/>
        <a:ext cx="417649" cy="488570"/>
      </dsp:txXfrm>
    </dsp:sp>
    <dsp:sp modelId="{26CD4146-3600-4814-9B1B-143914DF1563}">
      <dsp:nvSpPr>
        <dsp:cNvPr id="0" name=""/>
        <dsp:cNvSpPr/>
      </dsp:nvSpPr>
      <dsp:spPr>
        <a:xfrm>
          <a:off x="5522714" y="2794308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Constructing the Basic Dashboard</a:t>
          </a:r>
          <a:endParaRPr lang="en-US" sz="2300" kern="1200" dirty="0"/>
        </a:p>
      </dsp:txBody>
      <dsp:txXfrm>
        <a:off x="5522714" y="2794308"/>
        <a:ext cx="1970044" cy="1182026"/>
      </dsp:txXfrm>
    </dsp:sp>
    <dsp:sp modelId="{B093F02B-DCE4-4133-91F5-FDCCCCCCD2DE}">
      <dsp:nvSpPr>
        <dsp:cNvPr id="0" name=""/>
        <dsp:cNvSpPr/>
      </dsp:nvSpPr>
      <dsp:spPr>
        <a:xfrm rot="10800000">
          <a:off x="4931701" y="3141036"/>
          <a:ext cx="417649" cy="488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 rot="10800000">
        <a:off x="4931701" y="3141036"/>
        <a:ext cx="417649" cy="488570"/>
      </dsp:txXfrm>
    </dsp:sp>
    <dsp:sp modelId="{90389AC6-3B27-4EF2-AE30-E340A252ABC3}">
      <dsp:nvSpPr>
        <dsp:cNvPr id="0" name=""/>
        <dsp:cNvSpPr/>
      </dsp:nvSpPr>
      <dsp:spPr>
        <a:xfrm>
          <a:off x="2764652" y="2794308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Looking at a Complete Dashboard</a:t>
          </a:r>
          <a:endParaRPr lang="en-US" sz="2300" kern="1200" dirty="0"/>
        </a:p>
      </dsp:txBody>
      <dsp:txXfrm>
        <a:off x="2764652" y="2794308"/>
        <a:ext cx="1970044" cy="1182026"/>
      </dsp:txXfrm>
    </dsp:sp>
    <dsp:sp modelId="{0521F981-BCC3-48D8-89EA-F6D49198B082}">
      <dsp:nvSpPr>
        <dsp:cNvPr id="0" name=""/>
        <dsp:cNvSpPr/>
      </dsp:nvSpPr>
      <dsp:spPr>
        <a:xfrm rot="10800000">
          <a:off x="2173639" y="3141036"/>
          <a:ext cx="417649" cy="488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 rot="10800000">
        <a:off x="2173639" y="3141036"/>
        <a:ext cx="417649" cy="488570"/>
      </dsp:txXfrm>
    </dsp:sp>
    <dsp:sp modelId="{80F64B94-BE56-4A8A-B63F-5D96080C6630}">
      <dsp:nvSpPr>
        <dsp:cNvPr id="0" name=""/>
        <dsp:cNvSpPr/>
      </dsp:nvSpPr>
      <dsp:spPr>
        <a:xfrm>
          <a:off x="6591" y="2794308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Wrap-up</a:t>
          </a:r>
          <a:endParaRPr lang="en-US" sz="2300" kern="1200" dirty="0"/>
        </a:p>
      </dsp:txBody>
      <dsp:txXfrm>
        <a:off x="6591" y="2794308"/>
        <a:ext cx="1970044" cy="1182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A448B-2FBD-4BB0-BDF4-9244EBC4AD34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84691-0173-4445-AC6D-81D3FB8C1F9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84691-0173-4445-AC6D-81D3FB8C1F9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ABA1366-6C25-4948-A782-684E99F038A9}" type="datetimeFigureOut">
              <a:rPr lang="en-US" smtClean="0"/>
              <a:pPr/>
              <a:t>5/22/2010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381000"/>
            <a:ext cx="7406640" cy="1472184"/>
          </a:xfrm>
        </p:spPr>
        <p:txBody>
          <a:bodyPr/>
          <a:lstStyle/>
          <a:p>
            <a:r>
              <a:rPr lang="en-US" dirty="0" smtClean="0"/>
              <a:t>Building Line-of-Business</a:t>
            </a:r>
            <a:br>
              <a:rPr lang="en-US" dirty="0" smtClean="0"/>
            </a:br>
            <a:r>
              <a:rPr lang="en-US" dirty="0" smtClean="0"/>
              <a:t>Dashboards with Silverlight 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 descr="legalsamplepi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3276600"/>
            <a:ext cx="5867400" cy="3091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203213"/>
            <a:ext cx="4264503" cy="2825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this can go…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 #2!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790688" cy="4800600"/>
          </a:xfrm>
        </p:spPr>
        <p:txBody>
          <a:bodyPr/>
          <a:lstStyle/>
          <a:p>
            <a:r>
              <a:rPr lang="en-US" dirty="0" smtClean="0"/>
              <a:t>Silverlight is…</a:t>
            </a:r>
          </a:p>
          <a:p>
            <a:pPr lvl="1"/>
            <a:r>
              <a:rPr lang="en-US" dirty="0" smtClean="0"/>
              <a:t>Platform for creating rich, extensible, modular applications</a:t>
            </a:r>
          </a:p>
          <a:p>
            <a:pPr lvl="1"/>
            <a:r>
              <a:rPr lang="en-US" dirty="0" smtClean="0"/>
              <a:t>Not tied to any particular database type</a:t>
            </a:r>
          </a:p>
          <a:p>
            <a:pPr lvl="1"/>
            <a:r>
              <a:rPr lang="en-US" dirty="0" smtClean="0"/>
              <a:t>Available for web-based and desktop applications</a:t>
            </a:r>
          </a:p>
          <a:p>
            <a:pPr lvl="1"/>
            <a:r>
              <a:rPr lang="en-US" dirty="0" smtClean="0"/>
              <a:t>*Multi-platform, so will work nicely in most enterprise and business environments</a:t>
            </a:r>
            <a:endParaRPr lang="en-US" dirty="0" smtClean="0"/>
          </a:p>
          <a:p>
            <a:pPr lvl="1"/>
            <a:r>
              <a:rPr lang="en-US" dirty="0" smtClean="0"/>
              <a:t>All grown up and ready for serious development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00200"/>
            <a:ext cx="7467600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Feel free to follow up with me:</a:t>
            </a:r>
          </a:p>
          <a:p>
            <a:pPr>
              <a:buNone/>
            </a:pPr>
            <a:r>
              <a:rPr lang="en-US" dirty="0" smtClean="0"/>
              <a:t>	hutnick@telerik.com</a:t>
            </a:r>
          </a:p>
          <a:p>
            <a:pPr>
              <a:buNone/>
            </a:pPr>
            <a:r>
              <a:rPr lang="en-US" dirty="0" smtClean="0"/>
              <a:t>	evanhutnick@gmail.com	</a:t>
            </a:r>
          </a:p>
          <a:p>
            <a:pPr>
              <a:buNone/>
            </a:pPr>
            <a:r>
              <a:rPr lang="en-US" dirty="0" smtClean="0"/>
              <a:t>	blogs.telerik.com/evanhutnick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sz="2400" dirty="0" smtClean="0"/>
              <a:t>*Source code for presentation will be available on the above blog next week. </a:t>
            </a:r>
            <a:r>
              <a:rPr lang="en-US" sz="2400" dirty="0" smtClean="0">
                <a:sym typeface="Wingdings" pitchFamily="2" charset="2"/>
              </a:rPr>
              <a:t>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RoadMap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66800" y="6477000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</a:t>
            </a:r>
            <a:r>
              <a:rPr lang="en-US" i="1" dirty="0" smtClean="0"/>
              <a:t>Too much to write in a little block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Evan Hutnick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Developer Evangelist at Telerik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err="1" smtClean="0"/>
              <a:t>.Net</a:t>
            </a:r>
            <a:r>
              <a:rPr lang="en-US" dirty="0" smtClean="0"/>
              <a:t> Speaker	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XAML/XNA/Windows Phone 7 Geek</a:t>
            </a:r>
            <a:endParaRPr lang="en-US" dirty="0"/>
          </a:p>
        </p:txBody>
      </p:sp>
      <p:pic>
        <p:nvPicPr>
          <p:cNvPr id="7" name="Picture 6" descr="Silverligh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4382454"/>
            <a:ext cx="2013626" cy="2057400"/>
          </a:xfrm>
          <a:prstGeom prst="rect">
            <a:avLst/>
          </a:prstGeom>
        </p:spPr>
      </p:pic>
      <p:pic>
        <p:nvPicPr>
          <p:cNvPr id="8" name="Picture 7" descr="xna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0013" y="4310064"/>
            <a:ext cx="2590800" cy="2202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 descr="telerikLogo-web-225x90p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4781550"/>
            <a:ext cx="21431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Gathering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714488" cy="4800600"/>
          </a:xfrm>
        </p:spPr>
        <p:txBody>
          <a:bodyPr/>
          <a:lstStyle/>
          <a:p>
            <a:r>
              <a:rPr lang="en-US" dirty="0" smtClean="0"/>
              <a:t>We need to know </a:t>
            </a:r>
            <a:r>
              <a:rPr lang="en-US" i="1" dirty="0" smtClean="0"/>
              <a:t>what</a:t>
            </a:r>
            <a:r>
              <a:rPr lang="en-US" dirty="0" smtClean="0"/>
              <a:t> we need to display before determining </a:t>
            </a:r>
            <a:r>
              <a:rPr lang="en-US" i="1" dirty="0" smtClean="0"/>
              <a:t>how</a:t>
            </a:r>
            <a:r>
              <a:rPr lang="en-US" dirty="0" smtClean="0"/>
              <a:t> to display it</a:t>
            </a:r>
          </a:p>
          <a:p>
            <a:r>
              <a:rPr lang="en-US" dirty="0" smtClean="0"/>
              <a:t>Begin </a:t>
            </a:r>
            <a:r>
              <a:rPr lang="en-US" dirty="0" smtClean="0"/>
              <a:t>by asking 3 questions:</a:t>
            </a:r>
          </a:p>
          <a:p>
            <a:pPr lvl="1"/>
            <a:r>
              <a:rPr lang="en-US" dirty="0" smtClean="0"/>
              <a:t>What type of data am I working with?</a:t>
            </a:r>
          </a:p>
          <a:p>
            <a:pPr lvl="1"/>
            <a:r>
              <a:rPr lang="en-US" dirty="0" smtClean="0"/>
              <a:t>What are the end-user requirements?</a:t>
            </a:r>
          </a:p>
          <a:p>
            <a:pPr lvl="1"/>
            <a:r>
              <a:rPr lang="en-US" dirty="0" smtClean="0"/>
              <a:t>What technology can I use?</a:t>
            </a:r>
          </a:p>
          <a:p>
            <a:r>
              <a:rPr lang="en-US" dirty="0" smtClean="0"/>
              <a:t>Then respond with…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Are you kidding me?</a:t>
            </a:r>
          </a:p>
          <a:p>
            <a:pPr algn="ctr">
              <a:buNone/>
            </a:pPr>
            <a:r>
              <a:rPr lang="en-US" sz="4800" dirty="0" smtClean="0">
                <a:sym typeface="Wingdings" pitchFamily="2" charset="2"/>
              </a:rPr>
              <a:t>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Fictional Requirements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Customer, order, and sales information</a:t>
            </a:r>
          </a:p>
          <a:p>
            <a:r>
              <a:rPr lang="en-US" dirty="0" smtClean="0"/>
              <a:t>End-User Requirements</a:t>
            </a:r>
          </a:p>
          <a:p>
            <a:pPr lvl="1"/>
            <a:r>
              <a:rPr lang="en-US" dirty="0" smtClean="0"/>
              <a:t>Constructing sales ‘dashboards’ without strict predefined bounds</a:t>
            </a:r>
          </a:p>
          <a:p>
            <a:pPr lvl="1"/>
            <a:r>
              <a:rPr lang="en-US" dirty="0" smtClean="0"/>
              <a:t>Ability to pull up customer and order info</a:t>
            </a:r>
          </a:p>
          <a:p>
            <a:r>
              <a:rPr lang="en-US" dirty="0" smtClean="0"/>
              <a:t>Technology</a:t>
            </a:r>
          </a:p>
          <a:p>
            <a:pPr lvl="1"/>
            <a:r>
              <a:rPr lang="en-US" dirty="0" smtClean="0"/>
              <a:t>Anything that works, so…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Our Technology Choice - Silverlight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5920"/>
            <a:ext cx="4023360" cy="640080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Advantages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63440" y="1645920"/>
            <a:ext cx="4023360" cy="64008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2286000"/>
            <a:ext cx="4023360" cy="4114800"/>
          </a:xfrm>
        </p:spPr>
        <p:txBody>
          <a:bodyPr/>
          <a:lstStyle/>
          <a:p>
            <a:r>
              <a:rPr lang="en-US" dirty="0" smtClean="0"/>
              <a:t>Rich visualizations</a:t>
            </a:r>
          </a:p>
          <a:p>
            <a:r>
              <a:rPr lang="en-US" dirty="0" smtClean="0"/>
              <a:t>Cross Platform</a:t>
            </a:r>
          </a:p>
          <a:p>
            <a:r>
              <a:rPr lang="en-US" dirty="0" smtClean="0"/>
              <a:t>Out-of-browser capable</a:t>
            </a:r>
          </a:p>
          <a:p>
            <a:r>
              <a:rPr lang="en-US" dirty="0" smtClean="0"/>
              <a:t>Most of the power of </a:t>
            </a:r>
            <a:r>
              <a:rPr lang="en-US" dirty="0" err="1" smtClean="0"/>
              <a:t>.Net</a:t>
            </a:r>
            <a:r>
              <a:rPr lang="en-US" dirty="0" smtClean="0"/>
              <a:t> 4.0 included</a:t>
            </a:r>
          </a:p>
          <a:p>
            <a:r>
              <a:rPr lang="en-US" dirty="0" smtClean="0"/>
              <a:t>Allows for modular, extensible development</a:t>
            </a:r>
          </a:p>
          <a:p>
            <a:r>
              <a:rPr lang="en-US" dirty="0" smtClean="0"/>
              <a:t>Just plain cool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286000"/>
            <a:ext cx="4023360" cy="4114800"/>
          </a:xfrm>
        </p:spPr>
        <p:txBody>
          <a:bodyPr/>
          <a:lstStyle/>
          <a:p>
            <a:r>
              <a:rPr lang="en-US" dirty="0" smtClean="0"/>
              <a:t>Slight learning curve</a:t>
            </a:r>
          </a:p>
          <a:p>
            <a:r>
              <a:rPr lang="en-US" dirty="0" smtClean="0"/>
              <a:t>Keeping up with framework updates</a:t>
            </a:r>
          </a:p>
          <a:p>
            <a:r>
              <a:rPr lang="en-US" dirty="0" smtClean="0"/>
              <a:t>Requires browser </a:t>
            </a:r>
            <a:r>
              <a:rPr lang="en-US" dirty="0" err="1" smtClean="0"/>
              <a:t>plugin</a:t>
            </a:r>
            <a:endParaRPr lang="en-US" dirty="0" smtClean="0"/>
          </a:p>
          <a:p>
            <a:r>
              <a:rPr lang="en-US" dirty="0" smtClean="0"/>
              <a:t>Not compatible with </a:t>
            </a:r>
            <a:r>
              <a:rPr lang="en-US" i="1" dirty="0" smtClean="0"/>
              <a:t>every</a:t>
            </a:r>
            <a:r>
              <a:rPr lang="en-US" dirty="0" smtClean="0"/>
              <a:t> browser/OS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more detail…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Runs on the client</a:t>
            </a:r>
          </a:p>
          <a:p>
            <a:r>
              <a:rPr lang="en-US" dirty="0" smtClean="0"/>
              <a:t>No waiting on browser refreshes- </a:t>
            </a:r>
            <a:r>
              <a:rPr lang="en-US" dirty="0" err="1" smtClean="0"/>
              <a:t>async</a:t>
            </a:r>
            <a:r>
              <a:rPr lang="en-US" dirty="0" smtClean="0"/>
              <a:t> communication via web services</a:t>
            </a:r>
          </a:p>
          <a:p>
            <a:r>
              <a:rPr lang="en-US" dirty="0" smtClean="0"/>
              <a:t>Rich, interactive content (like Flash, but better </a:t>
            </a:r>
            <a:r>
              <a:rPr lang="en-US" dirty="0" smtClean="0">
                <a:sym typeface="Wingdings" pitchFamily="2" charset="2"/>
              </a:rPr>
              <a:t>)</a:t>
            </a:r>
          </a:p>
          <a:p>
            <a:r>
              <a:rPr lang="en-US" dirty="0" smtClean="0">
                <a:sym typeface="Wingdings" pitchFamily="2" charset="2"/>
              </a:rPr>
              <a:t>Dynamic loading of modules, generation of content possible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Build a dashboard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3692</TotalTime>
  <Words>277</Words>
  <Application>Microsoft Office PowerPoint</Application>
  <PresentationFormat>On-screen Show (4:3)</PresentationFormat>
  <Paragraphs>72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Solstice</vt:lpstr>
      <vt:lpstr>Building Line-of-Business Dashboards with Silverlight 4</vt:lpstr>
      <vt:lpstr>RoadMap</vt:lpstr>
      <vt:lpstr>Introduction</vt:lpstr>
      <vt:lpstr>Gathering Requirements</vt:lpstr>
      <vt:lpstr>Slide 5</vt:lpstr>
      <vt:lpstr>Fictional Requirements List</vt:lpstr>
      <vt:lpstr>Our Technology Choice - Silverlight</vt:lpstr>
      <vt:lpstr>In more detail… </vt:lpstr>
      <vt:lpstr>We Build a dashboard</vt:lpstr>
      <vt:lpstr>Where this can go…</vt:lpstr>
      <vt:lpstr>Conclusions</vt:lpstr>
      <vt:lpstr>Wrap-up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Line-of-Business Dashboards with Silverlight 4</dc:title>
  <dc:creator>Evan Hutnick</dc:creator>
  <cp:lastModifiedBy>Evan Hutnick</cp:lastModifiedBy>
  <cp:revision>56</cp:revision>
  <dcterms:created xsi:type="dcterms:W3CDTF">2010-05-19T14:38:46Z</dcterms:created>
  <dcterms:modified xsi:type="dcterms:W3CDTF">2010-05-24T12:42:04Z</dcterms:modified>
</cp:coreProperties>
</file>