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1"/>
  </p:notesMasterIdLst>
  <p:sldIdLst>
    <p:sldId id="256" r:id="rId2"/>
    <p:sldId id="288" r:id="rId3"/>
    <p:sldId id="292" r:id="rId4"/>
    <p:sldId id="280" r:id="rId5"/>
    <p:sldId id="267" r:id="rId6"/>
    <p:sldId id="268" r:id="rId7"/>
    <p:sldId id="257" r:id="rId8"/>
    <p:sldId id="266" r:id="rId9"/>
    <p:sldId id="259" r:id="rId10"/>
    <p:sldId id="260" r:id="rId11"/>
    <p:sldId id="269" r:id="rId12"/>
    <p:sldId id="270" r:id="rId13"/>
    <p:sldId id="271" r:id="rId14"/>
    <p:sldId id="261" r:id="rId15"/>
    <p:sldId id="272" r:id="rId16"/>
    <p:sldId id="273" r:id="rId17"/>
    <p:sldId id="263" r:id="rId18"/>
    <p:sldId id="265" r:id="rId19"/>
    <p:sldId id="274" r:id="rId20"/>
    <p:sldId id="275" r:id="rId21"/>
    <p:sldId id="281" r:id="rId22"/>
    <p:sldId id="277" r:id="rId23"/>
    <p:sldId id="282" r:id="rId24"/>
    <p:sldId id="283" r:id="rId25"/>
    <p:sldId id="285" r:id="rId26"/>
    <p:sldId id="279" r:id="rId27"/>
    <p:sldId id="290" r:id="rId28"/>
    <p:sldId id="291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753F"/>
    <a:srgbClr val="F5944D"/>
    <a:srgbClr val="BF753B"/>
    <a:srgbClr val="1D427E"/>
    <a:srgbClr val="1B3D76"/>
    <a:srgbClr val="40B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98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E0DA8-46E2-9A4C-A545-92461B0053CC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C482E-B2C8-9348-8EB3-2BC3C2A3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1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Primary Message: …and multiple operating</a:t>
            </a:r>
            <a:r>
              <a:rPr lang="en-US" baseline="0" dirty="0" smtClean="0"/>
              <a:t> systems.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96DC8-921F-4607-8929-28352C3800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Primary Message: Traditional IDEs are incompatible with the needs of cross platform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96DC8-921F-4607-8929-28352C3800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1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Message: The cloud offers a solution to the platform</a:t>
            </a:r>
            <a:r>
              <a:rPr lang="en-US" baseline="0" dirty="0" smtClean="0"/>
              <a:t> affinity between development and target environments.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96DC8-921F-4607-8929-28352C3800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4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42387" y="3500726"/>
            <a:ext cx="2814549" cy="392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8153" y="3648078"/>
            <a:ext cx="10839449" cy="686947"/>
          </a:xfrm>
          <a:prstGeom prst="rect">
            <a:avLst/>
          </a:prstGeom>
        </p:spPr>
        <p:txBody>
          <a:bodyPr anchor="ctr"/>
          <a:lstStyle>
            <a:lvl1pPr algn="l">
              <a:defRPr sz="3375">
                <a:latin typeface="Lato Black" panose="020F0A02020204030203" pitchFamily="34" charset="0"/>
              </a:defRPr>
            </a:lvl1pPr>
          </a:lstStyle>
          <a:p>
            <a:r>
              <a:rPr lang="en-US" dirty="0" smtClean="0"/>
              <a:t>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153" y="4582672"/>
            <a:ext cx="9925049" cy="446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75">
                <a:solidFill>
                  <a:srgbClr val="21242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40100" y="5067302"/>
            <a:ext cx="9211905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75">
                <a:solidFill>
                  <a:srgbClr val="95BC46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6204"/>
            <a:ext cx="2477147" cy="9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33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t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59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612346C-FBF0-DA4D-84B1-C05658568C0D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2C6BBD-D426-AC42-B30B-3048FC530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74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8006" y="249238"/>
            <a:ext cx="11034500" cy="1143000"/>
          </a:xfrm>
          <a:prstGeom prst="rect">
            <a:avLst/>
          </a:prstGeo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7110" y="6324600"/>
            <a:ext cx="1221428" cy="152400"/>
          </a:xfrm>
          <a:prstGeom prst="rect">
            <a:avLst/>
          </a:prstGeom>
        </p:spPr>
        <p:txBody>
          <a:bodyPr/>
          <a:lstStyle/>
          <a:p>
            <a:fld id="{1E437318-8E77-4E77-8A70-4D07156535D5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295" y="6324600"/>
            <a:ext cx="516421" cy="152400"/>
          </a:xfrm>
          <a:prstGeom prst="rect">
            <a:avLst/>
          </a:prstGeom>
        </p:spPr>
        <p:txBody>
          <a:bodyPr/>
          <a:lstStyle/>
          <a:p>
            <a:fld id="{F122E5ED-A577-477A-9BE7-7038844E18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299" y="6461652"/>
            <a:ext cx="1814239" cy="128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508003" y="1447800"/>
            <a:ext cx="110744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3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304803"/>
            <a:ext cx="11338564" cy="854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1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11400"/>
            <a:ext cx="10871200" cy="1320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1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4962530"/>
            <a:ext cx="10513484" cy="1362075"/>
          </a:xfrm>
          <a:prstGeom prst="rect">
            <a:avLst/>
          </a:prstGeom>
        </p:spPr>
        <p:txBody>
          <a:bodyPr anchor="t"/>
          <a:lstStyle>
            <a:lvl1pPr algn="l">
              <a:defRPr sz="18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3" y="3462343"/>
            <a:ext cx="10513484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56" baseline="0">
                <a:solidFill>
                  <a:schemeClr val="tx2"/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0" y="6356354"/>
            <a:ext cx="2032000" cy="365125"/>
          </a:xfrm>
          <a:prstGeom prst="rect">
            <a:avLst/>
          </a:prstGeom>
        </p:spPr>
        <p:txBody>
          <a:bodyPr/>
          <a:lstStyle/>
          <a:p>
            <a:fld id="{9612346C-FBF0-DA4D-84B1-C05658568C0D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8400" y="6356354"/>
            <a:ext cx="1320800" cy="365125"/>
          </a:xfrm>
          <a:prstGeom prst="rect">
            <a:avLst/>
          </a:prstGeom>
        </p:spPr>
        <p:txBody>
          <a:bodyPr/>
          <a:lstStyle/>
          <a:p>
            <a:fld id="{A92C6BBD-D426-AC42-B30B-3048FC530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Two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38153" y="304801"/>
            <a:ext cx="11338560" cy="76788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47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8154" y="1219200"/>
            <a:ext cx="5493524" cy="495300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283191" y="1219207"/>
            <a:ext cx="5493524" cy="4952999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2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  <a:prstGeom prst="rect">
            <a:avLst/>
          </a:prstGeo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  <a:prstGeom prst="rect">
            <a:avLst/>
          </a:prstGeo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639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949330"/>
            <a:ext cx="4978400" cy="5746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75" b="0" i="0" baseline="0">
                <a:solidFill>
                  <a:schemeClr val="tx2"/>
                </a:solidFill>
              </a:defRPr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949330"/>
            <a:ext cx="4978400" cy="5746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75" b="0" i="0" baseline="0">
                <a:solidFill>
                  <a:schemeClr val="tx2"/>
                </a:solidFill>
              </a:defRPr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00" y="6356354"/>
            <a:ext cx="2032000" cy="365125"/>
          </a:xfrm>
          <a:prstGeom prst="rect">
            <a:avLst/>
          </a:prstGeom>
        </p:spPr>
        <p:txBody>
          <a:bodyPr/>
          <a:lstStyle/>
          <a:p>
            <a:fld id="{9612346C-FBF0-DA4D-84B1-C05658568C0D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128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058400" y="6356354"/>
            <a:ext cx="1320800" cy="365125"/>
          </a:xfrm>
          <a:prstGeom prst="rect">
            <a:avLst/>
          </a:prstGeom>
        </p:spPr>
        <p:txBody>
          <a:bodyPr/>
          <a:lstStyle/>
          <a:p>
            <a:fld id="{A92C6BBD-D426-AC42-B30B-3048FC530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9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38153" y="304801"/>
            <a:ext cx="11338560" cy="76788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47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2" y="1219200"/>
            <a:ext cx="11337925" cy="495300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0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508004" y="268120"/>
            <a:ext cx="10159997" cy="102728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625"/>
              </a:lnSpc>
              <a:buNone/>
              <a:defRPr sz="27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Content Placeholder 26"/>
          <p:cNvSpPr>
            <a:spLocks noGrp="1"/>
          </p:cNvSpPr>
          <p:nvPr>
            <p:ph sz="quarter" idx="17" hasCustomPrompt="1"/>
          </p:nvPr>
        </p:nvSpPr>
        <p:spPr>
          <a:xfrm>
            <a:off x="508000" y="1498607"/>
            <a:ext cx="11074400" cy="457199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37B66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4038600"/>
            <a:ext cx="9753600" cy="264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68049" y="1498604"/>
            <a:ext cx="29466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chemeClr val="tx1">
                    <a:alpha val="28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</a:rPr>
              <a:t>Demo</a:t>
            </a:r>
            <a:endParaRPr lang="en-US" sz="8000" b="1" cap="none" spc="0" dirty="0">
              <a:ln w="0"/>
              <a:solidFill>
                <a:schemeClr val="tx1">
                  <a:alpha val="28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11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83995" y="-3544"/>
            <a:ext cx="1917460" cy="1504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08" y="5960256"/>
            <a:ext cx="2477147" cy="9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1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ctr" defTabSz="514337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6" indent="-192876" algn="l" defTabSz="5143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99" indent="-160731" algn="l" defTabSz="514337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platform.telerik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1" y="3654943"/>
            <a:ext cx="10839449" cy="686947"/>
          </a:xfrm>
        </p:spPr>
        <p:txBody>
          <a:bodyPr/>
          <a:lstStyle/>
          <a:p>
            <a:r>
              <a:rPr lang="en-US" dirty="0"/>
              <a:t>Build Cross-Platform Mobile Apps Using Visual </a:t>
            </a:r>
            <a:r>
              <a:rPr lang="en-US" dirty="0" smtClean="0"/>
              <a:t>Studio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Telerik webinar by Jeffrey T. Fritz -- @csharpfritz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March 27, 2014</a:t>
            </a:r>
            <a:endParaRPr lang="en-US" dirty="0"/>
          </a:p>
        </p:txBody>
      </p:sp>
      <p:pic>
        <p:nvPicPr>
          <p:cNvPr id="1026" name="Picture 2" descr="http://www.tenerifedev.com/Portals/0/Blog/Visual-Studio-2012-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4" y="2433085"/>
            <a:ext cx="515302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00677" y="2094507"/>
            <a:ext cx="1267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74" y="964095"/>
            <a:ext cx="5970781" cy="11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.amazonaws.com/dfc-wiki/en/images/c/c2/Native_html5_hybri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" r="6809" b="8824"/>
          <a:stretch/>
        </p:blipFill>
        <p:spPr bwMode="auto">
          <a:xfrm>
            <a:off x="2362808" y="511515"/>
            <a:ext cx="7627586" cy="5834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7309" y="6486123"/>
            <a:ext cx="373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rPr>
              <a:t>http://wiki.developerforce.com</a:t>
            </a:r>
          </a:p>
        </p:txBody>
      </p:sp>
    </p:spTree>
    <p:extLst>
      <p:ext uri="{BB962C8B-B14F-4D97-AF65-F5344CB8AC3E}">
        <p14:creationId xmlns:p14="http://schemas.microsoft.com/office/powerpoint/2010/main" val="14717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72817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i="1" dirty="0">
                <a:latin typeface="Helvetica Neue"/>
                <a:cs typeface="Helvetica Neue"/>
              </a:rPr>
              <a:t>“Developers most often use several cross-platform tools; on average CPT developers will use 1.91 CPTs….”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4703" y="5329447"/>
            <a:ext cx="533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VisionMobile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Developer Economics 2013 Report</a:t>
            </a:r>
          </a:p>
        </p:txBody>
      </p:sp>
    </p:spTree>
    <p:extLst>
      <p:ext uri="{BB962C8B-B14F-4D97-AF65-F5344CB8AC3E}">
        <p14:creationId xmlns:p14="http://schemas.microsoft.com/office/powerpoint/2010/main" val="23265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72817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i="1" dirty="0">
                <a:latin typeface="Helvetica Neue"/>
                <a:cs typeface="Helvetica Neue"/>
              </a:rPr>
              <a:t>“Moreover, we found that one in four developers will use </a:t>
            </a:r>
            <a:r>
              <a:rPr lang="en-US" sz="4800" i="1" u="sng" dirty="0">
                <a:latin typeface="Helvetica Neue"/>
                <a:cs typeface="Helvetica Neue"/>
              </a:rPr>
              <a:t>more than three</a:t>
            </a:r>
            <a:r>
              <a:rPr lang="en-US" sz="4800" i="1" dirty="0">
                <a:latin typeface="Helvetica Neue"/>
                <a:cs typeface="Helvetica Neue"/>
              </a:rPr>
              <a:t> cross- platform tools.”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4703" y="5329447"/>
            <a:ext cx="533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VisionMobile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Developer Economics 2013 Report</a:t>
            </a:r>
          </a:p>
        </p:txBody>
      </p:sp>
    </p:spTree>
    <p:extLst>
      <p:ext uri="{BB962C8B-B14F-4D97-AF65-F5344CB8AC3E}">
        <p14:creationId xmlns:p14="http://schemas.microsoft.com/office/powerpoint/2010/main" val="39777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72817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Helvetica Neue"/>
                <a:cs typeface="Helvetica Neue"/>
              </a:rPr>
              <a:t>We can do better than this.</a:t>
            </a:r>
          </a:p>
        </p:txBody>
      </p:sp>
    </p:spTree>
    <p:extLst>
      <p:ext uri="{BB962C8B-B14F-4D97-AF65-F5344CB8AC3E}">
        <p14:creationId xmlns:p14="http://schemas.microsoft.com/office/powerpoint/2010/main" val="3464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20554" y="1329788"/>
            <a:ext cx="8637078" cy="1028700"/>
          </a:xfrm>
          <a:prstGeom prst="rect">
            <a:avLst/>
          </a:prstGeom>
        </p:spPr>
        <p:txBody>
          <a:bodyPr/>
          <a:lstStyle>
            <a:lvl1pPr algn="l" defTabSz="686806" rtl="0" eaLnBrk="1" latinLnBrk="0" hangingPunct="1">
              <a:lnSpc>
                <a:spcPts val="3605"/>
              </a:lnSpc>
              <a:spcBef>
                <a:spcPct val="0"/>
              </a:spcBef>
              <a:buNone/>
              <a:defRPr sz="3600" kern="1200" spc="-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/>
              <a:t>Our solution |</a:t>
            </a:r>
            <a:r>
              <a:rPr lang="en-US" sz="3300" dirty="0">
                <a:solidFill>
                  <a:schemeClr val="accent3">
                    <a:lumMod val="50000"/>
                  </a:schemeClr>
                </a:solidFill>
              </a:rPr>
              <a:t>|</a:t>
            </a:r>
            <a:r>
              <a:rPr lang="en-US" sz="3300" dirty="0"/>
              <a:t> </a:t>
            </a:r>
            <a:r>
              <a:rPr lang="en-US" sz="3300" dirty="0">
                <a:solidFill>
                  <a:schemeClr val="accent3">
                    <a:lumMod val="50000"/>
                  </a:schemeClr>
                </a:solidFill>
              </a:rPr>
              <a:t>hybrid mobile development in the cloud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55" y="2689935"/>
            <a:ext cx="6274676" cy="10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Telerik </a:t>
            </a:r>
            <a:r>
              <a:rPr lang="en-US" dirty="0" err="1" smtClean="0"/>
              <a:t>AppBuilder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Leverages </a:t>
            </a:r>
            <a:r>
              <a:rPr lang="en-US" sz="3600" dirty="0" err="1" smtClean="0"/>
              <a:t>PhoneGap</a:t>
            </a:r>
            <a:r>
              <a:rPr lang="en-US" sz="3600" dirty="0" smtClean="0"/>
              <a:t>/Cordova</a:t>
            </a:r>
            <a:endParaRPr lang="en-US" sz="3600" dirty="0"/>
          </a:p>
          <a:p>
            <a:pPr>
              <a:lnSpc>
                <a:spcPct val="200000"/>
              </a:lnSpc>
            </a:pPr>
            <a:r>
              <a:rPr lang="en-US" sz="3600" dirty="0"/>
              <a:t>HTML + JavaScript + CSS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Access to Native APIs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Runs in native application container</a:t>
            </a:r>
          </a:p>
        </p:txBody>
      </p:sp>
    </p:spTree>
    <p:extLst>
      <p:ext uri="{BB962C8B-B14F-4D97-AF65-F5344CB8AC3E}">
        <p14:creationId xmlns:p14="http://schemas.microsoft.com/office/powerpoint/2010/main" val="2539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 anchor="t"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Normally – </a:t>
            </a:r>
            <a:r>
              <a:rPr lang="en-US" sz="2400" b="1" i="1" u="sng" dirty="0" smtClean="0"/>
              <a:t>you</a:t>
            </a:r>
            <a:r>
              <a:rPr lang="en-US" sz="2400" dirty="0" smtClean="0"/>
              <a:t> have to manage SDKs, native container and web assets &amp; building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We build it for you &amp; give you an installer for your target(s)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You just focus on writing HTML, JavaScript &amp; CSS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83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3962400" y="3343506"/>
            <a:ext cx="2250138" cy="634135"/>
          </a:xfrm>
          <a:prstGeom prst="rightArrow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96200" y="2977746"/>
            <a:ext cx="762000" cy="634135"/>
          </a:xfrm>
          <a:prstGeom prst="rightArrow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593675">
            <a:off x="7191040" y="2015768"/>
            <a:ext cx="762000" cy="634135"/>
          </a:xfrm>
          <a:prstGeom prst="rightArrow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583479">
            <a:off x="7195797" y="3916109"/>
            <a:ext cx="762000" cy="634135"/>
          </a:xfrm>
          <a:prstGeom prst="rightArrow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905000" y="2849106"/>
            <a:ext cx="1828800" cy="2317255"/>
            <a:chOff x="152400" y="1265862"/>
            <a:chExt cx="2429214" cy="2429214"/>
          </a:xfrm>
        </p:grpSpPr>
        <p:sp>
          <p:nvSpPr>
            <p:cNvPr id="20" name="Rectangle 19"/>
            <p:cNvSpPr/>
            <p:nvPr/>
          </p:nvSpPr>
          <p:spPr>
            <a:xfrm>
              <a:off x="533400" y="1885950"/>
              <a:ext cx="1676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accent1"/>
                  </a:solidFill>
                  <a:latin typeface="Lucida Console" pitchFamily="49" charset="0"/>
                </a:rPr>
                <a:t>&lt;…&gt;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265862"/>
              <a:ext cx="2429214" cy="242921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905000" y="1477506"/>
            <a:ext cx="1828800" cy="2317255"/>
            <a:chOff x="152400" y="1265862"/>
            <a:chExt cx="2429214" cy="2429214"/>
          </a:xfrm>
        </p:grpSpPr>
        <p:sp>
          <p:nvSpPr>
            <p:cNvPr id="23" name="Rectangle 22"/>
            <p:cNvSpPr/>
            <p:nvPr/>
          </p:nvSpPr>
          <p:spPr>
            <a:xfrm>
              <a:off x="533400" y="1885950"/>
              <a:ext cx="1676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accent1"/>
                  </a:solidFill>
                  <a:latin typeface="Lucida Console" pitchFamily="49" charset="0"/>
                </a:rPr>
                <a:t>&lt;…&gt;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265862"/>
              <a:ext cx="2429214" cy="2429214"/>
            </a:xfrm>
            <a:prstGeom prst="rect">
              <a:avLst/>
            </a:prstGeom>
          </p:spPr>
        </p:pic>
      </p:grpSp>
      <p:sp>
        <p:nvSpPr>
          <p:cNvPr id="25" name="Right Arrow 24"/>
          <p:cNvSpPr/>
          <p:nvPr/>
        </p:nvSpPr>
        <p:spPr>
          <a:xfrm>
            <a:off x="3962400" y="2697481"/>
            <a:ext cx="2250138" cy="634135"/>
          </a:xfrm>
          <a:prstGeom prst="rightArrow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06700" y="2049780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06700" y="3422411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MAC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22113" y="2807369"/>
            <a:ext cx="1295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SDKs</a:t>
            </a:r>
          </a:p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Compilers</a:t>
            </a:r>
          </a:p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Etc.</a:t>
            </a:r>
          </a:p>
        </p:txBody>
      </p:sp>
      <p:pic>
        <p:nvPicPr>
          <p:cNvPr id="26" name="Content Placeholder 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386966"/>
            <a:ext cx="1625600" cy="1625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94360"/>
            <a:ext cx="1625600" cy="1625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74" y="4251960"/>
            <a:ext cx="1625600" cy="1625600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715791" y="283505"/>
            <a:ext cx="8274921" cy="1028700"/>
          </a:xfrm>
          <a:prstGeom prst="rect">
            <a:avLst/>
          </a:prstGeom>
        </p:spPr>
        <p:txBody>
          <a:bodyPr/>
          <a:lstStyle>
            <a:lvl1pPr algn="l" defTabSz="686806" rtl="0" eaLnBrk="1" latinLnBrk="0" hangingPunct="1">
              <a:lnSpc>
                <a:spcPts val="3605"/>
              </a:lnSpc>
              <a:spcBef>
                <a:spcPct val="0"/>
              </a:spcBef>
              <a:buNone/>
              <a:defRPr sz="3600" kern="1200" spc="-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 other words – we change this:</a:t>
            </a:r>
          </a:p>
        </p:txBody>
      </p:sp>
    </p:spTree>
    <p:extLst>
      <p:ext uri="{BB962C8B-B14F-4D97-AF65-F5344CB8AC3E}">
        <p14:creationId xmlns:p14="http://schemas.microsoft.com/office/powerpoint/2010/main" val="7732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2"/>
          <a:stretch/>
        </p:blipFill>
        <p:spPr>
          <a:xfrm>
            <a:off x="4400853" y="1895720"/>
            <a:ext cx="3147560" cy="21849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905000" y="2148841"/>
            <a:ext cx="1828800" cy="2317255"/>
            <a:chOff x="152400" y="1265862"/>
            <a:chExt cx="2429214" cy="2429214"/>
          </a:xfrm>
        </p:grpSpPr>
        <p:sp>
          <p:nvSpPr>
            <p:cNvPr id="14" name="Rectangle 13"/>
            <p:cNvSpPr/>
            <p:nvPr/>
          </p:nvSpPr>
          <p:spPr>
            <a:xfrm>
              <a:off x="533400" y="1885950"/>
              <a:ext cx="1676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accent1"/>
                  </a:solidFill>
                  <a:latin typeface="Lucida Console" pitchFamily="49" charset="0"/>
                </a:rPr>
                <a:t>&lt;…&gt;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265862"/>
              <a:ext cx="2429214" cy="2429214"/>
            </a:xfrm>
            <a:prstGeom prst="rect">
              <a:avLst/>
            </a:prstGeom>
          </p:spPr>
        </p:pic>
      </p:grpSp>
      <p:sp>
        <p:nvSpPr>
          <p:cNvPr id="9" name="Right Arrow 8"/>
          <p:cNvSpPr/>
          <p:nvPr/>
        </p:nvSpPr>
        <p:spPr>
          <a:xfrm>
            <a:off x="3733800" y="2977746"/>
            <a:ext cx="762000" cy="634135"/>
          </a:xfrm>
          <a:prstGeom prst="rightArrow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96200" y="2977746"/>
            <a:ext cx="762000" cy="634135"/>
          </a:xfrm>
          <a:prstGeom prst="rightArrow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593675">
            <a:off x="7191040" y="2015768"/>
            <a:ext cx="762000" cy="634135"/>
          </a:xfrm>
          <a:prstGeom prst="rightArrow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583479">
            <a:off x="7195797" y="3916109"/>
            <a:ext cx="762000" cy="634135"/>
          </a:xfrm>
          <a:prstGeom prst="rightArrow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386966"/>
            <a:ext cx="1625600" cy="1625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94360"/>
            <a:ext cx="1625600" cy="162560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715791" y="283505"/>
            <a:ext cx="8274921" cy="1028700"/>
          </a:xfrm>
          <a:prstGeom prst="rect">
            <a:avLst/>
          </a:prstGeom>
        </p:spPr>
        <p:txBody>
          <a:bodyPr/>
          <a:lstStyle>
            <a:lvl1pPr algn="l" defTabSz="686806" rtl="0" eaLnBrk="1" latinLnBrk="0" hangingPunct="1">
              <a:lnSpc>
                <a:spcPts val="3605"/>
              </a:lnSpc>
              <a:spcBef>
                <a:spcPct val="0"/>
              </a:spcBef>
              <a:buNone/>
              <a:defRPr sz="3600" kern="1200" spc="-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Into this: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8"/>
          <a:stretch/>
        </p:blipFill>
        <p:spPr>
          <a:xfrm>
            <a:off x="5128027" y="3162355"/>
            <a:ext cx="1839897" cy="5455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81"/>
          <a:stretch/>
        </p:blipFill>
        <p:spPr>
          <a:xfrm>
            <a:off x="5297106" y="2818151"/>
            <a:ext cx="1600934" cy="5455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74" y="4251960"/>
            <a:ext cx="1625600" cy="1625600"/>
          </a:xfrm>
          <a:prstGeom prst="rect">
            <a:avLst/>
          </a:prstGeom>
        </p:spPr>
      </p:pic>
      <p:sp>
        <p:nvSpPr>
          <p:cNvPr id="3" name="Curved Down Ribbon 2"/>
          <p:cNvSpPr/>
          <p:nvPr/>
        </p:nvSpPr>
        <p:spPr>
          <a:xfrm rot="1577068">
            <a:off x="8574012" y="4301076"/>
            <a:ext cx="1642039" cy="444133"/>
          </a:xfrm>
          <a:prstGeom prst="ellipseRibb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In-Browser Client (part of the Telerik Platform)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Windows Client</a:t>
            </a:r>
          </a:p>
          <a:p>
            <a:r>
              <a:rPr lang="en-US" dirty="0">
                <a:latin typeface="Helvetica Neue"/>
                <a:cs typeface="Helvetica Neue"/>
              </a:rPr>
              <a:t>Visual Studio </a:t>
            </a:r>
            <a:r>
              <a:rPr lang="en-US" dirty="0" smtClean="0">
                <a:latin typeface="Helvetica Neue"/>
                <a:cs typeface="Helvetica Neue"/>
              </a:rPr>
              <a:t>Extension (2010-&gt;2013)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120" y="5566304"/>
            <a:ext cx="6359583" cy="1117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99" y="2491169"/>
            <a:ext cx="4983168" cy="2951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981" y="2491169"/>
            <a:ext cx="5175336" cy="29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Now Presenting – Jeffrey T. Fritz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675130" y="1219200"/>
            <a:ext cx="8100948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Telerik Developer Advocate – ASP.NET</a:t>
            </a:r>
          </a:p>
          <a:p>
            <a:r>
              <a:rPr lang="en-US" sz="2400" dirty="0" smtClean="0"/>
              <a:t>Microsoft MVP – ASP.NET / IIS</a:t>
            </a:r>
          </a:p>
          <a:p>
            <a:r>
              <a:rPr lang="en-US" sz="2400" dirty="0" err="1" smtClean="0"/>
              <a:t>ASPInsider</a:t>
            </a:r>
            <a:endParaRPr lang="en-US" sz="2400" dirty="0" smtClean="0"/>
          </a:p>
          <a:p>
            <a:r>
              <a:rPr lang="en-US" sz="2400" dirty="0" err="1" smtClean="0"/>
              <a:t>Pluralsight</a:t>
            </a:r>
            <a:r>
              <a:rPr lang="en-US" sz="2400" dirty="0" smtClean="0"/>
              <a:t> Author</a:t>
            </a:r>
          </a:p>
          <a:p>
            <a:r>
              <a:rPr lang="en-US" sz="2400" dirty="0" smtClean="0"/>
              <a:t>INETA Community Champion</a:t>
            </a:r>
          </a:p>
          <a:p>
            <a:r>
              <a:rPr lang="en-US" sz="2400" dirty="0" smtClean="0"/>
              <a:t>Speaker at many user groups and conferences such as:</a:t>
            </a:r>
          </a:p>
          <a:p>
            <a:pPr lvl="1"/>
            <a:r>
              <a:rPr lang="en-US" dirty="0" smtClean="0"/>
              <a:t>Tech Ed North America</a:t>
            </a:r>
          </a:p>
          <a:p>
            <a:pPr lvl="1"/>
            <a:r>
              <a:rPr lang="en-US" sz="1575" dirty="0" smtClean="0"/>
              <a:t>DevIntersection</a:t>
            </a:r>
          </a:p>
          <a:p>
            <a:pPr lvl="1"/>
            <a:r>
              <a:rPr lang="en-US" dirty="0" err="1" smtClean="0"/>
              <a:t>FalafelCon</a:t>
            </a:r>
            <a:endParaRPr lang="en-US" dirty="0" smtClean="0"/>
          </a:p>
          <a:p>
            <a:pPr lvl="1"/>
            <a:r>
              <a:rPr lang="en-US" sz="1575" dirty="0" smtClean="0"/>
              <a:t>Code Camp NYC, Philly Code Camp, Orlando Code Camp, CodeStock</a:t>
            </a:r>
          </a:p>
          <a:p>
            <a:r>
              <a:rPr lang="en-US" sz="1800" dirty="0" smtClean="0"/>
              <a:t>Appears on podcasts:</a:t>
            </a:r>
          </a:p>
          <a:p>
            <a:pPr lvl="1"/>
            <a:r>
              <a:rPr lang="en-US" sz="1575" dirty="0" smtClean="0"/>
              <a:t>.NET Rocks, The Tablet Show, Yet Another Podcast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3" y="1219200"/>
            <a:ext cx="3236976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149" y="5018"/>
            <a:ext cx="8275875" cy="1143000"/>
          </a:xfrm>
        </p:spPr>
        <p:txBody>
          <a:bodyPr/>
          <a:lstStyle/>
          <a:p>
            <a:r>
              <a:rPr lang="en-US" dirty="0" smtClean="0"/>
              <a:t>Telerik Platform In-Browser Client for </a:t>
            </a:r>
            <a:r>
              <a:rPr lang="en-US" dirty="0" err="1" smtClean="0"/>
              <a:t>AppBuilder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5497814" y="1131762"/>
            <a:ext cx="5200044" cy="4876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Runs in all major browsers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Common IDE features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Intellisense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Code completion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Syntax highlighting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Connects to any accessible </a:t>
            </a:r>
            <a:r>
              <a:rPr lang="en-US" dirty="0" err="1" smtClean="0"/>
              <a:t>git</a:t>
            </a:r>
            <a:r>
              <a:rPr lang="en-US" dirty="0" smtClean="0"/>
              <a:t> repository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Has an in-browser </a:t>
            </a:r>
            <a:r>
              <a:rPr lang="en-US" dirty="0" err="1" smtClean="0"/>
              <a:t>PhoneGap</a:t>
            </a:r>
            <a:r>
              <a:rPr lang="en-US" dirty="0" smtClean="0"/>
              <a:t>/Cordova emulator (for testing)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4" y="1212784"/>
            <a:ext cx="4983168" cy="2951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89" y="2410192"/>
            <a:ext cx="11408309" cy="33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5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149" y="5018"/>
            <a:ext cx="8275875" cy="1143000"/>
          </a:xfrm>
        </p:spPr>
        <p:txBody>
          <a:bodyPr/>
          <a:lstStyle/>
          <a:p>
            <a:r>
              <a:rPr lang="en-US" dirty="0" smtClean="0"/>
              <a:t>Windows Client for </a:t>
            </a:r>
            <a:r>
              <a:rPr lang="en-US" dirty="0" err="1" smtClean="0"/>
              <a:t>AppBuilder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518746" y="1131762"/>
            <a:ext cx="5200044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Windows Client</a:t>
            </a:r>
          </a:p>
          <a:p>
            <a:r>
              <a:rPr lang="en-US" dirty="0" smtClean="0"/>
              <a:t>Integrates with any accessible </a:t>
            </a:r>
            <a:r>
              <a:rPr lang="en-US" dirty="0" err="1" smtClean="0"/>
              <a:t>git</a:t>
            </a:r>
            <a:r>
              <a:rPr lang="en-US" dirty="0" smtClean="0"/>
              <a:t> repository</a:t>
            </a:r>
          </a:p>
          <a:p>
            <a:r>
              <a:rPr lang="en-US" dirty="0" smtClean="0"/>
              <a:t>Common IDE Features &amp; more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Webkit</a:t>
            </a:r>
            <a:r>
              <a:rPr lang="en-US" dirty="0" smtClean="0"/>
              <a:t>-based Simulator with lots of debugging functionality</a:t>
            </a:r>
          </a:p>
          <a:p>
            <a:r>
              <a:rPr lang="en-US" dirty="0" err="1" smtClean="0"/>
              <a:t>LiveSync</a:t>
            </a:r>
            <a:r>
              <a:rPr lang="en-US" dirty="0" smtClean="0"/>
              <a:t> – changes instantly reflected in devices &amp; simulator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57" y="1148018"/>
            <a:ext cx="6240543" cy="356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3495" y="5018"/>
            <a:ext cx="8114190" cy="1143000"/>
          </a:xfrm>
        </p:spPr>
        <p:txBody>
          <a:bodyPr>
            <a:normAutofit/>
          </a:bodyPr>
          <a:lstStyle/>
          <a:p>
            <a:r>
              <a:rPr lang="en-US" dirty="0"/>
              <a:t>Visual Studio </a:t>
            </a:r>
            <a:r>
              <a:rPr lang="en-US" dirty="0" smtClean="0"/>
              <a:t>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5542447" y="1313646"/>
            <a:ext cx="6518978" cy="4876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Enables you to write hybrid mobile apps using VS 2010-2013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You control version control (&amp; other development tool-chain options)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Uploads code to </a:t>
            </a:r>
            <a:r>
              <a:rPr lang="en-US" dirty="0" err="1" smtClean="0"/>
              <a:t>AppBuilder’s</a:t>
            </a:r>
            <a:r>
              <a:rPr lang="en-US" dirty="0" smtClean="0"/>
              <a:t> build services (you get an installer back)</a:t>
            </a:r>
          </a:p>
        </p:txBody>
      </p:sp>
      <p:pic>
        <p:nvPicPr>
          <p:cNvPr id="1026" name="Picture 2" descr="C:\Users\Japikse\AppData\Local\Temp\SNAGHTML142efbd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30"/>
          <a:stretch/>
        </p:blipFill>
        <p:spPr bwMode="auto">
          <a:xfrm>
            <a:off x="231345" y="1148018"/>
            <a:ext cx="5303184" cy="20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7448" b="41505"/>
          <a:stretch/>
        </p:blipFill>
        <p:spPr>
          <a:xfrm>
            <a:off x="3894991" y="3517930"/>
            <a:ext cx="5811584" cy="23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1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1749364" y="225306"/>
            <a:ext cx="8275875" cy="1028700"/>
          </a:xfrm>
          <a:prstGeom prst="rect">
            <a:avLst/>
          </a:prstGeom>
        </p:spPr>
        <p:txBody>
          <a:bodyPr/>
          <a:lstStyle>
            <a:lvl1pPr algn="l" defTabSz="686806" rtl="0" eaLnBrk="1" latinLnBrk="0" hangingPunct="1">
              <a:lnSpc>
                <a:spcPts val="3605"/>
              </a:lnSpc>
              <a:spcBef>
                <a:spcPct val="0"/>
              </a:spcBef>
              <a:buNone/>
              <a:defRPr sz="3600" kern="1200" spc="-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Simulator &amp; Debugging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2347" y="1900245"/>
            <a:ext cx="4595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Platform Client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Uses browser tools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PhoneGap</a:t>
            </a:r>
            <a:r>
              <a:rPr lang="en-US" sz="2800" dirty="0"/>
              <a:t> emulator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Windows Client/Visual Studio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Uses </a:t>
            </a:r>
            <a:r>
              <a:rPr lang="en-US" sz="2800" dirty="0" err="1"/>
              <a:t>WebKit</a:t>
            </a:r>
            <a:r>
              <a:rPr lang="en-US" sz="2800" dirty="0"/>
              <a:t>-based simulator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Powerful debugging &amp; profiling tools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0215" y="961619"/>
            <a:ext cx="7406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All three IDE options come with a Simulator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34" y="1712439"/>
            <a:ext cx="5066667" cy="4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7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547" y="1670920"/>
            <a:ext cx="2351940" cy="313341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68711" y="1242755"/>
            <a:ext cx="5362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</a:rPr>
              <a:t>Deploy wirelessly to any device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23" y="893338"/>
            <a:ext cx="2413000" cy="4610100"/>
          </a:xfrm>
          <a:prstGeom prst="rect">
            <a:avLst/>
          </a:prstGeom>
        </p:spPr>
      </p:pic>
      <p:pic>
        <p:nvPicPr>
          <p:cNvPr id="1026" name="Picture 2" descr="File:Wikipedia mobile e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34" y="1964437"/>
            <a:ext cx="2443480" cy="2443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888623" y="2832058"/>
            <a:ext cx="2423184" cy="7326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749364" y="225306"/>
            <a:ext cx="8275875" cy="1028700"/>
          </a:xfrm>
          <a:prstGeom prst="rect">
            <a:avLst/>
          </a:prstGeom>
        </p:spPr>
        <p:txBody>
          <a:bodyPr/>
          <a:lstStyle>
            <a:lvl1pPr algn="l" defTabSz="686806" rtl="0" eaLnBrk="1" latinLnBrk="0" hangingPunct="1">
              <a:lnSpc>
                <a:spcPts val="3605"/>
              </a:lnSpc>
              <a:spcBef>
                <a:spcPct val="0"/>
              </a:spcBef>
              <a:buNone/>
              <a:defRPr sz="3600" kern="1200" spc="-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QR Code Deployment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458" y="4595497"/>
            <a:ext cx="6096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Companion App - provision-less deployment to </a:t>
            </a:r>
            <a:r>
              <a:rPr lang="en-US" sz="2800" dirty="0" err="1"/>
              <a:t>iOS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Deploy to Android and provisioned </a:t>
            </a:r>
            <a:r>
              <a:rPr lang="en-US" sz="2800" dirty="0" err="1"/>
              <a:t>iOS</a:t>
            </a:r>
            <a:r>
              <a:rPr lang="en-US" sz="2800" dirty="0"/>
              <a:t> via QR Code also</a:t>
            </a:r>
          </a:p>
        </p:txBody>
      </p:sp>
    </p:spTree>
    <p:extLst>
      <p:ext uri="{BB962C8B-B14F-4D97-AF65-F5344CB8AC3E}">
        <p14:creationId xmlns:p14="http://schemas.microsoft.com/office/powerpoint/2010/main" val="42416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09467" y="2786703"/>
            <a:ext cx="5373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Helvetica Neue"/>
                <a:cs typeface="Helvetica Neue"/>
              </a:rPr>
              <a:t>Publish straight to Apple &amp; Google app stores</a:t>
            </a:r>
          </a:p>
          <a:p>
            <a:pPr algn="ctr"/>
            <a:endParaRPr lang="en-US" sz="3600" dirty="0">
              <a:latin typeface="Helvetica Neue"/>
              <a:cs typeface="Helvetica Neue"/>
            </a:endParaRPr>
          </a:p>
          <a:p>
            <a:pPr algn="ctr"/>
            <a:r>
              <a:rPr lang="en-US" sz="3600" dirty="0">
                <a:latin typeface="Helvetica Neue"/>
                <a:cs typeface="Helvetica Neue"/>
              </a:rPr>
              <a:t>(You don’t need a Mac) </a:t>
            </a:r>
            <a:r>
              <a:rPr lang="en-US" sz="3600" dirty="0">
                <a:latin typeface="Helvetica Neue"/>
                <a:cs typeface="Helvetica Neue"/>
                <a:sym typeface="Wingdings"/>
              </a:rPr>
              <a:t></a:t>
            </a:r>
            <a:endParaRPr lang="en-US" sz="3600" dirty="0">
              <a:latin typeface="Helvetica Neue"/>
              <a:cs typeface="Helvetica Neue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pic>
        <p:nvPicPr>
          <p:cNvPr id="16" name="Picture 4" descr="http://www.91mobiles.com/articles/wp-content/uploads/2012/10/Google-Play-Stor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62"/>
          <a:stretch/>
        </p:blipFill>
        <p:spPr bwMode="auto">
          <a:xfrm>
            <a:off x="6601078" y="1062894"/>
            <a:ext cx="3220765" cy="1073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isturin.it/uploaded/photos/App_St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37" y="1062894"/>
            <a:ext cx="3196576" cy="1102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Making Mobile Apps Even </a:t>
            </a:r>
            <a:r>
              <a:rPr lang="en-US" dirty="0" smtClean="0">
                <a:solidFill>
                  <a:srgbClr val="000000"/>
                </a:solidFill>
              </a:rPr>
              <a:t>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Kendo UI Mobile </a:t>
            </a:r>
          </a:p>
          <a:p>
            <a:pPr lvl="1"/>
            <a:r>
              <a:rPr lang="en-US" dirty="0" smtClean="0"/>
              <a:t>Included with </a:t>
            </a:r>
            <a:r>
              <a:rPr lang="en-US" dirty="0" err="1" smtClean="0"/>
              <a:t>AppBuilder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Native theming possible</a:t>
            </a:r>
          </a:p>
          <a:p>
            <a:pPr lvl="1"/>
            <a:r>
              <a:rPr lang="en-US" dirty="0" smtClean="0"/>
              <a:t>Great performance</a:t>
            </a:r>
          </a:p>
          <a:p>
            <a:pPr lvl="1"/>
            <a:r>
              <a:rPr lang="en-US" dirty="0" smtClean="0"/>
              <a:t>UI Widgets + App Framework</a:t>
            </a:r>
          </a:p>
          <a:p>
            <a:r>
              <a:rPr lang="en-US" dirty="0" smtClean="0"/>
              <a:t>Telerik Backend Services</a:t>
            </a:r>
          </a:p>
          <a:p>
            <a:pPr lvl="1"/>
            <a:r>
              <a:rPr lang="en-US" dirty="0" smtClean="0"/>
              <a:t>“Backend-as-a-Service”</a:t>
            </a:r>
          </a:p>
          <a:p>
            <a:pPr lvl="1"/>
            <a:r>
              <a:rPr lang="en-US" dirty="0" smtClean="0"/>
              <a:t>JavaScript, .NET, </a:t>
            </a:r>
            <a:r>
              <a:rPr lang="en-US" dirty="0" err="1" smtClean="0"/>
              <a:t>iOS</a:t>
            </a:r>
            <a:r>
              <a:rPr lang="en-US" dirty="0" smtClean="0"/>
              <a:t> and HTTP client APIs</a:t>
            </a:r>
          </a:p>
          <a:p>
            <a:r>
              <a:rPr lang="en-US" dirty="0" smtClean="0"/>
              <a:t>Telerik Analytics</a:t>
            </a:r>
          </a:p>
          <a:p>
            <a:pPr lvl="1"/>
            <a:r>
              <a:rPr lang="en-US" dirty="0" smtClean="0"/>
              <a:t>App analytics</a:t>
            </a:r>
          </a:p>
          <a:p>
            <a:pPr lvl="1"/>
            <a:r>
              <a:rPr lang="en-US" dirty="0" smtClean="0"/>
              <a:t>Monitor performance and feature usage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69" r="12122"/>
          <a:stretch/>
        </p:blipFill>
        <p:spPr>
          <a:xfrm>
            <a:off x="6924583" y="1219200"/>
            <a:ext cx="2991774" cy="38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Beware!   Roadmap Items Ahead!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153" y="1219200"/>
            <a:ext cx="8169400" cy="4953000"/>
          </a:xfrm>
        </p:spPr>
        <p:txBody>
          <a:bodyPr/>
          <a:lstStyle/>
          <a:p>
            <a:r>
              <a:rPr lang="en-US" dirty="0" smtClean="0"/>
              <a:t>Data Link for MS SQL</a:t>
            </a:r>
          </a:p>
          <a:p>
            <a:pPr lvl="1"/>
            <a:r>
              <a:rPr lang="en-US" dirty="0"/>
              <a:t>No need to write and host your own SDK for your data</a:t>
            </a:r>
          </a:p>
          <a:p>
            <a:pPr lvl="1"/>
            <a:r>
              <a:rPr lang="en-US" dirty="0" smtClean="0"/>
              <a:t>Pipeline to expose your secure internal data without synchronizing with Telerik Backend Services</a:t>
            </a:r>
          </a:p>
          <a:p>
            <a:pPr lvl="1"/>
            <a:r>
              <a:rPr lang="en-US" dirty="0" smtClean="0"/>
              <a:t>Lightweight and Optimized for Mobile</a:t>
            </a:r>
          </a:p>
          <a:p>
            <a:pPr lvl="1"/>
            <a:endParaRPr lang="en-US" dirty="0"/>
          </a:p>
          <a:p>
            <a:r>
              <a:rPr lang="en-US" dirty="0" smtClean="0"/>
              <a:t>Visual Studio Integration with Backend Services</a:t>
            </a:r>
          </a:p>
          <a:p>
            <a:pPr lvl="1"/>
            <a:r>
              <a:rPr lang="en-US" dirty="0" smtClean="0"/>
              <a:t>Browse and manage service configuration within Visual Studio</a:t>
            </a:r>
          </a:p>
          <a:p>
            <a:pPr lvl="1"/>
            <a:endParaRPr lang="en-US" dirty="0"/>
          </a:p>
          <a:p>
            <a:r>
              <a:rPr lang="en-US" dirty="0" smtClean="0"/>
              <a:t>Windows Phone 8 Support for the </a:t>
            </a:r>
            <a:r>
              <a:rPr lang="en-US" dirty="0" err="1" smtClean="0"/>
              <a:t>AppBuilder</a:t>
            </a:r>
            <a:r>
              <a:rPr lang="en-US" dirty="0" smtClean="0"/>
              <a:t> Companion App</a:t>
            </a:r>
          </a:p>
          <a:p>
            <a:pPr lvl="1"/>
            <a:r>
              <a:rPr lang="en-US" dirty="0" smtClean="0"/>
              <a:t>More QR Code loading goodness!</a:t>
            </a:r>
          </a:p>
          <a:p>
            <a:pPr lvl="1"/>
            <a:endParaRPr lang="en-US" dirty="0"/>
          </a:p>
          <a:p>
            <a:r>
              <a:rPr lang="en-US" dirty="0" smtClean="0"/>
              <a:t>Cloud Code Debugger for Visual Studio</a:t>
            </a:r>
          </a:p>
          <a:p>
            <a:pPr lvl="1"/>
            <a:r>
              <a:rPr lang="en-US" dirty="0" smtClean="0"/>
              <a:t>Debug custom JavaScript code running on Backend Services 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591" y="1219200"/>
            <a:ext cx="3036486" cy="46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Started Today!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153" y="1219200"/>
            <a:ext cx="5151597" cy="4953000"/>
          </a:xfrm>
        </p:spPr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http://platform.telerik.com</a:t>
            </a:r>
            <a:r>
              <a:rPr lang="en-US" dirty="0" smtClean="0"/>
              <a:t> to sign up</a:t>
            </a:r>
          </a:p>
          <a:p>
            <a:endParaRPr lang="en-US" dirty="0" smtClean="0"/>
          </a:p>
          <a:p>
            <a:r>
              <a:rPr lang="en-US" dirty="0" smtClean="0"/>
              <a:t>Download SDKs from the Platform website for</a:t>
            </a:r>
          </a:p>
          <a:p>
            <a:pPr lvl="1"/>
            <a:r>
              <a:rPr lang="en-US" dirty="0" smtClean="0"/>
              <a:t>.NET</a:t>
            </a:r>
          </a:p>
          <a:p>
            <a:pPr lvl="1"/>
            <a:r>
              <a:rPr lang="en-US" dirty="0" smtClean="0"/>
              <a:t>JavaScript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In Visual Studio </a:t>
            </a:r>
          </a:p>
          <a:p>
            <a:pPr lvl="1"/>
            <a:r>
              <a:rPr lang="en-US" dirty="0"/>
              <a:t>Tools – </a:t>
            </a:r>
            <a:r>
              <a:rPr lang="en-US" dirty="0" smtClean="0"/>
              <a:t>Extensions and Updates</a:t>
            </a:r>
          </a:p>
          <a:p>
            <a:pPr lvl="1"/>
            <a:r>
              <a:rPr lang="en-US" dirty="0" smtClean="0"/>
              <a:t>Search for Telerik </a:t>
            </a:r>
            <a:r>
              <a:rPr lang="en-US" dirty="0" err="1" smtClean="0"/>
              <a:t>AppBuilder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your iPhone or iPad</a:t>
            </a:r>
          </a:p>
          <a:p>
            <a:pPr lvl="1"/>
            <a:r>
              <a:rPr lang="en-US" dirty="0" smtClean="0"/>
              <a:t>Add the Telerik </a:t>
            </a:r>
            <a:r>
              <a:rPr lang="en-US" dirty="0" err="1" smtClean="0"/>
              <a:t>AppBuilder</a:t>
            </a:r>
            <a:r>
              <a:rPr lang="en-US" dirty="0" smtClean="0"/>
              <a:t> App</a:t>
            </a:r>
          </a:p>
          <a:p>
            <a:pPr lvl="1"/>
            <a:r>
              <a:rPr lang="en-US" dirty="0" smtClean="0"/>
              <a:t>Download from:</a:t>
            </a:r>
          </a:p>
          <a:p>
            <a:pPr lvl="1"/>
            <a:r>
              <a:rPr lang="en-US" dirty="0"/>
              <a:t>http://bit.ly/iOSAppBuilder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50" y="1219200"/>
            <a:ext cx="6186963" cy="3480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1" y="2781511"/>
            <a:ext cx="4901183" cy="3835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526" y="4845881"/>
            <a:ext cx="1121186" cy="11273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8372" y="3244334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http://bit.ly/iOSAppBuilder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fritz@telerik.com</a:t>
            </a:r>
            <a:endParaRPr lang="en-US" dirty="0"/>
          </a:p>
          <a:p>
            <a:r>
              <a:rPr lang="en-US" dirty="0" smtClean="0"/>
              <a:t>www.csharpfritz.com</a:t>
            </a:r>
            <a:endParaRPr lang="en-US" dirty="0"/>
          </a:p>
          <a:p>
            <a:r>
              <a:rPr lang="en-US" dirty="0" smtClean="0"/>
              <a:t>blogs.Telerik.com/</a:t>
            </a:r>
            <a:r>
              <a:rPr lang="en-US" dirty="0" err="1" smtClean="0"/>
              <a:t>jefffritz</a:t>
            </a:r>
            <a:endParaRPr lang="en-US" dirty="0"/>
          </a:p>
          <a:p>
            <a:r>
              <a:rPr lang="en-US" dirty="0" smtClean="0"/>
              <a:t>www.twitter.com/csharpfritz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http://www.tenerifedev.com/Portals/0/Blog/Visual-Studio-2012-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00" y="4790692"/>
            <a:ext cx="515302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3013" y="4452114"/>
            <a:ext cx="1267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06" y="3321703"/>
            <a:ext cx="5970781" cy="11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Telerik Platform at a Glance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3" y="1577363"/>
            <a:ext cx="3383287" cy="545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3" y="2309829"/>
            <a:ext cx="4311405" cy="545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3" y="3774761"/>
            <a:ext cx="3899924" cy="545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3" y="3042295"/>
            <a:ext cx="3055626" cy="5455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153" y="4666593"/>
            <a:ext cx="11319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Everything you need to build applications for any screen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4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72817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latin typeface="Helvetica Neue"/>
                <a:cs typeface="Helvetica Neue"/>
              </a:rPr>
              <a:t>First, a look at the mobile landscape.</a:t>
            </a:r>
          </a:p>
        </p:txBody>
      </p:sp>
    </p:spTree>
    <p:extLst>
      <p:ext uri="{BB962C8B-B14F-4D97-AF65-F5344CB8AC3E}">
        <p14:creationId xmlns:p14="http://schemas.microsoft.com/office/powerpoint/2010/main" val="6818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09" y="50800"/>
            <a:ext cx="76327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50" y="541538"/>
            <a:ext cx="9398816" cy="52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42" y="1508125"/>
            <a:ext cx="1625600" cy="162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0" y="1508760"/>
            <a:ext cx="1625600" cy="162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40" y="1508760"/>
            <a:ext cx="1625600" cy="16256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373880" y="4343400"/>
            <a:ext cx="1828800" cy="640080"/>
          </a:xfrm>
          <a:prstGeom prst="roundRect">
            <a:avLst/>
          </a:prstGeom>
          <a:solidFill>
            <a:srgbClr val="1D427E"/>
          </a:solidFill>
          <a:ln>
            <a:solidFill>
              <a:srgbClr val="1B3D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Eclipse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63644" y="3611880"/>
            <a:ext cx="1828800" cy="640080"/>
          </a:xfrm>
          <a:prstGeom prst="roundRect">
            <a:avLst/>
          </a:prstGeom>
          <a:solidFill>
            <a:srgbClr val="BF753B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Java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38400" y="5094880"/>
            <a:ext cx="2849880" cy="64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 OS X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88280" y="5093924"/>
            <a:ext cx="2857500" cy="64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Windows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16980" y="4343400"/>
            <a:ext cx="1828800" cy="640080"/>
          </a:xfrm>
          <a:prstGeom prst="roundRect">
            <a:avLst/>
          </a:prstGeom>
          <a:solidFill>
            <a:srgbClr val="1D427E"/>
          </a:solidFill>
          <a:ln>
            <a:solidFill>
              <a:srgbClr val="1B3D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Visual Studio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16980" y="3620410"/>
            <a:ext cx="1828800" cy="640080"/>
          </a:xfrm>
          <a:prstGeom prst="roundRect">
            <a:avLst/>
          </a:prstGeom>
          <a:solidFill>
            <a:srgbClr val="BF753B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XAML, C#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438400" y="4351930"/>
            <a:ext cx="1828800" cy="640080"/>
          </a:xfrm>
          <a:prstGeom prst="roundRect">
            <a:avLst/>
          </a:prstGeom>
          <a:solidFill>
            <a:srgbClr val="1D427E"/>
          </a:solidFill>
          <a:ln>
            <a:solidFill>
              <a:srgbClr val="1B3D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Xcode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438400" y="3611880"/>
            <a:ext cx="1828800" cy="640080"/>
          </a:xfrm>
          <a:prstGeom prst="roundRect">
            <a:avLst/>
          </a:prstGeom>
          <a:solidFill>
            <a:srgbClr val="BF753B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Objective-C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905005" y="567214"/>
            <a:ext cx="8275875" cy="1028700"/>
          </a:xfrm>
          <a:prstGeom prst="rect">
            <a:avLst/>
          </a:prstGeom>
        </p:spPr>
        <p:txBody>
          <a:bodyPr/>
          <a:lstStyle>
            <a:lvl1pPr algn="l" defTabSz="686806" rtl="0" eaLnBrk="1" latinLnBrk="0" hangingPunct="1">
              <a:lnSpc>
                <a:spcPts val="3605"/>
              </a:lnSpc>
              <a:spcBef>
                <a:spcPct val="0"/>
              </a:spcBef>
              <a:buNone/>
              <a:defRPr sz="3600" kern="1200" spc="-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Platform complexity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3203" y1="21875" x2="64063" y2="73828"/>
                        <a14:backgroundMark x1="21484" y1="69531" x2="76563" y2="32031"/>
                        <a14:backgroundMark x1="25391" y1="49609" x2="50000" y2="82422"/>
                        <a14:backgroundMark x1="48438" y1="65625" x2="64844" y2="56250"/>
                        <a14:backgroundMark x1="69531" y1="63672" x2="51953" y2="69531"/>
                        <a14:backgroundMark x1="50391" y1="71875" x2="61328" y2="72266"/>
                        <a14:backgroundMark x1="71875" y1="69922" x2="58984" y2="73438"/>
                        <a14:backgroundMark x1="78906" y1="57422" x2="65625" y2="40625"/>
                        <a14:backgroundMark x1="67188" y1="44531" x2="63281" y2="32422"/>
                        <a14:backgroundMark x1="63281" y1="35156" x2="51953" y2="43359"/>
                        <a14:backgroundMark x1="49609" y1="33984" x2="41797" y2="42969"/>
                        <a14:backgroundMark x1="41016" y1="28516" x2="41016" y2="28516"/>
                        <a14:backgroundMark x1="48047" y1="28125" x2="48047" y2="28125"/>
                        <a14:backgroundMark x1="41797" y1="28516" x2="41797" y2="28516"/>
                        <a14:backgroundMark x1="38672" y1="30078" x2="35938" y2="30469"/>
                        <a14:backgroundMark x1="35156" y1="31250" x2="34766" y2="32422"/>
                        <a14:backgroundMark x1="33203" y1="33984" x2="32031" y2="33984"/>
                        <a14:backgroundMark x1="30469" y1="34375" x2="30469" y2="36328"/>
                        <a14:backgroundMark x1="30469" y1="37109" x2="28906" y2="39063"/>
                        <a14:backgroundMark x1="32031" y1="41016" x2="32031" y2="41016"/>
                        <a14:backgroundMark x1="32422" y1="41016" x2="34766" y2="41016"/>
                        <a14:backgroundMark x1="37891" y1="39844" x2="39844" y2="39453"/>
                        <a14:backgroundMark x1="41016" y1="39063" x2="41016" y2="39063"/>
                        <a14:backgroundMark x1="40625" y1="39063" x2="39063" y2="37891"/>
                        <a14:backgroundMark x1="35156" y1="37109" x2="35156" y2="37109"/>
                        <a14:backgroundMark x1="33203" y1="37109" x2="33203" y2="37109"/>
                        <a14:backgroundMark x1="33203" y1="35156" x2="33203" y2="35156"/>
                        <a14:backgroundMark x1="33203" y1="33594" x2="34375" y2="30469"/>
                        <a14:backgroundMark x1="34766" y1="29688" x2="34766" y2="29688"/>
                        <a14:backgroundMark x1="36328" y1="29688" x2="36719" y2="28125"/>
                        <a14:backgroundMark x1="31250" y1="23438" x2="80078" y2="30469"/>
                        <a14:backgroundMark x1="78125" y1="35938" x2="69531" y2="73828"/>
                        <a14:backgroundMark x1="67578" y1="77734" x2="38672" y2="75781"/>
                        <a14:backgroundMark x1="32813" y1="73828" x2="26953" y2="46484"/>
                        <a14:backgroundMark x1="17969" y1="48828" x2="34766" y2="64063"/>
                        <a14:backgroundMark x1="19922" y1="67578" x2="30078" y2="19922"/>
                        <a14:backgroundMark x1="30859" y1="20313" x2="64063" y2="25391"/>
                        <a14:backgroundMark x1="46484" y1="18359" x2="57422" y2="30469"/>
                        <a14:backgroundMark x1="48047" y1="17578" x2="30859" y2="28516"/>
                        <a14:backgroundMark x1="75000" y1="29688" x2="82813" y2="28125"/>
                        <a14:backgroundMark x1="82813" y1="28125" x2="71875" y2="59375"/>
                        <a14:backgroundMark x1="19531" y1="61328" x2="17578" y2="70703"/>
                        <a14:backgroundMark x1="17578" y1="70703" x2="27344" y2="64844"/>
                        <a14:backgroundMark x1="14844" y1="65625" x2="42578" y2="6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1508760"/>
            <a:ext cx="1625600" cy="162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68256" y="2042983"/>
            <a:ext cx="1394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pc="-15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WWW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283497" y="4334870"/>
            <a:ext cx="1828800" cy="640080"/>
          </a:xfrm>
          <a:prstGeom prst="roundRect">
            <a:avLst/>
          </a:prstGeom>
          <a:solidFill>
            <a:srgbClr val="1D427E"/>
          </a:solidFill>
          <a:ln>
            <a:solidFill>
              <a:srgbClr val="1B3D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83497" y="3611880"/>
            <a:ext cx="1828800" cy="640080"/>
          </a:xfrm>
          <a:prstGeom prst="roundRect">
            <a:avLst/>
          </a:prstGeom>
          <a:solidFill>
            <a:srgbClr val="BF753B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HTML, CSS, JS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283497" y="5093924"/>
            <a:ext cx="1828800" cy="64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Multiple</a:t>
            </a:r>
          </a:p>
        </p:txBody>
      </p:sp>
    </p:spTree>
    <p:extLst>
      <p:ext uri="{BB962C8B-B14F-4D97-AF65-F5344CB8AC3E}">
        <p14:creationId xmlns:p14="http://schemas.microsoft.com/office/powerpoint/2010/main" val="32718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40B0CF"/>
                </a:solidFill>
                <a:latin typeface="Helvetica Neue"/>
                <a:cs typeface="Helvetica Neue"/>
              </a:rPr>
              <a:t>Mobile</a:t>
            </a:r>
            <a:r>
              <a:rPr lang="en-US" sz="7200" dirty="0">
                <a:solidFill>
                  <a:srgbClr val="40B0CF"/>
                </a:solidFill>
                <a:latin typeface="Avenir Book"/>
                <a:cs typeface="Avenir Book"/>
              </a:rPr>
              <a:t> </a:t>
            </a:r>
            <a:r>
              <a:rPr lang="en-US" sz="7200" dirty="0">
                <a:solidFill>
                  <a:srgbClr val="40B0CF"/>
                </a:solidFill>
                <a:latin typeface="Helvetica Neue"/>
                <a:cs typeface="Helvetica Neue"/>
              </a:rPr>
              <a:t>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Helvetica Neue"/>
                <a:cs typeface="Helvetica Neue"/>
              </a:rPr>
              <a:t>Native</a:t>
            </a:r>
          </a:p>
          <a:p>
            <a:pPr marL="0" indent="0" algn="ctr">
              <a:buNone/>
            </a:pPr>
            <a:r>
              <a:rPr lang="en-US" sz="6000" dirty="0">
                <a:latin typeface="Helvetica Neue"/>
                <a:cs typeface="Helvetica Neue"/>
              </a:rPr>
              <a:t>Mobile Web</a:t>
            </a:r>
          </a:p>
          <a:p>
            <a:pPr marL="0" indent="0" algn="ctr">
              <a:buNone/>
            </a:pPr>
            <a:r>
              <a:rPr lang="en-US" sz="6000" dirty="0">
                <a:latin typeface="Helvetica Neue"/>
                <a:cs typeface="Helvetica Neue"/>
              </a:rPr>
              <a:t>“Hybrid” Mobile</a:t>
            </a:r>
          </a:p>
        </p:txBody>
      </p:sp>
    </p:spTree>
    <p:extLst>
      <p:ext uri="{BB962C8B-B14F-4D97-AF65-F5344CB8AC3E}">
        <p14:creationId xmlns:p14="http://schemas.microsoft.com/office/powerpoint/2010/main" val="34455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29437"/>
              </p:ext>
            </p:extLst>
          </p:nvPr>
        </p:nvGraphicFramePr>
        <p:xfrm>
          <a:off x="1791462" y="1556846"/>
          <a:ext cx="2824177" cy="398383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24177"/>
              </a:tblGrid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bg1"/>
                          </a:solidFill>
                          <a:latin typeface="Helvetica Neue"/>
                        </a:rPr>
                        <a:t>Native</a:t>
                      </a:r>
                      <a:endParaRPr lang="en-US" sz="1900" dirty="0">
                        <a:solidFill>
                          <a:schemeClr val="bg1"/>
                        </a:solidFill>
                        <a:latin typeface="Helvetica Neue"/>
                      </a:endParaRPr>
                    </a:p>
                  </a:txBody>
                  <a:tcPr marT="54864" marB="54864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C00000"/>
                          </a:solidFill>
                          <a:latin typeface="Helvetica Neue"/>
                        </a:rPr>
                        <a:t>Single platform</a:t>
                      </a:r>
                      <a:endParaRPr lang="en-US" sz="1900" dirty="0">
                        <a:solidFill>
                          <a:srgbClr val="C00000"/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C00000"/>
                          </a:solidFill>
                          <a:latin typeface="Helvetica Neue"/>
                        </a:rPr>
                        <a:t>Objective C, </a:t>
                      </a:r>
                      <a:r>
                        <a:rPr lang="en-US" sz="1900" baseline="0" dirty="0" smtClean="0">
                          <a:solidFill>
                            <a:srgbClr val="C00000"/>
                          </a:solidFill>
                          <a:latin typeface="Helvetica Neue"/>
                        </a:rPr>
                        <a:t>Java, C#</a:t>
                      </a:r>
                      <a:endParaRPr lang="en-US" sz="1900" dirty="0">
                        <a:solidFill>
                          <a:srgbClr val="C00000"/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C00000"/>
                          </a:solidFill>
                          <a:latin typeface="Helvetica Neue"/>
                        </a:rPr>
                        <a:t>High Dev. Cost</a:t>
                      </a: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 Neue"/>
                        </a:rPr>
                        <a:t>Native</a:t>
                      </a:r>
                      <a:r>
                        <a:rPr lang="en-US" sz="19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 Neue"/>
                        </a:rPr>
                        <a:t> APIs</a:t>
                      </a:r>
                      <a:endParaRPr lang="en-US" sz="1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 Neue"/>
                        </a:rPr>
                        <a:t>Advanced graphics</a:t>
                      </a:r>
                      <a:endParaRPr lang="en-US" sz="1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Helvetica Neue"/>
                        </a:rPr>
                        <a:t>App Store Distribution</a:t>
                      </a:r>
                      <a:endParaRPr lang="en-US" sz="19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30319"/>
              </p:ext>
            </p:extLst>
          </p:nvPr>
        </p:nvGraphicFramePr>
        <p:xfrm>
          <a:off x="4709269" y="1556846"/>
          <a:ext cx="2809209" cy="398383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809209"/>
              </a:tblGrid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Hybrid</a:t>
                      </a:r>
                      <a:endParaRPr lang="en-US" sz="19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marT="54864" marB="54864" anchor="ctr">
                    <a:solidFill>
                      <a:srgbClr val="BD753F"/>
                    </a:solidFill>
                  </a:tcPr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 Neue"/>
                        </a:rPr>
                        <a:t>Multiple platforms</a:t>
                      </a:r>
                      <a:endParaRPr lang="en-US" sz="1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 Neue"/>
                        </a:rPr>
                        <a:t>HTML, JS, CSS</a:t>
                      </a:r>
                      <a:endParaRPr lang="en-US" sz="1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 Neue"/>
                        </a:rPr>
                        <a:t>Reasonable Dev. Cost</a:t>
                      </a: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 Neue"/>
                        </a:rPr>
                        <a:t>Native APIs*</a:t>
                      </a:r>
                      <a:endParaRPr lang="en-US" sz="1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 Neue"/>
                        </a:rPr>
                        <a:t>Moderate graphics</a:t>
                      </a:r>
                      <a:endParaRPr lang="en-US" sz="1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Helvetica Neue"/>
                        </a:rPr>
                        <a:t>App Store Distribution</a:t>
                      </a:r>
                      <a:endParaRPr lang="en-US" sz="19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48918"/>
              </p:ext>
            </p:extLst>
          </p:nvPr>
        </p:nvGraphicFramePr>
        <p:xfrm>
          <a:off x="7612107" y="1556846"/>
          <a:ext cx="2813396" cy="398383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813396"/>
              </a:tblGrid>
              <a:tr h="569119">
                <a:tc>
                  <a:txBody>
                    <a:bodyPr/>
                    <a:lstStyle/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Mobile Web</a:t>
                      </a:r>
                    </a:p>
                  </a:txBody>
                  <a:tcPr marT="54864" marB="54864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 Neue"/>
                        </a:rPr>
                        <a:t>Multiple platforms</a:t>
                      </a:r>
                      <a:endParaRPr lang="en-US" sz="1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 Neue"/>
                        </a:rPr>
                        <a:t>HTML, JS, CSS</a:t>
                      </a:r>
                      <a:endParaRPr lang="en-US" sz="1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 Neue"/>
                        </a:rPr>
                        <a:t>Reasonable Dev. Cost</a:t>
                      </a: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C00000"/>
                          </a:solidFill>
                          <a:latin typeface="Helvetica Neue"/>
                        </a:rPr>
                        <a:t>Limited APIs</a:t>
                      </a:r>
                      <a:endParaRPr lang="en-US" sz="1900" dirty="0">
                        <a:solidFill>
                          <a:srgbClr val="C00000"/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C00000"/>
                          </a:solidFill>
                          <a:latin typeface="Helvetica Neue"/>
                        </a:rPr>
                        <a:t>Limited graphics</a:t>
                      </a:r>
                      <a:endParaRPr lang="en-US" sz="1900" dirty="0">
                        <a:solidFill>
                          <a:srgbClr val="C00000"/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  <a:tr h="5691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Web Distribution</a:t>
                      </a:r>
                      <a:endParaRPr lang="en-US" sz="190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marT="54864" marB="5486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0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lerik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3.OccasionallyConnected</Template>
  <TotalTime>7612</TotalTime>
  <Words>789</Words>
  <Application>Microsoft Office PowerPoint</Application>
  <PresentationFormat>Widescreen</PresentationFormat>
  <Paragraphs>177</Paragraphs>
  <Slides>29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Arial Black</vt:lpstr>
      <vt:lpstr>Avenir Book</vt:lpstr>
      <vt:lpstr>Calibri</vt:lpstr>
      <vt:lpstr>Helvetica Neue</vt:lpstr>
      <vt:lpstr>Lato</vt:lpstr>
      <vt:lpstr>Lato Black</vt:lpstr>
      <vt:lpstr>Lucida Console</vt:lpstr>
      <vt:lpstr>Open Sans Light</vt:lpstr>
      <vt:lpstr>Segoe UI</vt:lpstr>
      <vt:lpstr>Segoe UI Light</vt:lpstr>
      <vt:lpstr>Wingdings</vt:lpstr>
      <vt:lpstr>Jolt</vt:lpstr>
      <vt:lpstr>Build Cross-Platform Mobile Apps Using Visual Studio</vt:lpstr>
      <vt:lpstr>Now Presenting – Jeffrey T. Fritz</vt:lpstr>
      <vt:lpstr>Telerik Platform at a Glance</vt:lpstr>
      <vt:lpstr>PowerPoint Presentation</vt:lpstr>
      <vt:lpstr>PowerPoint Presentation</vt:lpstr>
      <vt:lpstr>PowerPoint Presentation</vt:lpstr>
      <vt:lpstr>PowerPoint Presentation</vt:lpstr>
      <vt:lpstr>Mobile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Telerik AppBuilder</vt:lpstr>
      <vt:lpstr>Compiler as a Service</vt:lpstr>
      <vt:lpstr>PowerPoint Presentation</vt:lpstr>
      <vt:lpstr>PowerPoint Presentation</vt:lpstr>
      <vt:lpstr>IDEs</vt:lpstr>
      <vt:lpstr>Telerik Platform In-Browser Client for AppBuilder</vt:lpstr>
      <vt:lpstr>Windows Client for AppBuilder</vt:lpstr>
      <vt:lpstr>Visual Studio Extension</vt:lpstr>
      <vt:lpstr>PowerPoint Presentation</vt:lpstr>
      <vt:lpstr>PowerPoint Presentation</vt:lpstr>
      <vt:lpstr>PowerPoint Presentation</vt:lpstr>
      <vt:lpstr>Making Mobile Apps Even Better</vt:lpstr>
      <vt:lpstr>Beware!   Roadmap Items Ahead!</vt:lpstr>
      <vt:lpstr>Get Started Today!</vt:lpstr>
      <vt:lpstr>Contact me…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Jim</dc:creator>
  <cp:keywords/>
  <dc:description/>
  <cp:lastModifiedBy>Jeffrey T. Fritz</cp:lastModifiedBy>
  <cp:revision>64</cp:revision>
  <dcterms:created xsi:type="dcterms:W3CDTF">2013-11-14T22:16:24Z</dcterms:created>
  <dcterms:modified xsi:type="dcterms:W3CDTF">2014-03-28T01:38:47Z</dcterms:modified>
  <cp:category/>
</cp:coreProperties>
</file>