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5" r:id="rId2"/>
    <p:sldId id="268" r:id="rId3"/>
    <p:sldId id="269" r:id="rId4"/>
    <p:sldId id="279" r:id="rId5"/>
    <p:sldId id="270" r:id="rId6"/>
    <p:sldId id="271" r:id="rId7"/>
    <p:sldId id="272" r:id="rId8"/>
    <p:sldId id="273" r:id="rId9"/>
    <p:sldId id="274" r:id="rId10"/>
    <p:sldId id="276" r:id="rId11"/>
    <p:sldId id="278" r:id="rId12"/>
    <p:sldId id="275" r:id="rId13"/>
    <p:sldId id="280" r:id="rId14"/>
    <p:sldId id="277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B37D"/>
    <a:srgbClr val="373B3D"/>
    <a:srgbClr val="144F7D"/>
    <a:srgbClr val="F3F4F4"/>
    <a:srgbClr val="F3F4E0"/>
    <a:srgbClr val="D7F0E0"/>
    <a:srgbClr val="37B662"/>
    <a:srgbClr val="8D9398"/>
    <a:srgbClr val="C0DCA2"/>
    <a:srgbClr val="D5E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1" autoAdjust="0"/>
    <p:restoredTop sz="93621" autoAdjust="0"/>
  </p:normalViewPr>
  <p:slideViewPr>
    <p:cSldViewPr>
      <p:cViewPr varScale="1">
        <p:scale>
          <a:sx n="80" d="100"/>
          <a:sy n="80" d="100"/>
        </p:scale>
        <p:origin x="252" y="66"/>
      </p:cViewPr>
      <p:guideLst>
        <p:guide orient="horz" pos="323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DA6B2-69F6-46E7-8C22-53CF0AD17FDB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61425-8C41-4079-B7B7-8DED8073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31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A2C59-648E-4FD6-BC5C-944E4E32AF98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EE40B-208E-4E0C-B92A-F56920440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1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sz="quarter" idx="13" hasCustomPrompt="1"/>
          </p:nvPr>
        </p:nvSpPr>
        <p:spPr>
          <a:xfrm>
            <a:off x="273640" y="2038350"/>
            <a:ext cx="7227172" cy="154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500"/>
              </a:lnSpc>
              <a:buNone/>
              <a:defRPr sz="4200">
                <a:solidFill>
                  <a:srgbClr val="14B37D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472" y="238079"/>
            <a:ext cx="155448" cy="155448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6670550" y="188121"/>
            <a:ext cx="1441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73B3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facebook.com/</a:t>
            </a:r>
            <a:r>
              <a:rPr lang="en-US" sz="1000" dirty="0" err="1" smtClean="0">
                <a:solidFill>
                  <a:srgbClr val="373B3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telerik</a:t>
            </a:r>
            <a:endParaRPr lang="en-US" sz="1000" dirty="0">
              <a:solidFill>
                <a:srgbClr val="373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0" y="242126"/>
            <a:ext cx="155448" cy="155448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8201748" y="196739"/>
            <a:ext cx="720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73B3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@</a:t>
            </a:r>
            <a:r>
              <a:rPr lang="en-US" sz="1000" dirty="0" err="1" smtClean="0">
                <a:solidFill>
                  <a:srgbClr val="373B3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telerik</a:t>
            </a:r>
            <a:endParaRPr lang="en-US" sz="1000" dirty="0">
              <a:solidFill>
                <a:srgbClr val="373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6" y="4462464"/>
            <a:ext cx="979374" cy="33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45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0999" y="1544498"/>
            <a:ext cx="5181601" cy="3599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3" hasCustomPrompt="1"/>
          </p:nvPr>
        </p:nvSpPr>
        <p:spPr>
          <a:xfrm>
            <a:off x="533400" y="1962150"/>
            <a:ext cx="4343400" cy="304800"/>
          </a:xfrm>
          <a:prstGeom prst="rect">
            <a:avLst/>
          </a:prstGeom>
        </p:spPr>
        <p:txBody>
          <a:bodyPr/>
          <a:lstStyle>
            <a:lvl1pPr marL="173038" indent="-173038">
              <a:buClr>
                <a:srgbClr val="373B3D"/>
              </a:buClr>
              <a:buSzPct val="75000"/>
              <a:buFont typeface="Arial" pitchFamily="34" charset="0"/>
              <a:buChar char="•"/>
              <a:defRPr sz="1500">
                <a:solidFill>
                  <a:srgbClr val="373B3D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>
              <a:defRPr sz="1800">
                <a:solidFill>
                  <a:srgbClr val="373B3D"/>
                </a:solidFill>
                <a:latin typeface="+mn-lt"/>
              </a:defRPr>
            </a:lvl2pPr>
            <a:lvl3pPr>
              <a:defRPr sz="1800">
                <a:solidFill>
                  <a:srgbClr val="373B3D"/>
                </a:solidFill>
                <a:latin typeface="+mn-lt"/>
              </a:defRPr>
            </a:lvl3pPr>
            <a:lvl4pPr>
              <a:defRPr sz="1800">
                <a:solidFill>
                  <a:srgbClr val="373B3D"/>
                </a:solidFill>
                <a:latin typeface="+mn-lt"/>
              </a:defRPr>
            </a:lvl4pPr>
            <a:lvl5pPr>
              <a:defRPr sz="1800">
                <a:solidFill>
                  <a:srgbClr val="373B3D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Bullet 1</a:t>
            </a:r>
          </a:p>
        </p:txBody>
      </p:sp>
      <p:sp>
        <p:nvSpPr>
          <p:cNvPr id="19" name="Content Placeholder 26"/>
          <p:cNvSpPr>
            <a:spLocks noGrp="1"/>
          </p:cNvSpPr>
          <p:nvPr>
            <p:ph sz="quarter" idx="16" hasCustomPrompt="1"/>
          </p:nvPr>
        </p:nvSpPr>
        <p:spPr>
          <a:xfrm>
            <a:off x="381000" y="201090"/>
            <a:ext cx="6400800" cy="11430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500"/>
              </a:lnSpc>
              <a:buNone/>
              <a:defRPr sz="3600">
                <a:solidFill>
                  <a:srgbClr val="14B37D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1" y="4650276"/>
            <a:ext cx="812698" cy="279365"/>
          </a:xfrm>
          <a:prstGeom prst="rect">
            <a:avLst/>
          </a:prstGeom>
        </p:spPr>
      </p:pic>
      <p:sp>
        <p:nvSpPr>
          <p:cNvPr id="31" name="Content Placeholder 25"/>
          <p:cNvSpPr>
            <a:spLocks noGrp="1"/>
          </p:cNvSpPr>
          <p:nvPr>
            <p:ph sz="quarter" idx="18" hasCustomPrompt="1"/>
          </p:nvPr>
        </p:nvSpPr>
        <p:spPr>
          <a:xfrm>
            <a:off x="533400" y="2807665"/>
            <a:ext cx="4343400" cy="228067"/>
          </a:xfrm>
          <a:prstGeom prst="rect">
            <a:avLst/>
          </a:prstGeom>
        </p:spPr>
        <p:txBody>
          <a:bodyPr/>
          <a:lstStyle>
            <a:lvl1pPr marL="171450" indent="0">
              <a:buClr>
                <a:srgbClr val="373B3D"/>
              </a:buClr>
              <a:buSzPct val="75000"/>
              <a:buFont typeface="Arial" pitchFamily="34" charset="0"/>
              <a:buNone/>
              <a:defRPr sz="900">
                <a:solidFill>
                  <a:srgbClr val="373B3D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>
              <a:defRPr sz="1800">
                <a:solidFill>
                  <a:srgbClr val="373B3D"/>
                </a:solidFill>
                <a:latin typeface="+mn-lt"/>
              </a:defRPr>
            </a:lvl2pPr>
            <a:lvl3pPr>
              <a:defRPr sz="1800">
                <a:solidFill>
                  <a:srgbClr val="373B3D"/>
                </a:solidFill>
                <a:latin typeface="+mn-lt"/>
              </a:defRPr>
            </a:lvl3pPr>
            <a:lvl4pPr>
              <a:defRPr sz="1800">
                <a:solidFill>
                  <a:srgbClr val="373B3D"/>
                </a:solidFill>
                <a:latin typeface="+mn-lt"/>
              </a:defRPr>
            </a:lvl4pPr>
            <a:lvl5pPr>
              <a:defRPr sz="1800">
                <a:solidFill>
                  <a:srgbClr val="373B3D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Sub-bullet</a:t>
            </a:r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1" hasCustomPrompt="1"/>
          </p:nvPr>
        </p:nvSpPr>
        <p:spPr>
          <a:xfrm>
            <a:off x="533400" y="2496083"/>
            <a:ext cx="4343400" cy="304267"/>
          </a:xfrm>
          <a:prstGeom prst="rect">
            <a:avLst/>
          </a:prstGeom>
        </p:spPr>
        <p:txBody>
          <a:bodyPr/>
          <a:lstStyle>
            <a:lvl1pPr marL="173038" indent="-173038">
              <a:buClr>
                <a:srgbClr val="373B3D"/>
              </a:buClr>
              <a:buSzPct val="75000"/>
              <a:buFont typeface="Arial" pitchFamily="34" charset="0"/>
              <a:buChar char="•"/>
              <a:defRPr sz="1500">
                <a:solidFill>
                  <a:srgbClr val="373B3D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>
              <a:defRPr sz="1800">
                <a:solidFill>
                  <a:srgbClr val="373B3D"/>
                </a:solidFill>
                <a:latin typeface="+mn-lt"/>
              </a:defRPr>
            </a:lvl2pPr>
            <a:lvl3pPr>
              <a:defRPr sz="1800">
                <a:solidFill>
                  <a:srgbClr val="373B3D"/>
                </a:solidFill>
                <a:latin typeface="+mn-lt"/>
              </a:defRPr>
            </a:lvl3pPr>
            <a:lvl4pPr>
              <a:defRPr sz="1800">
                <a:solidFill>
                  <a:srgbClr val="373B3D"/>
                </a:solidFill>
                <a:latin typeface="+mn-lt"/>
              </a:defRPr>
            </a:lvl4pPr>
            <a:lvl5pPr>
              <a:defRPr sz="1800">
                <a:solidFill>
                  <a:srgbClr val="373B3D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Bullet 2</a:t>
            </a:r>
          </a:p>
        </p:txBody>
      </p:sp>
    </p:spTree>
    <p:extLst>
      <p:ext uri="{BB962C8B-B14F-4D97-AF65-F5344CB8AC3E}">
        <p14:creationId xmlns:p14="http://schemas.microsoft.com/office/powerpoint/2010/main" val="839042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0998" y="1544498"/>
            <a:ext cx="8339328" cy="3599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1" y="4650276"/>
            <a:ext cx="812698" cy="279365"/>
          </a:xfrm>
          <a:prstGeom prst="rect">
            <a:avLst/>
          </a:prstGeom>
        </p:spPr>
      </p:pic>
      <p:sp>
        <p:nvSpPr>
          <p:cNvPr id="12" name="Content Placeholder 25"/>
          <p:cNvSpPr>
            <a:spLocks noGrp="1"/>
          </p:cNvSpPr>
          <p:nvPr>
            <p:ph sz="quarter" idx="13" hasCustomPrompt="1"/>
          </p:nvPr>
        </p:nvSpPr>
        <p:spPr>
          <a:xfrm>
            <a:off x="533400" y="1962150"/>
            <a:ext cx="4343400" cy="304800"/>
          </a:xfrm>
          <a:prstGeom prst="rect">
            <a:avLst/>
          </a:prstGeom>
        </p:spPr>
        <p:txBody>
          <a:bodyPr/>
          <a:lstStyle>
            <a:lvl1pPr marL="173038" indent="-173038">
              <a:buClr>
                <a:srgbClr val="373B3D"/>
              </a:buClr>
              <a:buSzPct val="75000"/>
              <a:buFont typeface="Arial" pitchFamily="34" charset="0"/>
              <a:buChar char="•"/>
              <a:defRPr sz="1500">
                <a:solidFill>
                  <a:srgbClr val="373B3D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>
              <a:defRPr sz="1800">
                <a:solidFill>
                  <a:srgbClr val="373B3D"/>
                </a:solidFill>
                <a:latin typeface="+mn-lt"/>
              </a:defRPr>
            </a:lvl2pPr>
            <a:lvl3pPr>
              <a:defRPr sz="1800">
                <a:solidFill>
                  <a:srgbClr val="373B3D"/>
                </a:solidFill>
                <a:latin typeface="+mn-lt"/>
              </a:defRPr>
            </a:lvl3pPr>
            <a:lvl4pPr>
              <a:defRPr sz="1800">
                <a:solidFill>
                  <a:srgbClr val="373B3D"/>
                </a:solidFill>
                <a:latin typeface="+mn-lt"/>
              </a:defRPr>
            </a:lvl4pPr>
            <a:lvl5pPr>
              <a:defRPr sz="1800">
                <a:solidFill>
                  <a:srgbClr val="373B3D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Bullet 1</a:t>
            </a:r>
          </a:p>
        </p:txBody>
      </p:sp>
      <p:sp>
        <p:nvSpPr>
          <p:cNvPr id="13" name="Content Placeholder 25"/>
          <p:cNvSpPr>
            <a:spLocks noGrp="1"/>
          </p:cNvSpPr>
          <p:nvPr>
            <p:ph sz="quarter" idx="18" hasCustomPrompt="1"/>
          </p:nvPr>
        </p:nvSpPr>
        <p:spPr>
          <a:xfrm>
            <a:off x="533400" y="2807665"/>
            <a:ext cx="4343400" cy="228067"/>
          </a:xfrm>
          <a:prstGeom prst="rect">
            <a:avLst/>
          </a:prstGeom>
        </p:spPr>
        <p:txBody>
          <a:bodyPr/>
          <a:lstStyle>
            <a:lvl1pPr marL="171450" indent="0">
              <a:buClr>
                <a:srgbClr val="373B3D"/>
              </a:buClr>
              <a:buSzPct val="75000"/>
              <a:buFont typeface="Arial" pitchFamily="34" charset="0"/>
              <a:buNone/>
              <a:defRPr sz="900">
                <a:solidFill>
                  <a:srgbClr val="373B3D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>
              <a:defRPr sz="1800">
                <a:solidFill>
                  <a:srgbClr val="373B3D"/>
                </a:solidFill>
                <a:latin typeface="+mn-lt"/>
              </a:defRPr>
            </a:lvl2pPr>
            <a:lvl3pPr>
              <a:defRPr sz="1800">
                <a:solidFill>
                  <a:srgbClr val="373B3D"/>
                </a:solidFill>
                <a:latin typeface="+mn-lt"/>
              </a:defRPr>
            </a:lvl3pPr>
            <a:lvl4pPr>
              <a:defRPr sz="1800">
                <a:solidFill>
                  <a:srgbClr val="373B3D"/>
                </a:solidFill>
                <a:latin typeface="+mn-lt"/>
              </a:defRPr>
            </a:lvl4pPr>
            <a:lvl5pPr>
              <a:defRPr sz="1800">
                <a:solidFill>
                  <a:srgbClr val="373B3D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Sub-bullet</a:t>
            </a:r>
          </a:p>
        </p:txBody>
      </p:sp>
      <p:sp>
        <p:nvSpPr>
          <p:cNvPr id="14" name="Content Placeholder 25"/>
          <p:cNvSpPr>
            <a:spLocks noGrp="1"/>
          </p:cNvSpPr>
          <p:nvPr>
            <p:ph sz="quarter" idx="21" hasCustomPrompt="1"/>
          </p:nvPr>
        </p:nvSpPr>
        <p:spPr>
          <a:xfrm>
            <a:off x="533400" y="2496083"/>
            <a:ext cx="4343400" cy="304267"/>
          </a:xfrm>
          <a:prstGeom prst="rect">
            <a:avLst/>
          </a:prstGeom>
        </p:spPr>
        <p:txBody>
          <a:bodyPr/>
          <a:lstStyle>
            <a:lvl1pPr marL="173038" indent="-173038">
              <a:buClr>
                <a:srgbClr val="373B3D"/>
              </a:buClr>
              <a:buSzPct val="75000"/>
              <a:buFont typeface="Arial" pitchFamily="34" charset="0"/>
              <a:buChar char="•"/>
              <a:defRPr sz="1500">
                <a:solidFill>
                  <a:srgbClr val="373B3D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>
              <a:defRPr sz="1800">
                <a:solidFill>
                  <a:srgbClr val="373B3D"/>
                </a:solidFill>
                <a:latin typeface="+mn-lt"/>
              </a:defRPr>
            </a:lvl2pPr>
            <a:lvl3pPr>
              <a:defRPr sz="1800">
                <a:solidFill>
                  <a:srgbClr val="373B3D"/>
                </a:solidFill>
                <a:latin typeface="+mn-lt"/>
              </a:defRPr>
            </a:lvl3pPr>
            <a:lvl4pPr>
              <a:defRPr sz="1800">
                <a:solidFill>
                  <a:srgbClr val="373B3D"/>
                </a:solidFill>
                <a:latin typeface="+mn-lt"/>
              </a:defRPr>
            </a:lvl4pPr>
            <a:lvl5pPr>
              <a:defRPr sz="1800">
                <a:solidFill>
                  <a:srgbClr val="373B3D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Bullet 2</a:t>
            </a:r>
          </a:p>
        </p:txBody>
      </p:sp>
      <p:sp>
        <p:nvSpPr>
          <p:cNvPr id="16" name="Content Placeholder 26"/>
          <p:cNvSpPr>
            <a:spLocks noGrp="1"/>
          </p:cNvSpPr>
          <p:nvPr>
            <p:ph sz="quarter" idx="16" hasCustomPrompt="1"/>
          </p:nvPr>
        </p:nvSpPr>
        <p:spPr>
          <a:xfrm>
            <a:off x="381000" y="201090"/>
            <a:ext cx="6400800" cy="11430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500"/>
              </a:lnSpc>
              <a:buNone/>
              <a:defRPr sz="3600">
                <a:solidFill>
                  <a:srgbClr val="14B37D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938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80998" y="1352550"/>
            <a:ext cx="8339328" cy="3790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1" y="4650276"/>
            <a:ext cx="812698" cy="279365"/>
          </a:xfrm>
          <a:prstGeom prst="rect">
            <a:avLst/>
          </a:prstGeom>
        </p:spPr>
      </p:pic>
      <p:sp>
        <p:nvSpPr>
          <p:cNvPr id="30" name="Content Placeholder 25"/>
          <p:cNvSpPr>
            <a:spLocks noGrp="1"/>
          </p:cNvSpPr>
          <p:nvPr>
            <p:ph sz="quarter" idx="13" hasCustomPrompt="1"/>
          </p:nvPr>
        </p:nvSpPr>
        <p:spPr>
          <a:xfrm>
            <a:off x="533400" y="1962150"/>
            <a:ext cx="3581400" cy="3048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373B3D"/>
              </a:buClr>
              <a:buSzPct val="75000"/>
              <a:buFont typeface="Arial" pitchFamily="34" charset="0"/>
              <a:buNone/>
              <a:defRPr sz="1500">
                <a:solidFill>
                  <a:srgbClr val="373B3D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>
              <a:defRPr sz="1800">
                <a:solidFill>
                  <a:srgbClr val="373B3D"/>
                </a:solidFill>
                <a:latin typeface="+mn-lt"/>
              </a:defRPr>
            </a:lvl2pPr>
            <a:lvl3pPr>
              <a:defRPr sz="1800">
                <a:solidFill>
                  <a:srgbClr val="373B3D"/>
                </a:solidFill>
                <a:latin typeface="+mn-lt"/>
              </a:defRPr>
            </a:lvl3pPr>
            <a:lvl4pPr>
              <a:defRPr sz="1800">
                <a:solidFill>
                  <a:srgbClr val="373B3D"/>
                </a:solidFill>
                <a:latin typeface="+mn-lt"/>
              </a:defRPr>
            </a:lvl4pPr>
            <a:lvl5pPr>
              <a:defRPr sz="1800">
                <a:solidFill>
                  <a:srgbClr val="373B3D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Title 1</a:t>
            </a:r>
          </a:p>
        </p:txBody>
      </p:sp>
      <p:sp>
        <p:nvSpPr>
          <p:cNvPr id="31" name="Content Placeholder 25"/>
          <p:cNvSpPr>
            <a:spLocks noGrp="1"/>
          </p:cNvSpPr>
          <p:nvPr>
            <p:ph sz="quarter" idx="18" hasCustomPrompt="1"/>
          </p:nvPr>
        </p:nvSpPr>
        <p:spPr>
          <a:xfrm>
            <a:off x="533400" y="2343150"/>
            <a:ext cx="3581400" cy="2133600"/>
          </a:xfrm>
          <a:prstGeom prst="rect">
            <a:avLst/>
          </a:prstGeom>
        </p:spPr>
        <p:txBody>
          <a:bodyPr/>
          <a:lstStyle>
            <a:lvl1pPr marL="3175" indent="0">
              <a:buClr>
                <a:srgbClr val="373B3D"/>
              </a:buClr>
              <a:buSzPct val="75000"/>
              <a:buFont typeface="Arial" pitchFamily="34" charset="0"/>
              <a:buNone/>
              <a:defRPr sz="900">
                <a:solidFill>
                  <a:srgbClr val="373B3D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>
              <a:defRPr sz="1800">
                <a:solidFill>
                  <a:srgbClr val="373B3D"/>
                </a:solidFill>
                <a:latin typeface="+mn-lt"/>
              </a:defRPr>
            </a:lvl2pPr>
            <a:lvl3pPr>
              <a:defRPr sz="1800">
                <a:solidFill>
                  <a:srgbClr val="373B3D"/>
                </a:solidFill>
                <a:latin typeface="+mn-lt"/>
              </a:defRPr>
            </a:lvl3pPr>
            <a:lvl4pPr>
              <a:defRPr sz="1800">
                <a:solidFill>
                  <a:srgbClr val="373B3D"/>
                </a:solidFill>
                <a:latin typeface="+mn-lt"/>
              </a:defRPr>
            </a:lvl4pPr>
            <a:lvl5pPr>
              <a:defRPr sz="1800">
                <a:solidFill>
                  <a:srgbClr val="373B3D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Text Box 1</a:t>
            </a:r>
          </a:p>
        </p:txBody>
      </p:sp>
      <p:sp>
        <p:nvSpPr>
          <p:cNvPr id="34" name="Content Placeholder 25"/>
          <p:cNvSpPr>
            <a:spLocks noGrp="1"/>
          </p:cNvSpPr>
          <p:nvPr>
            <p:ph sz="quarter" idx="19" hasCustomPrompt="1"/>
          </p:nvPr>
        </p:nvSpPr>
        <p:spPr>
          <a:xfrm>
            <a:off x="4648200" y="1962150"/>
            <a:ext cx="3581400" cy="3048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373B3D"/>
              </a:buClr>
              <a:buSzPct val="75000"/>
              <a:buFont typeface="Arial" pitchFamily="34" charset="0"/>
              <a:buNone/>
              <a:defRPr sz="1500">
                <a:solidFill>
                  <a:srgbClr val="373B3D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>
              <a:defRPr sz="1800">
                <a:solidFill>
                  <a:srgbClr val="373B3D"/>
                </a:solidFill>
                <a:latin typeface="+mn-lt"/>
              </a:defRPr>
            </a:lvl2pPr>
            <a:lvl3pPr>
              <a:defRPr sz="1800">
                <a:solidFill>
                  <a:srgbClr val="373B3D"/>
                </a:solidFill>
                <a:latin typeface="+mn-lt"/>
              </a:defRPr>
            </a:lvl3pPr>
            <a:lvl4pPr>
              <a:defRPr sz="1800">
                <a:solidFill>
                  <a:srgbClr val="373B3D"/>
                </a:solidFill>
                <a:latin typeface="+mn-lt"/>
              </a:defRPr>
            </a:lvl4pPr>
            <a:lvl5pPr>
              <a:defRPr sz="1800">
                <a:solidFill>
                  <a:srgbClr val="373B3D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Title 2</a:t>
            </a:r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0" hasCustomPrompt="1"/>
          </p:nvPr>
        </p:nvSpPr>
        <p:spPr>
          <a:xfrm>
            <a:off x="4648200" y="2343150"/>
            <a:ext cx="3581400" cy="2133600"/>
          </a:xfrm>
          <a:prstGeom prst="rect">
            <a:avLst/>
          </a:prstGeom>
        </p:spPr>
        <p:txBody>
          <a:bodyPr/>
          <a:lstStyle>
            <a:lvl1pPr marL="3175" indent="0">
              <a:buClr>
                <a:srgbClr val="373B3D"/>
              </a:buClr>
              <a:buSzPct val="75000"/>
              <a:buFont typeface="Arial" pitchFamily="34" charset="0"/>
              <a:buNone/>
              <a:defRPr sz="900">
                <a:solidFill>
                  <a:srgbClr val="373B3D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>
              <a:defRPr sz="1800">
                <a:solidFill>
                  <a:srgbClr val="373B3D"/>
                </a:solidFill>
                <a:latin typeface="+mn-lt"/>
              </a:defRPr>
            </a:lvl2pPr>
            <a:lvl3pPr>
              <a:defRPr sz="1800">
                <a:solidFill>
                  <a:srgbClr val="373B3D"/>
                </a:solidFill>
                <a:latin typeface="+mn-lt"/>
              </a:defRPr>
            </a:lvl3pPr>
            <a:lvl4pPr>
              <a:defRPr sz="1800">
                <a:solidFill>
                  <a:srgbClr val="373B3D"/>
                </a:solidFill>
                <a:latin typeface="+mn-lt"/>
              </a:defRPr>
            </a:lvl4pPr>
            <a:lvl5pPr>
              <a:defRPr sz="1800">
                <a:solidFill>
                  <a:srgbClr val="373B3D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Text Box 2</a:t>
            </a:r>
          </a:p>
        </p:txBody>
      </p:sp>
      <p:sp>
        <p:nvSpPr>
          <p:cNvPr id="13" name="Content Placeholder 26"/>
          <p:cNvSpPr>
            <a:spLocks noGrp="1"/>
          </p:cNvSpPr>
          <p:nvPr>
            <p:ph sz="quarter" idx="16" hasCustomPrompt="1"/>
          </p:nvPr>
        </p:nvSpPr>
        <p:spPr>
          <a:xfrm>
            <a:off x="381000" y="201090"/>
            <a:ext cx="6400800" cy="11430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500"/>
              </a:lnSpc>
              <a:buNone/>
              <a:defRPr sz="3600">
                <a:solidFill>
                  <a:srgbClr val="14B37D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74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6"/>
          <p:cNvSpPr>
            <a:spLocks noGrp="1"/>
          </p:cNvSpPr>
          <p:nvPr>
            <p:ph sz="quarter" idx="13" hasCustomPrompt="1"/>
          </p:nvPr>
        </p:nvSpPr>
        <p:spPr>
          <a:xfrm>
            <a:off x="273640" y="2038350"/>
            <a:ext cx="7227172" cy="154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500"/>
              </a:lnSpc>
              <a:buNone/>
              <a:defRPr sz="4200">
                <a:solidFill>
                  <a:srgbClr val="14B37D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6" y="4462464"/>
            <a:ext cx="979374" cy="33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1" y="4650276"/>
            <a:ext cx="812698" cy="2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09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07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6" r:id="rId3"/>
    <p:sldLayoutId id="2147483653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0" kern="1200" cap="none" spc="0">
          <a:ln w="18415" cmpd="sng">
            <a:noFill/>
            <a:prstDash val="solid"/>
          </a:ln>
          <a:solidFill>
            <a:srgbClr val="A4E416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4E416"/>
        </a:buClr>
        <a:buFont typeface="Wingdings" pitchFamily="2" charset="2"/>
        <a:buChar char="§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telerik.com/jefffritz" TargetMode="External"/><Relationship Id="rId2" Type="http://schemas.openxmlformats.org/officeDocument/2006/relationships/hyperlink" Target="http://blogs.telerik.com/aspnet-ajax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sharpfritz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733550"/>
            <a:ext cx="7227172" cy="609600"/>
          </a:xfrm>
        </p:spPr>
        <p:txBody>
          <a:bodyPr/>
          <a:lstStyle/>
          <a:p>
            <a:r>
              <a:rPr lang="en-US" dirty="0" smtClean="0"/>
              <a:t>AJAX controls </a:t>
            </a:r>
            <a:r>
              <a:rPr lang="en-US" dirty="0" smtClean="0"/>
              <a:t>update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343150"/>
            <a:ext cx="1844520" cy="18288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853960"/>
              </p:ext>
            </p:extLst>
          </p:nvPr>
        </p:nvGraphicFramePr>
        <p:xfrm>
          <a:off x="413186" y="2343150"/>
          <a:ext cx="5606614" cy="1872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6614"/>
              </a:tblGrid>
              <a:tr h="374518">
                <a:tc>
                  <a:txBody>
                    <a:bodyPr/>
                    <a:lstStyle/>
                    <a:p>
                      <a:r>
                        <a:rPr lang="en-US" dirty="0" smtClean="0"/>
                        <a:t>Jeffrey T. Fritz</a:t>
                      </a:r>
                      <a:endParaRPr lang="en-US" dirty="0"/>
                    </a:p>
                  </a:txBody>
                  <a:tcPr/>
                </a:tc>
              </a:tr>
              <a:tr h="374518">
                <a:tc>
                  <a:txBody>
                    <a:bodyPr/>
                    <a:lstStyle/>
                    <a:p>
                      <a:r>
                        <a:rPr lang="en-US" dirty="0" smtClean="0"/>
                        <a:t>blogs.telerik.com/</a:t>
                      </a:r>
                      <a:r>
                        <a:rPr lang="en-US" dirty="0" err="1" smtClean="0"/>
                        <a:t>jefffritz</a:t>
                      </a:r>
                      <a:endParaRPr lang="en-US" dirty="0"/>
                    </a:p>
                  </a:txBody>
                  <a:tcPr/>
                </a:tc>
              </a:tr>
              <a:tr h="374518">
                <a:tc>
                  <a:txBody>
                    <a:bodyPr/>
                    <a:lstStyle/>
                    <a:p>
                      <a:r>
                        <a:rPr lang="en-US" dirty="0" smtClean="0"/>
                        <a:t>csharpfritz.com</a:t>
                      </a:r>
                      <a:endParaRPr lang="en-US" dirty="0"/>
                    </a:p>
                  </a:txBody>
                  <a:tcPr/>
                </a:tc>
              </a:tr>
              <a:tr h="374518">
                <a:tc>
                  <a:txBody>
                    <a:bodyPr/>
                    <a:lstStyle/>
                    <a:p>
                      <a:r>
                        <a:rPr lang="en-US" dirty="0" smtClean="0"/>
                        <a:t>twitter.com/</a:t>
                      </a:r>
                      <a:r>
                        <a:rPr lang="en-US" dirty="0" err="1" smtClean="0"/>
                        <a:t>csharpfritz</a:t>
                      </a:r>
                      <a:endParaRPr lang="en-US" dirty="0"/>
                    </a:p>
                  </a:txBody>
                  <a:tcPr/>
                </a:tc>
              </a:tr>
              <a:tr h="374518">
                <a:tc>
                  <a:txBody>
                    <a:bodyPr/>
                    <a:lstStyle/>
                    <a:p>
                      <a:r>
                        <a:rPr lang="en-US" dirty="0" smtClean="0"/>
                        <a:t>Jeff.fritz@telerik.com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00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err="1" smtClean="0"/>
              <a:t>ZipLibrary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70384"/>
            <a:ext cx="8534400" cy="417311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2343150"/>
            <a:ext cx="3276600" cy="304800"/>
          </a:xfrm>
        </p:spPr>
        <p:txBody>
          <a:bodyPr/>
          <a:lstStyle/>
          <a:p>
            <a:r>
              <a:rPr lang="en-US" dirty="0" smtClean="0"/>
              <a:t>Load data from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existing ZIP files</a:t>
            </a:r>
          </a:p>
          <a:p>
            <a:r>
              <a:rPr lang="en-US" dirty="0" smtClean="0"/>
              <a:t>Compress and Decompress streams</a:t>
            </a:r>
          </a:p>
          <a:p>
            <a:r>
              <a:rPr lang="en-US" dirty="0" smtClean="0"/>
              <a:t>Combine with the </a:t>
            </a:r>
            <a:r>
              <a:rPr lang="en-US" dirty="0" err="1" smtClean="0"/>
              <a:t>AsyncFileUpload</a:t>
            </a:r>
            <a:r>
              <a:rPr lang="en-US" dirty="0" smtClean="0"/>
              <a:t> to save time and drive space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850" y="-8460"/>
            <a:ext cx="31051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Persist AJAX control properties between requests to a </a:t>
            </a:r>
            <a:r>
              <a:rPr lang="en-US" dirty="0" err="1" smtClean="0"/>
              <a:t>StorageProvider</a:t>
            </a:r>
            <a:r>
              <a:rPr lang="en-US" dirty="0" smtClean="0"/>
              <a:t> using a </a:t>
            </a:r>
            <a:r>
              <a:rPr lang="en-US" dirty="0" err="1" smtClean="0"/>
              <a:t>StateSerializer</a:t>
            </a:r>
            <a:endParaRPr lang="en-US" dirty="0" smtClean="0"/>
          </a:p>
          <a:p>
            <a:r>
              <a:rPr lang="en-US" dirty="0" err="1" smtClean="0"/>
              <a:t>StorageProviders</a:t>
            </a:r>
            <a:r>
              <a:rPr lang="en-US" dirty="0" smtClean="0"/>
              <a:t>: </a:t>
            </a:r>
            <a:r>
              <a:rPr lang="en-US" dirty="0" err="1" smtClean="0"/>
              <a:t>AppData</a:t>
            </a:r>
            <a:r>
              <a:rPr lang="en-US" dirty="0" smtClean="0"/>
              <a:t>, Cookie</a:t>
            </a:r>
            <a:endParaRPr lang="en-US" dirty="0" smtClean="0"/>
          </a:p>
          <a:p>
            <a:r>
              <a:rPr lang="en-US" dirty="0" smtClean="0"/>
              <a:t>Released in BETA</a:t>
            </a:r>
          </a:p>
          <a:p>
            <a:r>
              <a:rPr lang="en-US" dirty="0" smtClean="0"/>
              <a:t>Works with any control with Advanced configuration</a:t>
            </a:r>
          </a:p>
          <a:p>
            <a:r>
              <a:rPr lang="en-US" dirty="0" smtClean="0"/>
              <a:t>Automatic configuration of some controls with most common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Persistence Framework</a:t>
            </a:r>
            <a:endParaRPr lang="en-US" dirty="0"/>
          </a:p>
        </p:txBody>
      </p:sp>
      <p:pic>
        <p:nvPicPr>
          <p:cNvPr id="6146" name="Picture 2" descr="http://grub.gunaxin.com/wp-content/uploads/gallery/soda-can-collection/soda-can-collection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506" y="2038350"/>
            <a:ext cx="4101242" cy="307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2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1504950"/>
            <a:ext cx="4343400" cy="304800"/>
          </a:xfrm>
        </p:spPr>
        <p:txBody>
          <a:bodyPr/>
          <a:lstStyle/>
          <a:p>
            <a:r>
              <a:rPr lang="en-US" dirty="0" smtClean="0"/>
              <a:t>Image Editor – Client side filters + Editing</a:t>
            </a:r>
          </a:p>
          <a:p>
            <a:r>
              <a:rPr lang="en-US" dirty="0"/>
              <a:t>Light rendering mode</a:t>
            </a:r>
          </a:p>
          <a:p>
            <a:r>
              <a:rPr lang="en-US" dirty="0" err="1" smtClean="0"/>
              <a:t>HtmlChart</a:t>
            </a:r>
            <a:r>
              <a:rPr lang="en-US" dirty="0" smtClean="0"/>
              <a:t> – 2 new chart modes</a:t>
            </a:r>
          </a:p>
          <a:p>
            <a:r>
              <a:rPr lang="en-US" dirty="0" err="1" smtClean="0"/>
              <a:t>.Net</a:t>
            </a:r>
            <a:r>
              <a:rPr lang="en-US" dirty="0" smtClean="0"/>
              <a:t> 4.5 Model Binding Support in Grid, </a:t>
            </a:r>
            <a:r>
              <a:rPr lang="en-US" dirty="0" err="1" smtClean="0"/>
              <a:t>TreeList</a:t>
            </a:r>
            <a:r>
              <a:rPr lang="en-US" dirty="0" smtClean="0"/>
              <a:t>, </a:t>
            </a:r>
            <a:r>
              <a:rPr lang="en-US" dirty="0" err="1" smtClean="0"/>
              <a:t>ListView</a:t>
            </a:r>
            <a:r>
              <a:rPr lang="en-US" dirty="0" smtClean="0"/>
              <a:t>, </a:t>
            </a:r>
            <a:r>
              <a:rPr lang="en-US" dirty="0" err="1" smtClean="0"/>
              <a:t>PivotGrid</a:t>
            </a:r>
            <a:r>
              <a:rPr lang="en-US" dirty="0" smtClean="0"/>
              <a:t>, </a:t>
            </a:r>
            <a:r>
              <a:rPr lang="en-US" dirty="0" err="1" smtClean="0"/>
              <a:t>TreeView</a:t>
            </a:r>
            <a:r>
              <a:rPr lang="en-US" dirty="0" smtClean="0"/>
              <a:t>, </a:t>
            </a:r>
            <a:r>
              <a:rPr lang="en-US" dirty="0" err="1" smtClean="0"/>
              <a:t>ComboBox</a:t>
            </a:r>
            <a:endParaRPr lang="en-US" dirty="0" smtClean="0"/>
          </a:p>
          <a:p>
            <a:r>
              <a:rPr lang="en-US" dirty="0" err="1" smtClean="0"/>
              <a:t>RadBarCode</a:t>
            </a:r>
            <a:r>
              <a:rPr lang="en-US" dirty="0" smtClean="0"/>
              <a:t> export as image and PDF</a:t>
            </a:r>
          </a:p>
          <a:p>
            <a:r>
              <a:rPr lang="en-US" dirty="0" smtClean="0"/>
              <a:t>Pause, Resume </a:t>
            </a:r>
            <a:r>
              <a:rPr lang="en-US" dirty="0" err="1" smtClean="0"/>
              <a:t>AsyncFileUpload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New Control Features</a:t>
            </a:r>
            <a:endParaRPr lang="en-US" dirty="0"/>
          </a:p>
        </p:txBody>
      </p:sp>
      <p:pic>
        <p:nvPicPr>
          <p:cNvPr id="7170" name="Picture 2" descr="http://i40.photobucket.com/albums/e226/shawndaddy1/myspace%20crap/CatHeadphon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11086"/>
            <a:ext cx="3505200" cy="338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44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All controls are now certified to be SharePoint 2013 compliant</a:t>
            </a:r>
          </a:p>
          <a:p>
            <a:endParaRPr lang="en-US" dirty="0" smtClean="0"/>
          </a:p>
          <a:p>
            <a:r>
              <a:rPr lang="en-US" dirty="0" smtClean="0"/>
              <a:t>4 Pre-built web parts you can use in your on-</a:t>
            </a:r>
            <a:r>
              <a:rPr lang="en-US" dirty="0" err="1" smtClean="0"/>
              <a:t>premesis</a:t>
            </a:r>
            <a:r>
              <a:rPr lang="en-US" dirty="0" smtClean="0"/>
              <a:t> SharePoint installation</a:t>
            </a:r>
          </a:p>
          <a:p>
            <a:r>
              <a:rPr lang="en-US" dirty="0" smtClean="0"/>
              <a:t>Updated with the latest features from their </a:t>
            </a:r>
            <a:r>
              <a:rPr lang="en-US" dirty="0" err="1" smtClean="0"/>
              <a:t>ASP.Net</a:t>
            </a:r>
            <a:r>
              <a:rPr lang="en-US" dirty="0" smtClean="0"/>
              <a:t> equivalents</a:t>
            </a:r>
          </a:p>
          <a:p>
            <a:pPr lvl="1"/>
            <a:r>
              <a:rPr lang="en-US" sz="1400" dirty="0" smtClean="0"/>
              <a:t>Editor</a:t>
            </a:r>
          </a:p>
          <a:p>
            <a:pPr lvl="1"/>
            <a:r>
              <a:rPr lang="en-US" sz="1400" dirty="0" smtClean="0"/>
              <a:t>Grid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SharePoint 2013 Support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3"/>
          </p:nvPr>
        </p:nvSpPr>
        <p:spPr>
          <a:xfrm>
            <a:off x="2286000" y="3714750"/>
            <a:ext cx="1752600" cy="304800"/>
          </a:xfrm>
        </p:spPr>
        <p:txBody>
          <a:bodyPr/>
          <a:lstStyle/>
          <a:p>
            <a:pPr lvl="1"/>
            <a:r>
              <a:rPr lang="en-US" sz="1400" dirty="0" err="1" smtClean="0"/>
              <a:t>ListView</a:t>
            </a:r>
            <a:endParaRPr lang="en-US" sz="1400" dirty="0" smtClean="0"/>
          </a:p>
          <a:p>
            <a:pPr lvl="1"/>
            <a:r>
              <a:rPr lang="en-US" sz="1400" dirty="0" smtClean="0"/>
              <a:t>Scheduler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 descr="http://i870.photobucket.com/albums/ab263/tvyps/cats/catmusic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7165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51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33400" y="1344090"/>
            <a:ext cx="7620000" cy="922860"/>
          </a:xfrm>
        </p:spPr>
        <p:txBody>
          <a:bodyPr/>
          <a:lstStyle/>
          <a:p>
            <a:r>
              <a:rPr lang="en-US" sz="1600" b="1" dirty="0">
                <a:solidFill>
                  <a:schemeClr val="accent6"/>
                </a:solidFill>
              </a:rPr>
              <a:t>Download </a:t>
            </a:r>
            <a:r>
              <a:rPr lang="en-US" sz="1600" b="1" dirty="0" err="1">
                <a:solidFill>
                  <a:schemeClr val="accent6"/>
                </a:solidFill>
              </a:rPr>
              <a:t>ASP.Net</a:t>
            </a:r>
            <a:r>
              <a:rPr lang="en-US" sz="1600" b="1" dirty="0">
                <a:solidFill>
                  <a:schemeClr val="accent6"/>
                </a:solidFill>
              </a:rPr>
              <a:t> AJAX controls at </a:t>
            </a:r>
            <a:r>
              <a:rPr lang="en-US" sz="1600" b="1" dirty="0">
                <a:solidFill>
                  <a:schemeClr val="accent6"/>
                </a:solidFill>
              </a:rPr>
              <a:t>www.telerik.com</a:t>
            </a:r>
            <a:endParaRPr lang="en-US" sz="1600" b="1" dirty="0">
              <a:solidFill>
                <a:schemeClr val="accent6"/>
              </a:solidFill>
              <a:hlinkClick r:id="rId2"/>
            </a:endParaRPr>
          </a:p>
          <a:p>
            <a:r>
              <a:rPr lang="en-US" dirty="0" smtClean="0">
                <a:hlinkClick r:id="rId2"/>
              </a:rPr>
              <a:t>www.telerik.com/products/aspnet-ajax/whats-new.aspx</a:t>
            </a:r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blogs.telerik.com/</a:t>
            </a:r>
            <a:r>
              <a:rPr lang="en-US" dirty="0" err="1" smtClean="0">
                <a:hlinkClick r:id="rId2"/>
              </a:rPr>
              <a:t>aspnet-ajax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blogs.telerik.com/</a:t>
            </a:r>
            <a:r>
              <a:rPr lang="en-US" dirty="0" err="1" smtClean="0">
                <a:hlinkClick r:id="rId3"/>
              </a:rPr>
              <a:t>jefffritz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csharpfritz.com</a:t>
            </a:r>
            <a:r>
              <a:rPr lang="en-US" dirty="0" smtClean="0"/>
              <a:t>		@</a:t>
            </a:r>
            <a:r>
              <a:rPr lang="en-US" dirty="0" err="1" smtClean="0"/>
              <a:t>csharpfritz</a:t>
            </a:r>
            <a:endParaRPr lang="en-US" dirty="0" smtClean="0"/>
          </a:p>
          <a:p>
            <a:endParaRPr lang="en-US" dirty="0"/>
          </a:p>
          <a:p>
            <a:r>
              <a:rPr lang="en-US" sz="1200" dirty="0" smtClean="0"/>
              <a:t>April 9 – </a:t>
            </a:r>
            <a:r>
              <a:rPr lang="en-US" sz="1200" dirty="0" err="1" smtClean="0"/>
              <a:t>Pittsburgh.Net</a:t>
            </a:r>
            <a:r>
              <a:rPr lang="en-US" sz="1200" dirty="0"/>
              <a:t>		May 4 – KCDC – Kansas </a:t>
            </a:r>
            <a:r>
              <a:rPr lang="en-US" sz="1200" dirty="0" smtClean="0"/>
              <a:t>City</a:t>
            </a:r>
            <a:r>
              <a:rPr lang="en-US" sz="1200" dirty="0" smtClean="0"/>
              <a:t>			</a:t>
            </a:r>
            <a:endParaRPr lang="en-US" sz="1200" dirty="0" smtClean="0"/>
          </a:p>
          <a:p>
            <a:r>
              <a:rPr lang="en-US" sz="1200" dirty="0" smtClean="0"/>
              <a:t>April 17 – </a:t>
            </a:r>
            <a:r>
              <a:rPr lang="en-US" sz="1200" dirty="0" err="1" smtClean="0"/>
              <a:t>Philly.Net</a:t>
            </a:r>
            <a:r>
              <a:rPr lang="en-US" sz="1200" dirty="0"/>
              <a:t>		May 11 – Philly Code </a:t>
            </a:r>
            <a:r>
              <a:rPr lang="en-US" sz="1200" dirty="0" smtClean="0"/>
              <a:t>Camp</a:t>
            </a:r>
            <a:endParaRPr lang="en-US" sz="1200" dirty="0" smtClean="0"/>
          </a:p>
          <a:p>
            <a:r>
              <a:rPr lang="en-US" sz="1200" dirty="0" smtClean="0"/>
              <a:t>April 23 – </a:t>
            </a:r>
            <a:r>
              <a:rPr lang="en-US" sz="1200" dirty="0" err="1" smtClean="0"/>
              <a:t>CapArea.Net</a:t>
            </a:r>
            <a:r>
              <a:rPr lang="en-US" sz="1200" dirty="0"/>
              <a:t>		May 16 – Arizona Day with Scott </a:t>
            </a:r>
            <a:r>
              <a:rPr lang="en-US" sz="1200" dirty="0" smtClean="0"/>
              <a:t>Guthrie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	</a:t>
            </a:r>
            <a:r>
              <a:rPr lang="en-US" sz="1200" dirty="0" smtClean="0"/>
              <a:t>June </a:t>
            </a:r>
            <a:r>
              <a:rPr lang="en-US" sz="1200" dirty="0"/>
              <a:t>3 – 6 – Tech Ed North America – New Orleans</a:t>
            </a:r>
          </a:p>
          <a:p>
            <a:endParaRPr lang="en-US" dirty="0" smtClean="0"/>
          </a:p>
          <a:p>
            <a:r>
              <a:rPr lang="en-US" sz="1400" b="1" dirty="0" smtClean="0">
                <a:solidFill>
                  <a:schemeClr val="accent6"/>
                </a:solidFill>
              </a:rPr>
              <a:t>Look for more content from me in MSDN Magazine + Dot Net </a:t>
            </a:r>
            <a:r>
              <a:rPr lang="en-US" sz="1400" b="1" dirty="0" smtClean="0">
                <a:solidFill>
                  <a:schemeClr val="accent6"/>
                </a:solidFill>
              </a:rPr>
              <a:t>Rocks</a:t>
            </a:r>
            <a:endParaRPr lang="en-US" sz="1400" b="1" dirty="0" smtClean="0">
              <a:solidFill>
                <a:schemeClr val="accent6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Thanks for attending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3"/>
          </p:nvPr>
        </p:nvSpPr>
        <p:spPr>
          <a:xfrm>
            <a:off x="3048000" y="2952750"/>
            <a:ext cx="4953000" cy="304800"/>
          </a:xfrm>
        </p:spPr>
        <p:txBody>
          <a:bodyPr/>
          <a:lstStyle/>
          <a:p>
            <a:endParaRPr lang="en-US" sz="12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83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Webinar Week Sweepstakes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3"/>
          </p:nvPr>
        </p:nvSpPr>
        <p:spPr>
          <a:xfrm>
            <a:off x="533400" y="1504950"/>
            <a:ext cx="7848600" cy="2743200"/>
          </a:xfrm>
        </p:spPr>
        <p:txBody>
          <a:bodyPr/>
          <a:lstStyle/>
          <a:p>
            <a:r>
              <a:rPr lang="en-US" sz="1800" dirty="0" smtClean="0"/>
              <a:t>Just for fun…</a:t>
            </a:r>
          </a:p>
          <a:p>
            <a:endParaRPr lang="en-US" sz="800" dirty="0" smtClean="0"/>
          </a:p>
          <a:p>
            <a:r>
              <a:rPr lang="en-US" sz="1600" dirty="0" smtClean="0"/>
              <a:t>10 attendees from each webinar will be randomly selected to win*:</a:t>
            </a:r>
          </a:p>
          <a:p>
            <a:pPr marL="1028700" lvl="1">
              <a:buFont typeface="Wingdings" pitchFamily="2" charset="2"/>
              <a:buChar char="§"/>
            </a:pPr>
            <a:r>
              <a:rPr lang="en-US" sz="1400" b="1" dirty="0" smtClean="0"/>
              <a:t>A Telerik Ninja T-shirt</a:t>
            </a:r>
          </a:p>
          <a:p>
            <a:pPr marL="1028700" lvl="1">
              <a:buFont typeface="Wingdings" pitchFamily="2" charset="2"/>
              <a:buChar char="§"/>
            </a:pPr>
            <a:r>
              <a:rPr lang="en-US" sz="1400" b="1" dirty="0" smtClean="0"/>
              <a:t>A $50 Gift Certificate to ThinkGeek.com</a:t>
            </a:r>
          </a:p>
          <a:p>
            <a:endParaRPr lang="en-US" sz="1400" dirty="0" smtClean="0"/>
          </a:p>
          <a:p>
            <a:r>
              <a:rPr lang="en-US" sz="1400" dirty="0" smtClean="0"/>
              <a:t>Winners we hope you’ll share </a:t>
            </a:r>
            <a:r>
              <a:rPr lang="en-US" sz="1400" dirty="0" err="1" smtClean="0"/>
              <a:t>pics</a:t>
            </a:r>
            <a:r>
              <a:rPr lang="en-US" sz="1400" dirty="0" smtClean="0"/>
              <a:t> of what you get from </a:t>
            </a:r>
            <a:r>
              <a:rPr lang="en-US" sz="1400" dirty="0" err="1" smtClean="0"/>
              <a:t>ThinkGeek</a:t>
            </a:r>
            <a:r>
              <a:rPr lang="en-US" sz="1400" dirty="0" smtClean="0"/>
              <a:t>!  </a:t>
            </a:r>
            <a:r>
              <a:rPr lang="en-US" sz="1400" dirty="0" smtClean="0">
                <a:sym typeface="Wingdings" pitchFamily="2" charset="2"/>
              </a:rPr>
              <a:t>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We’ll announce winners on Twitter and Facebook and you’ll be notified via the email with which you registered.  Good luck!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4781550"/>
            <a:ext cx="624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*See Terms &amp; Conditions for details: </a:t>
            </a:r>
          </a:p>
          <a:p>
            <a:pPr algn="r"/>
            <a:r>
              <a:rPr lang="en-US" sz="800" dirty="0" smtClean="0"/>
              <a:t>http://www.telerik.com/developer-productivity-tools/whats-new/Q12013-Webinar-Week-Terms-and-Conditions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7130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476750"/>
            <a:ext cx="12954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Schedule 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32324263"/>
              </p:ext>
            </p:extLst>
          </p:nvPr>
        </p:nvGraphicFramePr>
        <p:xfrm>
          <a:off x="381000" y="1352550"/>
          <a:ext cx="8382000" cy="35255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66729"/>
                <a:gridCol w="1175047"/>
                <a:gridCol w="5640224"/>
              </a:tblGrid>
              <a:tr h="414475">
                <a:tc>
                  <a:txBody>
                    <a:bodyPr/>
                    <a:lstStyle/>
                    <a:p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B37D"/>
                          </a:solidFill>
                          <a:effectLst/>
                          <a:uLnTx/>
                          <a:uFillTx/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March 4th– Monday </a:t>
                      </a:r>
                      <a:endParaRPr lang="en-US" sz="1100" b="1" dirty="0">
                        <a:solidFill>
                          <a:srgbClr val="14B37D"/>
                        </a:solidFill>
                        <a:latin typeface="+mj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11:00am EDT (30</a:t>
                      </a:r>
                      <a:r>
                        <a:rPr lang="en-US" sz="900" baseline="0" dirty="0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min)</a:t>
                      </a:r>
                      <a:endParaRPr lang="en-US" sz="900" dirty="0">
                        <a:solidFill>
                          <a:srgbClr val="373B3D"/>
                        </a:solidFill>
                        <a:latin typeface="+mj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Enhance Your </a:t>
                      </a:r>
                      <a:r>
                        <a:rPr lang="en-US" sz="1200" b="1" dirty="0" err="1" smtClean="0">
                          <a:solidFill>
                            <a:srgbClr val="00B0F0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WinForms</a:t>
                      </a:r>
                      <a:r>
                        <a:rPr lang="en-US" sz="1000" dirty="0" smtClean="0">
                          <a:solidFill>
                            <a:srgbClr val="00B0F0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LOB Applications with PDF Viewer, </a:t>
                      </a:r>
                      <a:r>
                        <a:rPr lang="en-US" sz="1000" dirty="0" err="1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PivotGrid</a:t>
                      </a:r>
                      <a:r>
                        <a:rPr lang="en-US" sz="1000" dirty="0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, and Reporting</a:t>
                      </a:r>
                      <a:endParaRPr lang="en-US" sz="1000" dirty="0">
                        <a:solidFill>
                          <a:srgbClr val="373B3D"/>
                        </a:solidFill>
                        <a:latin typeface="+mj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4"/>
                    </a:solidFill>
                  </a:tcPr>
                </a:tc>
              </a:tr>
              <a:tr h="414475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rgbClr val="14B37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March 4th– Monday </a:t>
                      </a:r>
                      <a:endParaRPr lang="en-US" sz="1100" b="1" kern="1200" dirty="0">
                        <a:solidFill>
                          <a:srgbClr val="14B37D"/>
                        </a:solidFill>
                        <a:latin typeface="+mn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200" dirty="0" smtClean="0">
                          <a:solidFill>
                            <a:srgbClr val="373B3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11:30am EDT (30min)</a:t>
                      </a:r>
                      <a:endParaRPr lang="en-US" sz="900" kern="1200" dirty="0">
                        <a:solidFill>
                          <a:srgbClr val="373B3D"/>
                        </a:solidFill>
                        <a:latin typeface="+mn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Impress Your End-Users with New Visualizations in </a:t>
                      </a:r>
                      <a:r>
                        <a:rPr lang="en-US" sz="1200" b="1" dirty="0" smtClean="0">
                          <a:solidFill>
                            <a:srgbClr val="00B0F0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Telerik Reporting</a:t>
                      </a:r>
                      <a:r>
                        <a:rPr lang="en-US" sz="1000" dirty="0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. Manage Large Data Models with </a:t>
                      </a:r>
                      <a:r>
                        <a:rPr lang="en-US" sz="1200" b="1" dirty="0" err="1" smtClean="0">
                          <a:solidFill>
                            <a:srgbClr val="00B0F0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OpenAccess</a:t>
                      </a:r>
                      <a:r>
                        <a:rPr lang="en-US" sz="1000" dirty="0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. </a:t>
                      </a:r>
                      <a:endParaRPr lang="en-US" sz="1000" dirty="0">
                        <a:solidFill>
                          <a:srgbClr val="373B3D"/>
                        </a:solidFill>
                        <a:latin typeface="+mj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475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rgbClr val="14B37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March 5th– Tuesday </a:t>
                      </a:r>
                      <a:endParaRPr lang="en-US" sz="1100" b="1" kern="1200" dirty="0">
                        <a:solidFill>
                          <a:srgbClr val="14B37D"/>
                        </a:solidFill>
                        <a:latin typeface="+mn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200" dirty="0" smtClean="0">
                          <a:solidFill>
                            <a:srgbClr val="373B3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11:00am EDT (60min)</a:t>
                      </a:r>
                      <a:endParaRPr lang="en-US" sz="900" kern="1200" dirty="0">
                        <a:solidFill>
                          <a:srgbClr val="373B3D"/>
                        </a:solidFill>
                        <a:latin typeface="+mn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Get the Most Out of </a:t>
                      </a:r>
                      <a:r>
                        <a:rPr lang="en-US" sz="1200" b="1" dirty="0" smtClean="0">
                          <a:solidFill>
                            <a:srgbClr val="00B0F0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AJAX</a:t>
                      </a:r>
                      <a:r>
                        <a:rPr lang="en-US" sz="1000" dirty="0" smtClean="0">
                          <a:solidFill>
                            <a:srgbClr val="00B0F0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Web Development with </a:t>
                      </a:r>
                      <a:r>
                        <a:rPr lang="en-US" sz="1000" dirty="0" err="1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PivotGrid</a:t>
                      </a:r>
                      <a:r>
                        <a:rPr lang="en-US" sz="1000" dirty="0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, Grid Model Binding Support, and Integration with SharePoint 2013</a:t>
                      </a:r>
                      <a:endParaRPr lang="en-US" sz="1000" dirty="0">
                        <a:solidFill>
                          <a:srgbClr val="373B3D"/>
                        </a:solidFill>
                        <a:latin typeface="+mj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4"/>
                    </a:solidFill>
                  </a:tcPr>
                </a:tc>
              </a:tr>
              <a:tr h="414475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rgbClr val="14B37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March 5th– Tuesday </a:t>
                      </a:r>
                      <a:endParaRPr lang="en-US" sz="1100" b="1" kern="1200" dirty="0">
                        <a:solidFill>
                          <a:srgbClr val="14B37D"/>
                        </a:solidFill>
                        <a:latin typeface="+mn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200" dirty="0" smtClean="0">
                          <a:solidFill>
                            <a:srgbClr val="373B3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12:00am EDT (30min)</a:t>
                      </a:r>
                      <a:endParaRPr lang="en-US" sz="900" kern="1200" dirty="0">
                        <a:solidFill>
                          <a:srgbClr val="373B3D"/>
                        </a:solidFill>
                        <a:latin typeface="+mn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Skip the JavaScript! Build awesome HTML5 apps with </a:t>
                      </a:r>
                      <a:r>
                        <a:rPr lang="en-US" sz="1200" b="1" dirty="0" smtClean="0">
                          <a:solidFill>
                            <a:srgbClr val="00B0F0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Kendo UI’s MVC</a:t>
                      </a:r>
                      <a:r>
                        <a:rPr lang="en-US" sz="1200" b="1" dirty="0" smtClean="0">
                          <a:solidFill>
                            <a:srgbClr val="14B37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server wrappers </a:t>
                      </a:r>
                      <a:endParaRPr lang="en-US" sz="1000" dirty="0">
                        <a:solidFill>
                          <a:srgbClr val="373B3D"/>
                        </a:solidFill>
                        <a:latin typeface="+mj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475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rgbClr val="14B37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March 6th– Wednesday </a:t>
                      </a:r>
                      <a:endParaRPr lang="en-US" sz="1100" b="1" kern="1200" dirty="0">
                        <a:solidFill>
                          <a:srgbClr val="14B37D"/>
                        </a:solidFill>
                        <a:latin typeface="+mn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200" dirty="0" smtClean="0">
                          <a:solidFill>
                            <a:srgbClr val="373B3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11:00am EDT (60min)</a:t>
                      </a:r>
                      <a:endParaRPr lang="en-US" sz="900" kern="1200" dirty="0">
                        <a:solidFill>
                          <a:srgbClr val="373B3D"/>
                        </a:solidFill>
                        <a:latin typeface="+mn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Dramatically Improve Your Next </a:t>
                      </a:r>
                      <a:r>
                        <a:rPr lang="en-US" sz="1200" b="1" dirty="0" smtClean="0">
                          <a:solidFill>
                            <a:srgbClr val="00B0F0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XAML</a:t>
                      </a:r>
                      <a:r>
                        <a:rPr lang="en-US" sz="1000" dirty="0" smtClean="0">
                          <a:solidFill>
                            <a:srgbClr val="00B0F0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Enterprise Application with </a:t>
                      </a:r>
                      <a:r>
                        <a:rPr lang="en-US" sz="1000" dirty="0" err="1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PivotGrid</a:t>
                      </a:r>
                      <a:r>
                        <a:rPr lang="en-US" sz="1000" dirty="0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, Spreadsheet, and Telerik Reporting </a:t>
                      </a:r>
                      <a:endParaRPr lang="en-US" sz="1000" dirty="0">
                        <a:solidFill>
                          <a:srgbClr val="373B3D"/>
                        </a:solidFill>
                        <a:latin typeface="+mj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4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rgbClr val="14B37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March 7th– Thursday </a:t>
                      </a: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200" dirty="0" smtClean="0">
                          <a:solidFill>
                            <a:srgbClr val="373B3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11:00am EDT (60min)</a:t>
                      </a:r>
                    </a:p>
                  </a:txBody>
                  <a:tcPr marL="41829" marR="41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Amp Up Your Visual Studio Productivity with the New Features in </a:t>
                      </a:r>
                      <a:r>
                        <a:rPr lang="en-US" sz="1200" b="1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JustCode</a:t>
                      </a:r>
                      <a:r>
                        <a:rPr lang="en-US" sz="1000" b="0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, </a:t>
                      </a:r>
                      <a:r>
                        <a:rPr lang="en-US" sz="1200" b="1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JustMock</a:t>
                      </a:r>
                      <a:r>
                        <a:rPr lang="en-US" sz="1000" b="0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, </a:t>
                      </a:r>
                      <a:r>
                        <a:rPr lang="en-US" sz="1200" b="1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JustTrace</a:t>
                      </a:r>
                      <a:r>
                        <a:rPr lang="en-US" sz="1000" b="0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, and </a:t>
                      </a:r>
                      <a:r>
                        <a:rPr lang="en-US" sz="1200" b="1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JustDecompile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rgbClr val="00B0F0"/>
                        </a:solidFill>
                        <a:latin typeface="+mj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475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rgbClr val="14B37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March 8th– Friday </a:t>
                      </a: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200" dirty="0" smtClean="0">
                          <a:solidFill>
                            <a:srgbClr val="373B3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11:00am EDT (60min)</a:t>
                      </a:r>
                    </a:p>
                  </a:txBody>
                  <a:tcPr marL="41829" marR="41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Bring Power, Convenience, and Meaningful Display of Data to </a:t>
                      </a:r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Windows 8</a:t>
                      </a:r>
                      <a:r>
                        <a:rPr lang="en-US" sz="1000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 UI using the All-New Grid, </a:t>
                      </a:r>
                      <a:r>
                        <a:rPr lang="en-US" sz="1000" dirty="0" err="1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AutoCompleteBox</a:t>
                      </a:r>
                      <a:r>
                        <a:rPr lang="en-US" sz="1000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, and New Features in Chart </a:t>
                      </a:r>
                      <a:endParaRPr lang="en-US" sz="1000" dirty="0">
                        <a:ln>
                          <a:noFill/>
                        </a:ln>
                        <a:solidFill>
                          <a:srgbClr val="373B3D"/>
                        </a:solidFill>
                        <a:latin typeface="+mj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2008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rgbClr val="14B37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March 8th– Friday</a:t>
                      </a: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200" dirty="0" smtClean="0">
                          <a:solidFill>
                            <a:srgbClr val="373B3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12:00am EDT (30min)</a:t>
                      </a:r>
                    </a:p>
                  </a:txBody>
                  <a:tcPr marL="41829" marR="41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Develop Engaging Consumer and Enterprise Apps with the Most Recent Additions to </a:t>
                      </a:r>
                    </a:p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Windows Phone 8</a:t>
                      </a:r>
                      <a:r>
                        <a:rPr lang="en-US" sz="1200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000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Controls</a:t>
                      </a:r>
                      <a:endParaRPr lang="en-US" sz="1000" dirty="0">
                        <a:ln>
                          <a:noFill/>
                        </a:ln>
                        <a:solidFill>
                          <a:srgbClr val="373B3D"/>
                        </a:solidFill>
                        <a:latin typeface="+mj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2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Today’s webinar is brought to you by…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81150"/>
            <a:ext cx="678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Telerik </a:t>
            </a:r>
            <a:r>
              <a:rPr lang="en-US" dirty="0" err="1" smtClean="0"/>
              <a:t>DevCraft</a:t>
            </a:r>
            <a:r>
              <a:rPr lang="en-US" dirty="0" smtClean="0"/>
              <a:t> Complete edition comes with Just Code and 11 other products that give you the best tools with the familiar look and feel of Telerik on EVERY </a:t>
            </a:r>
            <a:r>
              <a:rPr lang="en-US" dirty="0" err="1" smtClean="0"/>
              <a:t>.Net</a:t>
            </a:r>
            <a:r>
              <a:rPr lang="en-US" dirty="0" smtClean="0"/>
              <a:t> platform.</a:t>
            </a:r>
          </a:p>
          <a:p>
            <a:endParaRPr lang="en-US" dirty="0"/>
          </a:p>
          <a:p>
            <a:r>
              <a:rPr lang="en-US" dirty="0" smtClean="0"/>
              <a:t>All of the code demonstrations today showcase the </a:t>
            </a:r>
          </a:p>
          <a:p>
            <a:r>
              <a:rPr lang="en-US" dirty="0" err="1" smtClean="0"/>
              <a:t>JustCode</a:t>
            </a:r>
            <a:r>
              <a:rPr lang="en-US" dirty="0" smtClean="0"/>
              <a:t> productivity enhancement tool.  The samples </a:t>
            </a:r>
          </a:p>
          <a:p>
            <a:r>
              <a:rPr lang="en-US" dirty="0" smtClean="0"/>
              <a:t>that access a database utilize </a:t>
            </a:r>
            <a:r>
              <a:rPr lang="en-US" dirty="0" err="1" smtClean="0"/>
              <a:t>OpenAccess</a:t>
            </a:r>
            <a:r>
              <a:rPr lang="en-US" dirty="0" smtClean="0"/>
              <a:t>, our </a:t>
            </a:r>
          </a:p>
          <a:p>
            <a:r>
              <a:rPr lang="en-US" b="1" u="sng" dirty="0" smtClean="0"/>
              <a:t>FREE</a:t>
            </a:r>
            <a:r>
              <a:rPr lang="en-US" dirty="0" smtClean="0"/>
              <a:t> data access solution.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New controls!</a:t>
            </a:r>
          </a:p>
          <a:p>
            <a:endParaRPr lang="en-US" dirty="0" smtClean="0"/>
          </a:p>
          <a:p>
            <a:r>
              <a:rPr lang="en-US" dirty="0" smtClean="0"/>
              <a:t>New skins!</a:t>
            </a:r>
          </a:p>
          <a:p>
            <a:endParaRPr lang="en-US" dirty="0" smtClean="0"/>
          </a:p>
          <a:p>
            <a:r>
              <a:rPr lang="en-US" dirty="0" smtClean="0"/>
              <a:t>New features!</a:t>
            </a:r>
          </a:p>
          <a:p>
            <a:endParaRPr lang="en-US" dirty="0"/>
          </a:p>
          <a:p>
            <a:r>
              <a:rPr lang="en-US" dirty="0" smtClean="0"/>
              <a:t>Model binding support</a:t>
            </a:r>
          </a:p>
          <a:p>
            <a:endParaRPr lang="en-US" dirty="0"/>
          </a:p>
          <a:p>
            <a:r>
              <a:rPr lang="en-US" dirty="0" smtClean="0"/>
              <a:t>Feature updates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162372"/>
            <a:ext cx="3565381" cy="299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Lightweight control with server AND client side bindings – smaller and faster than the </a:t>
            </a:r>
            <a:r>
              <a:rPr lang="en-US" dirty="0" err="1" smtClean="0"/>
              <a:t>RadComboBox</a:t>
            </a:r>
            <a:endParaRPr lang="en-US" dirty="0" smtClean="0"/>
          </a:p>
          <a:p>
            <a:r>
              <a:rPr lang="en-US" dirty="0" smtClean="0"/>
              <a:t>Mobile Support</a:t>
            </a:r>
          </a:p>
          <a:p>
            <a:r>
              <a:rPr lang="en-US" dirty="0" smtClean="0"/>
              <a:t>Single-select ONLY,  No filtering, Limited to the list content</a:t>
            </a:r>
          </a:p>
          <a:p>
            <a:r>
              <a:rPr lang="en-US" dirty="0" smtClean="0"/>
              <a:t>Server and client-side </a:t>
            </a:r>
            <a:r>
              <a:rPr lang="en-US" dirty="0" err="1" smtClean="0"/>
              <a:t>templating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DEMO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err="1" smtClean="0"/>
              <a:t>DropDownList</a:t>
            </a:r>
            <a:r>
              <a:rPr lang="en-US" dirty="0" smtClean="0"/>
              <a:t> Control</a:t>
            </a:r>
            <a:endParaRPr lang="en-US" dirty="0"/>
          </a:p>
        </p:txBody>
      </p:sp>
      <p:pic>
        <p:nvPicPr>
          <p:cNvPr id="1026" name="Picture 2" descr="http://brucekrasting.com/wp-content/uploads/blogger/_5JJarCb6DPo/TUtDZm41LDI/AAAAAAAAB2s/GvuvOanfgwc/s1600/total-damag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62150"/>
            <a:ext cx="3543300" cy="300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7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Purpose: Selection from a hierarchical list</a:t>
            </a:r>
          </a:p>
          <a:p>
            <a:r>
              <a:rPr lang="en-US" dirty="0" smtClean="0"/>
              <a:t>Templates for server or client side binding</a:t>
            </a:r>
          </a:p>
          <a:p>
            <a:r>
              <a:rPr lang="en-US" dirty="0" smtClean="0"/>
              <a:t>Multi-select options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DEMO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err="1" smtClean="0"/>
              <a:t>DropDownTree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538271"/>
            <a:ext cx="3929173" cy="357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9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DataBinding</a:t>
            </a:r>
            <a:r>
              <a:rPr lang="en-US" dirty="0" smtClean="0"/>
              <a:t> to any </a:t>
            </a:r>
            <a:r>
              <a:rPr lang="en-US" dirty="0" err="1" smtClean="0"/>
              <a:t>datasource</a:t>
            </a:r>
            <a:r>
              <a:rPr lang="en-US" dirty="0" smtClean="0"/>
              <a:t> – client or server</a:t>
            </a:r>
          </a:p>
          <a:p>
            <a:r>
              <a:rPr lang="en-US" dirty="0" smtClean="0"/>
              <a:t>Client and server templates</a:t>
            </a:r>
          </a:p>
          <a:p>
            <a:r>
              <a:rPr lang="en-US" dirty="0" smtClean="0"/>
              <a:t>Client and server events</a:t>
            </a:r>
          </a:p>
          <a:p>
            <a:r>
              <a:rPr lang="en-US" dirty="0" smtClean="0"/>
              <a:t>Keyboard navigation</a:t>
            </a:r>
          </a:p>
          <a:p>
            <a:r>
              <a:rPr lang="en-US" dirty="0" smtClean="0"/>
              <a:t>Autocomplete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err="1" smtClean="0"/>
              <a:t>SearchBox</a:t>
            </a:r>
            <a:endParaRPr lang="en-US" dirty="0"/>
          </a:p>
        </p:txBody>
      </p:sp>
      <p:pic>
        <p:nvPicPr>
          <p:cNvPr id="3074" name="Picture 2" descr="http://www.eyesonwallstreet.com/images/THUMB_155-detective-w-magnifying-g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0910"/>
            <a:ext cx="3943350" cy="281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93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OLAP Support</a:t>
            </a:r>
          </a:p>
          <a:p>
            <a:r>
              <a:rPr lang="en-US" dirty="0" smtClean="0"/>
              <a:t>Floating menu</a:t>
            </a:r>
          </a:p>
          <a:p>
            <a:r>
              <a:rPr lang="en-US" dirty="0" smtClean="0"/>
              <a:t>Data templates, Header templates</a:t>
            </a:r>
          </a:p>
          <a:p>
            <a:r>
              <a:rPr lang="en-US" dirty="0" smtClean="0"/>
              <a:t>Quick to assemble and let your executives tinker with</a:t>
            </a:r>
          </a:p>
          <a:p>
            <a:r>
              <a:rPr lang="en-US" dirty="0" smtClean="0"/>
              <a:t>Rich APIs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DEMO!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err="1" smtClean="0"/>
              <a:t>PivotGrid</a:t>
            </a:r>
            <a:endParaRPr lang="en-US" dirty="0"/>
          </a:p>
        </p:txBody>
      </p:sp>
      <p:pic>
        <p:nvPicPr>
          <p:cNvPr id="4098" name="Picture 2" descr="http://3.bp.blogspot.com/-OD3tQiNdrcE/T56rvOcCJlI/AAAAAAAAAc4/Wil0UlyodiA/s1600/Golden+Hammer+Neoliberalism+Fallac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66950"/>
            <a:ext cx="22860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3_Whats new">
  <a:themeElements>
    <a:clrScheme name="Custom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000000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elerik_fonts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4538</TotalTime>
  <Words>642</Words>
  <Application>Microsoft Office PowerPoint</Application>
  <PresentationFormat>On-screen Show (16:9)</PresentationFormat>
  <Paragraphs>143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Segoe UI</vt:lpstr>
      <vt:lpstr>Segoe UI Light</vt:lpstr>
      <vt:lpstr>Wingdings</vt:lpstr>
      <vt:lpstr>Q3_Whats 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Anglin</dc:creator>
  <cp:lastModifiedBy>Jeffrey T. Fritz</cp:lastModifiedBy>
  <cp:revision>199</cp:revision>
  <dcterms:created xsi:type="dcterms:W3CDTF">2010-03-05T17:51:20Z</dcterms:created>
  <dcterms:modified xsi:type="dcterms:W3CDTF">2013-03-05T22:39:08Z</dcterms:modified>
</cp:coreProperties>
</file>