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5" r:id="rId2"/>
    <p:sldId id="269" r:id="rId3"/>
    <p:sldId id="314" r:id="rId4"/>
    <p:sldId id="313" r:id="rId5"/>
    <p:sldId id="306" r:id="rId6"/>
    <p:sldId id="281" r:id="rId7"/>
    <p:sldId id="308" r:id="rId8"/>
    <p:sldId id="271" r:id="rId9"/>
    <p:sldId id="305" r:id="rId10"/>
    <p:sldId id="315" r:id="rId11"/>
    <p:sldId id="293" r:id="rId12"/>
    <p:sldId id="310" r:id="rId13"/>
    <p:sldId id="311" r:id="rId14"/>
    <p:sldId id="322" r:id="rId15"/>
    <p:sldId id="323" r:id="rId16"/>
    <p:sldId id="327" r:id="rId17"/>
    <p:sldId id="324" r:id="rId18"/>
    <p:sldId id="325" r:id="rId19"/>
    <p:sldId id="326" r:id="rId20"/>
    <p:sldId id="317" r:id="rId21"/>
    <p:sldId id="279" r:id="rId22"/>
    <p:sldId id="316" r:id="rId23"/>
    <p:sldId id="331" r:id="rId24"/>
    <p:sldId id="328" r:id="rId25"/>
    <p:sldId id="285" r:id="rId26"/>
    <p:sldId id="307" r:id="rId27"/>
    <p:sldId id="287" r:id="rId28"/>
    <p:sldId id="335" r:id="rId29"/>
    <p:sldId id="332" r:id="rId30"/>
    <p:sldId id="333" r:id="rId31"/>
    <p:sldId id="334" r:id="rId32"/>
    <p:sldId id="288" r:id="rId3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662"/>
    <a:srgbClr val="F3F4F4"/>
    <a:srgbClr val="F3F4E0"/>
    <a:srgbClr val="D7F0E0"/>
    <a:srgbClr val="373B3D"/>
    <a:srgbClr val="8D9398"/>
    <a:srgbClr val="C0DCA2"/>
    <a:srgbClr val="D5E6C4"/>
    <a:srgbClr val="B6D791"/>
    <a:srgbClr val="CAE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76" autoAdjust="0"/>
    <p:restoredTop sz="85360" autoAdjust="0"/>
  </p:normalViewPr>
  <p:slideViewPr>
    <p:cSldViewPr>
      <p:cViewPr varScale="1">
        <p:scale>
          <a:sx n="80" d="100"/>
          <a:sy n="80" d="100"/>
        </p:scale>
        <p:origin x="228" y="60"/>
      </p:cViewPr>
      <p:guideLst>
        <p:guide orient="horz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dirty="0" smtClean="0"/>
              <a:t>Monthly Price Increases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916666666666665E-2"/>
          <c:y val="0"/>
          <c:w val="0.95416666666666672"/>
          <c:h val="0.89943169035688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RadControls for Windows 8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[$-409]mmm\-yy;@</c:formatCode>
                <c:ptCount val="7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</c:numCache>
            </c:numRef>
          </c:cat>
          <c:val>
            <c:numRef>
              <c:f>Sheet1!$B$2:$B$8</c:f>
              <c:numCache>
                <c:formatCode>"$"#,##0</c:formatCode>
                <c:ptCount val="7"/>
                <c:pt idx="0">
                  <c:v>499</c:v>
                </c:pt>
                <c:pt idx="1">
                  <c:v>599</c:v>
                </c:pt>
                <c:pt idx="2">
                  <c:v>699</c:v>
                </c:pt>
                <c:pt idx="3">
                  <c:v>799</c:v>
                </c:pt>
                <c:pt idx="4">
                  <c:v>899</c:v>
                </c:pt>
                <c:pt idx="5">
                  <c:v>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222663008"/>
        <c:axId val="-222666816"/>
      </c:barChart>
      <c:dateAx>
        <c:axId val="-222663008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22666816"/>
        <c:crosses val="autoZero"/>
        <c:auto val="0"/>
        <c:lblOffset val="100"/>
        <c:baseTimeUnit val="months"/>
      </c:dateAx>
      <c:valAx>
        <c:axId val="-222666816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-22266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EED3E-0194-47E7-80F2-5FEDDEB2B0BF}" type="doc">
      <dgm:prSet loTypeId="urn:microsoft.com/office/officeart/2005/8/layout/arrow2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C1C048A-E590-48B1-950E-835F4286CF6A}">
      <dgm:prSet phldrT="[Text]"/>
      <dgm:spPr/>
      <dgm:t>
        <a:bodyPr/>
        <a:lstStyle/>
        <a:p>
          <a:r>
            <a:rPr lang="en-US" dirty="0" smtClean="0"/>
            <a:t>Next Generation OS</a:t>
          </a:r>
          <a:endParaRPr lang="en-US" dirty="0"/>
        </a:p>
      </dgm:t>
    </dgm:pt>
    <dgm:pt modelId="{17783F25-1EEC-4ECF-BEB4-FD7A509D5C30}" type="parTrans" cxnId="{B86CC28F-CCFF-4EB4-9680-49A0C5D1554D}">
      <dgm:prSet/>
      <dgm:spPr/>
      <dgm:t>
        <a:bodyPr/>
        <a:lstStyle/>
        <a:p>
          <a:endParaRPr lang="en-US"/>
        </a:p>
      </dgm:t>
    </dgm:pt>
    <dgm:pt modelId="{C96472C6-389B-4764-882B-107C6781D89C}" type="sibTrans" cxnId="{B86CC28F-CCFF-4EB4-9680-49A0C5D1554D}">
      <dgm:prSet/>
      <dgm:spPr/>
      <dgm:t>
        <a:bodyPr/>
        <a:lstStyle/>
        <a:p>
          <a:endParaRPr lang="en-US"/>
        </a:p>
      </dgm:t>
    </dgm:pt>
    <dgm:pt modelId="{44214248-A142-4886-BD61-6B6E383A0F15}">
      <dgm:prSet phldrT="[Text]"/>
      <dgm:spPr/>
      <dgm:t>
        <a:bodyPr/>
        <a:lstStyle/>
        <a:p>
          <a:r>
            <a:rPr lang="en-US" dirty="0" smtClean="0"/>
            <a:t>Age of the slate / tablet PC is now.</a:t>
          </a:r>
          <a:endParaRPr lang="en-US" dirty="0"/>
        </a:p>
      </dgm:t>
    </dgm:pt>
    <dgm:pt modelId="{D3132005-EAA2-4D28-839F-6F3D924AF52C}" type="parTrans" cxnId="{C6D480FA-E0CA-4062-B953-69262CBE2120}">
      <dgm:prSet/>
      <dgm:spPr/>
      <dgm:t>
        <a:bodyPr/>
        <a:lstStyle/>
        <a:p>
          <a:endParaRPr lang="en-US"/>
        </a:p>
      </dgm:t>
    </dgm:pt>
    <dgm:pt modelId="{00733518-6E39-40C1-8236-9EC6AB030AEE}" type="sibTrans" cxnId="{C6D480FA-E0CA-4062-B953-69262CBE2120}">
      <dgm:prSet/>
      <dgm:spPr/>
      <dgm:t>
        <a:bodyPr/>
        <a:lstStyle/>
        <a:p>
          <a:endParaRPr lang="en-US"/>
        </a:p>
      </dgm:t>
    </dgm:pt>
    <dgm:pt modelId="{3CB457FE-B982-4CB8-9E89-4A41D05A46B2}">
      <dgm:prSet phldrT="[Text]"/>
      <dgm:spPr/>
      <dgm:t>
        <a:bodyPr/>
        <a:lstStyle/>
        <a:p>
          <a:r>
            <a:rPr lang="en-US" dirty="0" smtClean="0"/>
            <a:t>Use a language you already know.</a:t>
          </a:r>
          <a:endParaRPr lang="en-US" dirty="0"/>
        </a:p>
      </dgm:t>
    </dgm:pt>
    <dgm:pt modelId="{FA2D3F31-B19B-430E-84DC-E745F8338021}" type="parTrans" cxnId="{DF0D5EEC-DF06-4203-A878-812D51F5851B}">
      <dgm:prSet/>
      <dgm:spPr/>
      <dgm:t>
        <a:bodyPr/>
        <a:lstStyle/>
        <a:p>
          <a:endParaRPr lang="en-US"/>
        </a:p>
      </dgm:t>
    </dgm:pt>
    <dgm:pt modelId="{7BFD5349-26E5-4BB5-AFF4-4C19981DF02A}" type="sibTrans" cxnId="{DF0D5EEC-DF06-4203-A878-812D51F5851B}">
      <dgm:prSet/>
      <dgm:spPr/>
      <dgm:t>
        <a:bodyPr/>
        <a:lstStyle/>
        <a:p>
          <a:endParaRPr lang="en-US"/>
        </a:p>
      </dgm:t>
    </dgm:pt>
    <dgm:pt modelId="{7565D8CB-DC22-432E-8582-53311E0A71B9}">
      <dgm:prSet phldrT="[Text]"/>
      <dgm:spPr/>
      <dgm:t>
        <a:bodyPr/>
        <a:lstStyle/>
        <a:p>
          <a:r>
            <a:rPr lang="en-US" dirty="0" smtClean="0"/>
            <a:t>Monetize</a:t>
          </a:r>
          <a:endParaRPr lang="en-US" dirty="0"/>
        </a:p>
      </dgm:t>
    </dgm:pt>
    <dgm:pt modelId="{0FE09D8B-280C-41FA-A0A5-4EF0E32EA6B8}" type="parTrans" cxnId="{07F4FC18-67A4-4FBF-8117-83A155F60509}">
      <dgm:prSet/>
      <dgm:spPr/>
      <dgm:t>
        <a:bodyPr/>
        <a:lstStyle/>
        <a:p>
          <a:endParaRPr lang="en-US"/>
        </a:p>
      </dgm:t>
    </dgm:pt>
    <dgm:pt modelId="{FC94921E-30F3-414B-99DC-2A4EE45F193C}" type="sibTrans" cxnId="{07F4FC18-67A4-4FBF-8117-83A155F60509}">
      <dgm:prSet/>
      <dgm:spPr/>
      <dgm:t>
        <a:bodyPr/>
        <a:lstStyle/>
        <a:p>
          <a:endParaRPr lang="en-US"/>
        </a:p>
      </dgm:t>
    </dgm:pt>
    <dgm:pt modelId="{475AB70E-0351-4702-B161-3980911176E2}" type="pres">
      <dgm:prSet presAssocID="{D83EED3E-0194-47E7-80F2-5FEDDEB2B0B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66F243-E60C-4C6D-B1A6-8C68A86F48E3}" type="pres">
      <dgm:prSet presAssocID="{D83EED3E-0194-47E7-80F2-5FEDDEB2B0BF}" presName="arrow" presStyleLbl="bgShp" presStyleIdx="0" presStyleCnt="1"/>
      <dgm:spPr/>
    </dgm:pt>
    <dgm:pt modelId="{006BEA9C-DB25-4528-AC87-89AA37F79851}" type="pres">
      <dgm:prSet presAssocID="{D83EED3E-0194-47E7-80F2-5FEDDEB2B0BF}" presName="arrowDiagram4" presStyleCnt="0"/>
      <dgm:spPr/>
    </dgm:pt>
    <dgm:pt modelId="{A00DF1D2-E0A3-4EDD-9C26-3A383C8E91CA}" type="pres">
      <dgm:prSet presAssocID="{EC1C048A-E590-48B1-950E-835F4286CF6A}" presName="bullet4a" presStyleLbl="node1" presStyleIdx="0" presStyleCnt="4"/>
      <dgm:spPr/>
    </dgm:pt>
    <dgm:pt modelId="{2C3E6CE0-52DF-4399-A23B-4247AB37C641}" type="pres">
      <dgm:prSet presAssocID="{EC1C048A-E590-48B1-950E-835F4286CF6A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D33D8-9037-4CFC-9F30-3DC9C74CC082}" type="pres">
      <dgm:prSet presAssocID="{44214248-A142-4886-BD61-6B6E383A0F15}" presName="bullet4b" presStyleLbl="node1" presStyleIdx="1" presStyleCnt="4"/>
      <dgm:spPr/>
    </dgm:pt>
    <dgm:pt modelId="{2520C4A5-8115-43A1-A818-CF324562014F}" type="pres">
      <dgm:prSet presAssocID="{44214248-A142-4886-BD61-6B6E383A0F1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275D1-A326-4612-B021-84D8E2A34413}" type="pres">
      <dgm:prSet presAssocID="{3CB457FE-B982-4CB8-9E89-4A41D05A46B2}" presName="bullet4c" presStyleLbl="node1" presStyleIdx="2" presStyleCnt="4"/>
      <dgm:spPr/>
    </dgm:pt>
    <dgm:pt modelId="{F6F9A8EF-D627-481C-AB33-C05748FFB38D}" type="pres">
      <dgm:prSet presAssocID="{3CB457FE-B982-4CB8-9E89-4A41D05A46B2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3323C-5349-412C-B3B1-8E9001D78A5E}" type="pres">
      <dgm:prSet presAssocID="{7565D8CB-DC22-432E-8582-53311E0A71B9}" presName="bullet4d" presStyleLbl="node1" presStyleIdx="3" presStyleCnt="4"/>
      <dgm:spPr/>
    </dgm:pt>
    <dgm:pt modelId="{DCA5AE06-8615-4467-B24D-013FD56B4A61}" type="pres">
      <dgm:prSet presAssocID="{7565D8CB-DC22-432E-8582-53311E0A71B9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6CC28F-CCFF-4EB4-9680-49A0C5D1554D}" srcId="{D83EED3E-0194-47E7-80F2-5FEDDEB2B0BF}" destId="{EC1C048A-E590-48B1-950E-835F4286CF6A}" srcOrd="0" destOrd="0" parTransId="{17783F25-1EEC-4ECF-BEB4-FD7A509D5C30}" sibTransId="{C96472C6-389B-4764-882B-107C6781D89C}"/>
    <dgm:cxn modelId="{07F4FC18-67A4-4FBF-8117-83A155F60509}" srcId="{D83EED3E-0194-47E7-80F2-5FEDDEB2B0BF}" destId="{7565D8CB-DC22-432E-8582-53311E0A71B9}" srcOrd="3" destOrd="0" parTransId="{0FE09D8B-280C-41FA-A0A5-4EF0E32EA6B8}" sibTransId="{FC94921E-30F3-414B-99DC-2A4EE45F193C}"/>
    <dgm:cxn modelId="{D09D7F8D-9C8C-466E-8FF7-9BE40873B0F0}" type="presOf" srcId="{3CB457FE-B982-4CB8-9E89-4A41D05A46B2}" destId="{F6F9A8EF-D627-481C-AB33-C05748FFB38D}" srcOrd="0" destOrd="0" presId="urn:microsoft.com/office/officeart/2005/8/layout/arrow2"/>
    <dgm:cxn modelId="{4564F61C-D7C1-4E3E-9980-159ADC4645FD}" type="presOf" srcId="{7565D8CB-DC22-432E-8582-53311E0A71B9}" destId="{DCA5AE06-8615-4467-B24D-013FD56B4A61}" srcOrd="0" destOrd="0" presId="urn:microsoft.com/office/officeart/2005/8/layout/arrow2"/>
    <dgm:cxn modelId="{F5325417-06C9-4FA4-9038-E76F446AECF7}" type="presOf" srcId="{EC1C048A-E590-48B1-950E-835F4286CF6A}" destId="{2C3E6CE0-52DF-4399-A23B-4247AB37C641}" srcOrd="0" destOrd="0" presId="urn:microsoft.com/office/officeart/2005/8/layout/arrow2"/>
    <dgm:cxn modelId="{980565B6-7032-496E-8EAF-986706E6B037}" type="presOf" srcId="{D83EED3E-0194-47E7-80F2-5FEDDEB2B0BF}" destId="{475AB70E-0351-4702-B161-3980911176E2}" srcOrd="0" destOrd="0" presId="urn:microsoft.com/office/officeart/2005/8/layout/arrow2"/>
    <dgm:cxn modelId="{C6D480FA-E0CA-4062-B953-69262CBE2120}" srcId="{D83EED3E-0194-47E7-80F2-5FEDDEB2B0BF}" destId="{44214248-A142-4886-BD61-6B6E383A0F15}" srcOrd="1" destOrd="0" parTransId="{D3132005-EAA2-4D28-839F-6F3D924AF52C}" sibTransId="{00733518-6E39-40C1-8236-9EC6AB030AEE}"/>
    <dgm:cxn modelId="{541ABFD3-8506-4CFD-BE40-689D9E892CED}" type="presOf" srcId="{44214248-A142-4886-BD61-6B6E383A0F15}" destId="{2520C4A5-8115-43A1-A818-CF324562014F}" srcOrd="0" destOrd="0" presId="urn:microsoft.com/office/officeart/2005/8/layout/arrow2"/>
    <dgm:cxn modelId="{DF0D5EEC-DF06-4203-A878-812D51F5851B}" srcId="{D83EED3E-0194-47E7-80F2-5FEDDEB2B0BF}" destId="{3CB457FE-B982-4CB8-9E89-4A41D05A46B2}" srcOrd="2" destOrd="0" parTransId="{FA2D3F31-B19B-430E-84DC-E745F8338021}" sibTransId="{7BFD5349-26E5-4BB5-AFF4-4C19981DF02A}"/>
    <dgm:cxn modelId="{5214CA51-1E9D-49F4-9560-4D053C971BC1}" type="presParOf" srcId="{475AB70E-0351-4702-B161-3980911176E2}" destId="{D066F243-E60C-4C6D-B1A6-8C68A86F48E3}" srcOrd="0" destOrd="0" presId="urn:microsoft.com/office/officeart/2005/8/layout/arrow2"/>
    <dgm:cxn modelId="{8982FC15-DD61-4A88-8E42-EEEFE8B86D89}" type="presParOf" srcId="{475AB70E-0351-4702-B161-3980911176E2}" destId="{006BEA9C-DB25-4528-AC87-89AA37F79851}" srcOrd="1" destOrd="0" presId="urn:microsoft.com/office/officeart/2005/8/layout/arrow2"/>
    <dgm:cxn modelId="{2040A054-B76E-4DCD-B381-9912AD0F5143}" type="presParOf" srcId="{006BEA9C-DB25-4528-AC87-89AA37F79851}" destId="{A00DF1D2-E0A3-4EDD-9C26-3A383C8E91CA}" srcOrd="0" destOrd="0" presId="urn:microsoft.com/office/officeart/2005/8/layout/arrow2"/>
    <dgm:cxn modelId="{EF1079AE-E912-4C1C-84B5-F3775FDCDD6E}" type="presParOf" srcId="{006BEA9C-DB25-4528-AC87-89AA37F79851}" destId="{2C3E6CE0-52DF-4399-A23B-4247AB37C641}" srcOrd="1" destOrd="0" presId="urn:microsoft.com/office/officeart/2005/8/layout/arrow2"/>
    <dgm:cxn modelId="{5B9EADD8-C472-461D-B08D-E447C1CC31AD}" type="presParOf" srcId="{006BEA9C-DB25-4528-AC87-89AA37F79851}" destId="{A8ED33D8-9037-4CFC-9F30-3DC9C74CC082}" srcOrd="2" destOrd="0" presId="urn:microsoft.com/office/officeart/2005/8/layout/arrow2"/>
    <dgm:cxn modelId="{39AA90BB-E974-44E2-809E-96F2342F8886}" type="presParOf" srcId="{006BEA9C-DB25-4528-AC87-89AA37F79851}" destId="{2520C4A5-8115-43A1-A818-CF324562014F}" srcOrd="3" destOrd="0" presId="urn:microsoft.com/office/officeart/2005/8/layout/arrow2"/>
    <dgm:cxn modelId="{DA28CE51-F946-40D7-961C-94518BB0CD05}" type="presParOf" srcId="{006BEA9C-DB25-4528-AC87-89AA37F79851}" destId="{4D7275D1-A326-4612-B021-84D8E2A34413}" srcOrd="4" destOrd="0" presId="urn:microsoft.com/office/officeart/2005/8/layout/arrow2"/>
    <dgm:cxn modelId="{24162348-AB77-4587-87BF-78848C93DA19}" type="presParOf" srcId="{006BEA9C-DB25-4528-AC87-89AA37F79851}" destId="{F6F9A8EF-D627-481C-AB33-C05748FFB38D}" srcOrd="5" destOrd="0" presId="urn:microsoft.com/office/officeart/2005/8/layout/arrow2"/>
    <dgm:cxn modelId="{91FB3811-5FE3-43EC-9358-A81AB8CCE067}" type="presParOf" srcId="{006BEA9C-DB25-4528-AC87-89AA37F79851}" destId="{A5C3323C-5349-412C-B3B1-8E9001D78A5E}" srcOrd="6" destOrd="0" presId="urn:microsoft.com/office/officeart/2005/8/layout/arrow2"/>
    <dgm:cxn modelId="{C4D92F97-F057-44A0-8C32-92713CD70557}" type="presParOf" srcId="{006BEA9C-DB25-4528-AC87-89AA37F79851}" destId="{DCA5AE06-8615-4467-B24D-013FD56B4A6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6F243-E60C-4C6D-B1A6-8C68A86F48E3}">
      <dsp:nvSpPr>
        <dsp:cNvPr id="0" name=""/>
        <dsp:cNvSpPr/>
      </dsp:nvSpPr>
      <dsp:spPr>
        <a:xfrm>
          <a:off x="1485582" y="0"/>
          <a:ext cx="5356860" cy="33480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DF1D2-E0A3-4EDD-9C26-3A383C8E91CA}">
      <dsp:nvSpPr>
        <dsp:cNvPr id="0" name=""/>
        <dsp:cNvSpPr/>
      </dsp:nvSpPr>
      <dsp:spPr>
        <a:xfrm>
          <a:off x="2013232" y="2489601"/>
          <a:ext cx="123207" cy="123207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E6CE0-52DF-4399-A23B-4247AB37C641}">
      <dsp:nvSpPr>
        <dsp:cNvPr id="0" name=""/>
        <dsp:cNvSpPr/>
      </dsp:nvSpPr>
      <dsp:spPr>
        <a:xfrm>
          <a:off x="2074836" y="2551204"/>
          <a:ext cx="916023" cy="79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28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Next Generation OS</a:t>
          </a:r>
          <a:endParaRPr lang="en-US" sz="1400" kern="1200" dirty="0"/>
        </a:p>
      </dsp:txBody>
      <dsp:txXfrm>
        <a:off x="2074836" y="2551204"/>
        <a:ext cx="916023" cy="796833"/>
      </dsp:txXfrm>
    </dsp:sp>
    <dsp:sp modelId="{A8ED33D8-9037-4CFC-9F30-3DC9C74CC082}">
      <dsp:nvSpPr>
        <dsp:cNvPr id="0" name=""/>
        <dsp:cNvSpPr/>
      </dsp:nvSpPr>
      <dsp:spPr>
        <a:xfrm>
          <a:off x="2883722" y="1710847"/>
          <a:ext cx="214274" cy="214274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0C4A5-8115-43A1-A818-CF324562014F}">
      <dsp:nvSpPr>
        <dsp:cNvPr id="0" name=""/>
        <dsp:cNvSpPr/>
      </dsp:nvSpPr>
      <dsp:spPr>
        <a:xfrm>
          <a:off x="2990859" y="1817984"/>
          <a:ext cx="1124940" cy="1530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4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Age of the slate / tablet PC is now.</a:t>
          </a:r>
          <a:endParaRPr lang="en-US" sz="1400" kern="1200" dirty="0"/>
        </a:p>
      </dsp:txBody>
      <dsp:txXfrm>
        <a:off x="2990859" y="1817984"/>
        <a:ext cx="1124940" cy="1530053"/>
      </dsp:txXfrm>
    </dsp:sp>
    <dsp:sp modelId="{4D7275D1-A326-4612-B021-84D8E2A34413}">
      <dsp:nvSpPr>
        <dsp:cNvPr id="0" name=""/>
        <dsp:cNvSpPr/>
      </dsp:nvSpPr>
      <dsp:spPr>
        <a:xfrm>
          <a:off x="3995271" y="1136993"/>
          <a:ext cx="283913" cy="283913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9A8EF-D627-481C-AB33-C05748FFB38D}">
      <dsp:nvSpPr>
        <dsp:cNvPr id="0" name=""/>
        <dsp:cNvSpPr/>
      </dsp:nvSpPr>
      <dsp:spPr>
        <a:xfrm>
          <a:off x="4137228" y="1278950"/>
          <a:ext cx="1124940" cy="206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44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 a language you already know.</a:t>
          </a:r>
          <a:endParaRPr lang="en-US" sz="1400" kern="1200" dirty="0"/>
        </a:p>
      </dsp:txBody>
      <dsp:txXfrm>
        <a:off x="4137228" y="1278950"/>
        <a:ext cx="1124940" cy="2069087"/>
      </dsp:txXfrm>
    </dsp:sp>
    <dsp:sp modelId="{A5C3323C-5349-412C-B3B1-8E9001D78A5E}">
      <dsp:nvSpPr>
        <dsp:cNvPr id="0" name=""/>
        <dsp:cNvSpPr/>
      </dsp:nvSpPr>
      <dsp:spPr>
        <a:xfrm>
          <a:off x="5205921" y="757326"/>
          <a:ext cx="380337" cy="380337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5AE06-8615-4467-B24D-013FD56B4A61}">
      <dsp:nvSpPr>
        <dsp:cNvPr id="0" name=""/>
        <dsp:cNvSpPr/>
      </dsp:nvSpPr>
      <dsp:spPr>
        <a:xfrm>
          <a:off x="5396090" y="947494"/>
          <a:ext cx="1124940" cy="240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53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Monetize</a:t>
          </a:r>
          <a:endParaRPr lang="en-US" sz="1400" kern="1200" dirty="0"/>
        </a:p>
      </dsp:txBody>
      <dsp:txXfrm>
        <a:off x="5396090" y="947494"/>
        <a:ext cx="1124940" cy="2400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5DA6B2-69F6-46E7-8C22-53CF0AD17FDB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261425-8C41-4079-B7B7-8DED8073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1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CA2C59-648E-4FD6-BC5C-944E4E32AF98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EEE40B-208E-4E0C-B92A-F5692044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1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3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02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63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5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1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42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56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58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96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75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6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4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  - demo </a:t>
            </a:r>
            <a:r>
              <a:rPr lang="en-US" dirty="0" err="1" smtClean="0"/>
              <a:t>qsf</a:t>
            </a:r>
            <a:r>
              <a:rPr lang="en-US" dirty="0" smtClean="0"/>
              <a:t> and then</a:t>
            </a:r>
            <a:r>
              <a:rPr lang="en-US" baseline="0" dirty="0" smtClean="0"/>
              <a:t> drop in a grid from scratch and modify the grid to show </a:t>
            </a:r>
            <a:r>
              <a:rPr lang="en-US" baseline="0" smtClean="0"/>
              <a:t>column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85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30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3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82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88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0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57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 Wrap-Up: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Don’t forget that you get both and much more with DevCraft Complete for a deeply discounted price. You can also upgrade to DevCraft Ultimate to add all of the features included with Complete plus additional support and maintenance options.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05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59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2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7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57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E40B-208E-4E0C-B92A-F56920440B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1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 hasCustomPrompt="1"/>
          </p:nvPr>
        </p:nvSpPr>
        <p:spPr>
          <a:xfrm>
            <a:off x="399096" y="2038350"/>
            <a:ext cx="7101716" cy="1548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72" y="238079"/>
            <a:ext cx="155448" cy="155448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6670550" y="188121"/>
            <a:ext cx="1441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73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facebook.com/</a:t>
            </a:r>
            <a:r>
              <a:rPr lang="en-US" sz="1000" dirty="0" err="1" smtClean="0">
                <a:solidFill>
                  <a:srgbClr val="373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telerik</a:t>
            </a:r>
            <a:endParaRPr lang="en-US" sz="1000" dirty="0">
              <a:solidFill>
                <a:srgbClr val="373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0" y="242126"/>
            <a:ext cx="155448" cy="155448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8201748" y="196739"/>
            <a:ext cx="720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73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@</a:t>
            </a:r>
            <a:r>
              <a:rPr lang="en-US" sz="1000" dirty="0" err="1" smtClean="0">
                <a:solidFill>
                  <a:srgbClr val="373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telerik</a:t>
            </a:r>
            <a:endParaRPr lang="en-US" sz="1000" dirty="0">
              <a:solidFill>
                <a:srgbClr val="373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6" y="4462464"/>
            <a:ext cx="979374" cy="33666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6705600" y="666750"/>
            <a:ext cx="2057400" cy="92914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Today’s session will be recorded and available 24/7 on http://tv.telerik.com</a:t>
            </a:r>
            <a:endParaRPr lang="en-US" sz="1200" b="1" dirty="0"/>
          </a:p>
        </p:txBody>
      </p:sp>
      <p:pic>
        <p:nvPicPr>
          <p:cNvPr id="9" name="Picture 2" descr="http://www.deviantart.com/download/86810717/Camstudio_Record_Button_Icon_by_HereticPi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95201"/>
            <a:ext cx="401394" cy="40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4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sz="quarter" idx="13" hasCustomPrompt="1"/>
          </p:nvPr>
        </p:nvSpPr>
        <p:spPr>
          <a:xfrm>
            <a:off x="533400" y="1962150"/>
            <a:ext cx="4343400" cy="304800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rgbClr val="373B3D"/>
              </a:buClr>
              <a:buSzPct val="75000"/>
              <a:buFont typeface="Arial" pitchFamily="34" charset="0"/>
              <a:buChar char="•"/>
              <a:defRPr sz="15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Bullet 1</a:t>
            </a:r>
          </a:p>
        </p:txBody>
      </p:sp>
      <p:sp>
        <p:nvSpPr>
          <p:cNvPr id="19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152400" y="201090"/>
            <a:ext cx="6781800" cy="1143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36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  <p:sp>
        <p:nvSpPr>
          <p:cNvPr id="31" name="Content Placeholder 25"/>
          <p:cNvSpPr>
            <a:spLocks noGrp="1"/>
          </p:cNvSpPr>
          <p:nvPr>
            <p:ph sz="quarter" idx="18" hasCustomPrompt="1"/>
          </p:nvPr>
        </p:nvSpPr>
        <p:spPr>
          <a:xfrm>
            <a:off x="533400" y="2807665"/>
            <a:ext cx="4343400" cy="228067"/>
          </a:xfrm>
          <a:prstGeom prst="rect">
            <a:avLst/>
          </a:prstGeom>
        </p:spPr>
        <p:txBody>
          <a:bodyPr/>
          <a:lstStyle>
            <a:lvl1pPr marL="171450" indent="0">
              <a:buClr>
                <a:srgbClr val="373B3D"/>
              </a:buClr>
              <a:buSzPct val="75000"/>
              <a:buFont typeface="Arial" pitchFamily="34" charset="0"/>
              <a:buNone/>
              <a:defRPr sz="9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Sub-bullet</a:t>
            </a:r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 hasCustomPrompt="1"/>
          </p:nvPr>
        </p:nvSpPr>
        <p:spPr>
          <a:xfrm>
            <a:off x="533400" y="2496083"/>
            <a:ext cx="4343400" cy="304267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rgbClr val="373B3D"/>
              </a:buClr>
              <a:buSzPct val="75000"/>
              <a:buFont typeface="Arial" pitchFamily="34" charset="0"/>
              <a:buChar char="•"/>
              <a:defRPr sz="15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Bullet 2</a:t>
            </a:r>
          </a:p>
        </p:txBody>
      </p:sp>
    </p:spTree>
    <p:extLst>
      <p:ext uri="{BB962C8B-B14F-4D97-AF65-F5344CB8AC3E}">
        <p14:creationId xmlns:p14="http://schemas.microsoft.com/office/powerpoint/2010/main" val="83904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152401" y="201090"/>
            <a:ext cx="6858000" cy="7704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36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3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152400" y="201090"/>
            <a:ext cx="6857999" cy="7704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36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  <p:sp>
        <p:nvSpPr>
          <p:cNvPr id="16" name="Content Placeholder 26"/>
          <p:cNvSpPr>
            <a:spLocks noGrp="1"/>
          </p:cNvSpPr>
          <p:nvPr>
            <p:ph sz="quarter" idx="17" hasCustomPrompt="1"/>
          </p:nvPr>
        </p:nvSpPr>
        <p:spPr>
          <a:xfrm>
            <a:off x="152401" y="1123951"/>
            <a:ext cx="8534399" cy="380569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5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88816" y="259741"/>
            <a:ext cx="952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-15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Q3</a:t>
            </a:r>
            <a:endParaRPr lang="en-US" sz="4800" b="1" spc="-150" dirty="0">
              <a:solidFill>
                <a:schemeClr val="bg1"/>
              </a:solidFill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877457" y="873346"/>
            <a:ext cx="417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2012</a:t>
            </a:r>
            <a:endParaRPr lang="en-US" sz="8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152400" y="201090"/>
            <a:ext cx="6857999" cy="7704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36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0" name="Content Placeholder 25"/>
          <p:cNvSpPr>
            <a:spLocks noGrp="1"/>
          </p:cNvSpPr>
          <p:nvPr>
            <p:ph sz="quarter" idx="13" hasCustomPrompt="1"/>
          </p:nvPr>
        </p:nvSpPr>
        <p:spPr>
          <a:xfrm>
            <a:off x="152400" y="1123950"/>
            <a:ext cx="3886200" cy="304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73B3D"/>
              </a:buClr>
              <a:buSzPct val="75000"/>
              <a:buFont typeface="Arial" pitchFamily="34" charset="0"/>
              <a:buNone/>
              <a:defRPr sz="15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Title 1</a:t>
            </a:r>
          </a:p>
        </p:txBody>
      </p:sp>
      <p:sp>
        <p:nvSpPr>
          <p:cNvPr id="31" name="Content Placeholder 25"/>
          <p:cNvSpPr>
            <a:spLocks noGrp="1"/>
          </p:cNvSpPr>
          <p:nvPr>
            <p:ph sz="quarter" idx="18" hasCustomPrompt="1"/>
          </p:nvPr>
        </p:nvSpPr>
        <p:spPr>
          <a:xfrm>
            <a:off x="152400" y="1504950"/>
            <a:ext cx="3886200" cy="2971800"/>
          </a:xfrm>
          <a:prstGeom prst="rect">
            <a:avLst/>
          </a:prstGeom>
        </p:spPr>
        <p:txBody>
          <a:bodyPr/>
          <a:lstStyle>
            <a:lvl1pPr marL="3175" indent="0">
              <a:buClr>
                <a:srgbClr val="373B3D"/>
              </a:buClr>
              <a:buSzPct val="75000"/>
              <a:buFont typeface="Arial" pitchFamily="34" charset="0"/>
              <a:buNone/>
              <a:defRPr sz="9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Text Box 1</a:t>
            </a:r>
          </a:p>
        </p:txBody>
      </p:sp>
      <p:sp>
        <p:nvSpPr>
          <p:cNvPr id="34" name="Content Placeholder 25"/>
          <p:cNvSpPr>
            <a:spLocks noGrp="1"/>
          </p:cNvSpPr>
          <p:nvPr>
            <p:ph sz="quarter" idx="19" hasCustomPrompt="1"/>
          </p:nvPr>
        </p:nvSpPr>
        <p:spPr>
          <a:xfrm>
            <a:off x="4343400" y="1123950"/>
            <a:ext cx="4114800" cy="304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73B3D"/>
              </a:buClr>
              <a:buSzPct val="75000"/>
              <a:buFont typeface="Arial" pitchFamily="34" charset="0"/>
              <a:buNone/>
              <a:defRPr sz="15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Title 2</a:t>
            </a:r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0" hasCustomPrompt="1"/>
          </p:nvPr>
        </p:nvSpPr>
        <p:spPr>
          <a:xfrm>
            <a:off x="4343400" y="1504950"/>
            <a:ext cx="4114800" cy="2971800"/>
          </a:xfrm>
          <a:prstGeom prst="rect">
            <a:avLst/>
          </a:prstGeom>
        </p:spPr>
        <p:txBody>
          <a:bodyPr/>
          <a:lstStyle>
            <a:lvl1pPr marL="3175" indent="0">
              <a:buClr>
                <a:srgbClr val="373B3D"/>
              </a:buClr>
              <a:buSzPct val="75000"/>
              <a:buFont typeface="Arial" pitchFamily="34" charset="0"/>
              <a:buNone/>
              <a:defRPr sz="9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Text Box 2</a:t>
            </a:r>
          </a:p>
        </p:txBody>
      </p:sp>
    </p:spTree>
    <p:extLst>
      <p:ext uri="{BB962C8B-B14F-4D97-AF65-F5344CB8AC3E}">
        <p14:creationId xmlns:p14="http://schemas.microsoft.com/office/powerpoint/2010/main" val="313647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88816" y="259741"/>
            <a:ext cx="952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-15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Q3</a:t>
            </a:r>
            <a:endParaRPr lang="en-US" sz="4800" b="1" spc="-150" dirty="0">
              <a:solidFill>
                <a:schemeClr val="bg1"/>
              </a:solidFill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877457" y="873346"/>
            <a:ext cx="417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2012</a:t>
            </a:r>
            <a:endParaRPr lang="en-US" sz="8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152400" y="201090"/>
            <a:ext cx="6857999" cy="7704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500"/>
              </a:lnSpc>
              <a:buNone/>
              <a:defRPr sz="36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Content Placeholder 25"/>
          <p:cNvSpPr>
            <a:spLocks noGrp="1"/>
          </p:cNvSpPr>
          <p:nvPr>
            <p:ph sz="quarter" idx="18" hasCustomPrompt="1"/>
          </p:nvPr>
        </p:nvSpPr>
        <p:spPr>
          <a:xfrm>
            <a:off x="152400" y="1123805"/>
            <a:ext cx="2895600" cy="3352945"/>
          </a:xfrm>
          <a:prstGeom prst="rect">
            <a:avLst/>
          </a:prstGeom>
        </p:spPr>
        <p:txBody>
          <a:bodyPr/>
          <a:lstStyle>
            <a:lvl1pPr marL="3175" indent="0">
              <a:buClr>
                <a:srgbClr val="373B3D"/>
              </a:buClr>
              <a:buSzPct val="75000"/>
              <a:buFont typeface="Arial" pitchFamily="34" charset="0"/>
              <a:buNone/>
              <a:defRPr sz="9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Text Box 1</a:t>
            </a:r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0" hasCustomPrompt="1"/>
          </p:nvPr>
        </p:nvSpPr>
        <p:spPr>
          <a:xfrm>
            <a:off x="3352800" y="1123805"/>
            <a:ext cx="5638800" cy="335294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175" indent="0">
              <a:buClr>
                <a:srgbClr val="373B3D"/>
              </a:buClr>
              <a:buSzPct val="75000"/>
              <a:buFont typeface="Arial" pitchFamily="34" charset="0"/>
              <a:buNone/>
              <a:defRPr sz="900">
                <a:solidFill>
                  <a:srgbClr val="373B3D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1800">
                <a:solidFill>
                  <a:srgbClr val="373B3D"/>
                </a:solidFill>
                <a:latin typeface="+mn-lt"/>
              </a:defRPr>
            </a:lvl2pPr>
            <a:lvl3pPr>
              <a:defRPr sz="1800">
                <a:solidFill>
                  <a:srgbClr val="373B3D"/>
                </a:solidFill>
                <a:latin typeface="+mn-lt"/>
              </a:defRPr>
            </a:lvl3pPr>
            <a:lvl4pPr>
              <a:defRPr sz="1800">
                <a:solidFill>
                  <a:srgbClr val="373B3D"/>
                </a:solidFill>
                <a:latin typeface="+mn-lt"/>
              </a:defRPr>
            </a:lvl4pPr>
            <a:lvl5pPr>
              <a:defRPr sz="1800">
                <a:solidFill>
                  <a:srgbClr val="373B3D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Text Box 2</a:t>
            </a:r>
          </a:p>
        </p:txBody>
      </p:sp>
    </p:spTree>
    <p:extLst>
      <p:ext uri="{BB962C8B-B14F-4D97-AF65-F5344CB8AC3E}">
        <p14:creationId xmlns:p14="http://schemas.microsoft.com/office/powerpoint/2010/main" val="38416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6"/>
          <p:cNvSpPr>
            <a:spLocks noGrp="1"/>
          </p:cNvSpPr>
          <p:nvPr>
            <p:ph sz="quarter" idx="13" hasCustomPrompt="1"/>
          </p:nvPr>
        </p:nvSpPr>
        <p:spPr>
          <a:xfrm>
            <a:off x="273640" y="2038350"/>
            <a:ext cx="7227172" cy="1548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6" y="4462464"/>
            <a:ext cx="979374" cy="3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" y="4650276"/>
            <a:ext cx="812698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0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07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7" r:id="rId4"/>
    <p:sldLayoutId id="2147483653" r:id="rId5"/>
    <p:sldLayoutId id="2147483658" r:id="rId6"/>
    <p:sldLayoutId id="2147483654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0" kern="1200" cap="none" spc="0">
          <a:ln w="18415" cmpd="sng">
            <a:noFill/>
            <a:prstDash val="solid"/>
          </a:ln>
          <a:solidFill>
            <a:srgbClr val="A4E416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4E416"/>
        </a:buClr>
        <a:buFont typeface="Wingdings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classon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RadControls for Windows 8</a:t>
            </a:r>
          </a:p>
          <a:p>
            <a:r>
              <a:rPr lang="en-US" dirty="0" smtClean="0"/>
              <a:t>2013 Q1 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315941206"/>
              </p:ext>
            </p:extLst>
          </p:nvPr>
        </p:nvGraphicFramePr>
        <p:xfrm>
          <a:off x="1524000" y="971550"/>
          <a:ext cx="60960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34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2012 Q3 Release 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352550"/>
            <a:ext cx="15240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Controls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2012 Q3 Release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52171"/>
              </p:ext>
            </p:extLst>
          </p:nvPr>
        </p:nvGraphicFramePr>
        <p:xfrm>
          <a:off x="533400" y="1885950"/>
          <a:ext cx="6934199" cy="2265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/>
                <a:gridCol w="2819400"/>
                <a:gridCol w="3124199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Charts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Numeric Box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Bullet Graph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Drop Down List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Gauges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Slider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Date/Time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Pickers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Pagination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Combo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Box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Hub Tiles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09784"/>
            <a:ext cx="790476" cy="1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371687"/>
            <a:ext cx="790476" cy="160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24149"/>
            <a:ext cx="790476" cy="171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86121"/>
            <a:ext cx="790476" cy="1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62" y="3486150"/>
            <a:ext cx="790476" cy="171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99" y="2009784"/>
            <a:ext cx="752381" cy="171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00" y="2343149"/>
            <a:ext cx="752381" cy="171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81" y="3105149"/>
            <a:ext cx="752381" cy="1714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9" y="3867150"/>
            <a:ext cx="790476" cy="171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19" y="2724149"/>
            <a:ext cx="752381" cy="171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81" y="3543320"/>
            <a:ext cx="752381" cy="171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24" y="3105149"/>
            <a:ext cx="790476" cy="1714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44" y="3867149"/>
            <a:ext cx="790476" cy="171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3768197"/>
            <a:ext cx="172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RadGrid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3225" y="1897618"/>
            <a:ext cx="146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 New Charts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2964418"/>
            <a:ext cx="172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Auto-complete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2964418"/>
            <a:ext cx="172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Auto-complete</a:t>
            </a:r>
            <a:endParaRPr lang="en-US" dirty="0"/>
          </a:p>
        </p:txBody>
      </p:sp>
      <p:sp>
        <p:nvSpPr>
          <p:cNvPr id="23" name="Content Placeholder 1"/>
          <p:cNvSpPr>
            <a:spLocks noGrp="1"/>
          </p:cNvSpPr>
          <p:nvPr>
            <p:ph sz="quarter" idx="16"/>
          </p:nvPr>
        </p:nvSpPr>
        <p:spPr>
          <a:xfrm>
            <a:off x="152400" y="209550"/>
            <a:ext cx="6781800" cy="1143000"/>
          </a:xfrm>
        </p:spPr>
        <p:txBody>
          <a:bodyPr/>
          <a:lstStyle/>
          <a:p>
            <a:r>
              <a:rPr lang="en-US" dirty="0" smtClean="0"/>
              <a:t>2013 Q1 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21" grpId="0"/>
      <p:bldP spid="22" grpId="0"/>
      <p:bldP spid="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What’s new in XAML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 smtClean="0"/>
              <a:t>RadGrid</a:t>
            </a: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 smtClean="0"/>
              <a:t>RadAutoCompleteBox</a:t>
            </a: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 smtClean="0"/>
              <a:t>RadChart</a:t>
            </a:r>
            <a:r>
              <a:rPr lang="en-US" dirty="0" smtClean="0"/>
              <a:t> Features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dirty="0" smtClean="0"/>
              <a:t>Empty Values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dirty="0" smtClean="0"/>
              <a:t>Annotations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AutoComplete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19150"/>
            <a:ext cx="3124200" cy="4151898"/>
          </a:xfrm>
        </p:spPr>
      </p:pic>
    </p:spTree>
    <p:extLst>
      <p:ext uri="{BB962C8B-B14F-4D97-AF65-F5344CB8AC3E}">
        <p14:creationId xmlns:p14="http://schemas.microsoft.com/office/powerpoint/2010/main" val="14212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AutoComplete: Inline Suggestions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71550"/>
            <a:ext cx="4385432" cy="3805238"/>
          </a:xfrm>
        </p:spPr>
      </p:pic>
    </p:spTree>
    <p:extLst>
      <p:ext uri="{BB962C8B-B14F-4D97-AF65-F5344CB8AC3E}">
        <p14:creationId xmlns:p14="http://schemas.microsoft.com/office/powerpoint/2010/main" val="2135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Charts - Annotations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7750"/>
            <a:ext cx="6881612" cy="3881438"/>
          </a:xfrm>
        </p:spPr>
      </p:pic>
    </p:spTree>
    <p:extLst>
      <p:ext uri="{BB962C8B-B14F-4D97-AF65-F5344CB8AC3E}">
        <p14:creationId xmlns:p14="http://schemas.microsoft.com/office/powerpoint/2010/main" val="26456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Charts: Empty Value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" y="971550"/>
            <a:ext cx="6800714" cy="3957638"/>
          </a:xfrm>
        </p:spPr>
      </p:pic>
    </p:spTree>
    <p:extLst>
      <p:ext uri="{BB962C8B-B14F-4D97-AF65-F5344CB8AC3E}">
        <p14:creationId xmlns:p14="http://schemas.microsoft.com/office/powerpoint/2010/main" val="35423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Charts: Multi-Axis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00150"/>
            <a:ext cx="7935380" cy="3805238"/>
          </a:xfrm>
        </p:spPr>
      </p:pic>
    </p:spTree>
    <p:extLst>
      <p:ext uri="{BB962C8B-B14F-4D97-AF65-F5344CB8AC3E}">
        <p14:creationId xmlns:p14="http://schemas.microsoft.com/office/powerpoint/2010/main" val="25357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Charts: Stock Series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47750"/>
            <a:ext cx="6969731" cy="3957638"/>
          </a:xfrm>
        </p:spPr>
      </p:pic>
    </p:spTree>
    <p:extLst>
      <p:ext uri="{BB962C8B-B14F-4D97-AF65-F5344CB8AC3E}">
        <p14:creationId xmlns:p14="http://schemas.microsoft.com/office/powerpoint/2010/main" val="7345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Roadmap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Why </a:t>
            </a:r>
            <a:r>
              <a:rPr lang="en-US" dirty="0"/>
              <a:t>Windows 8 Store Apps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Review of 2012 Q3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New </a:t>
            </a:r>
            <a:r>
              <a:rPr lang="en-US" dirty="0"/>
              <a:t>Controls &amp; Features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Demos – XAML/HTML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Resources / Q&amp;A</a:t>
            </a:r>
          </a:p>
        </p:txBody>
      </p:sp>
    </p:spTree>
    <p:extLst>
      <p:ext uri="{BB962C8B-B14F-4D97-AF65-F5344CB8AC3E}">
        <p14:creationId xmlns:p14="http://schemas.microsoft.com/office/powerpoint/2010/main" val="1214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 smtClean="0"/>
              <a:t>RadGrid</a:t>
            </a: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 smtClean="0"/>
              <a:t>RadAutoCompleteBox</a:t>
            </a: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 smtClean="0"/>
              <a:t>RadChart</a:t>
            </a:r>
            <a:r>
              <a:rPr lang="en-US" dirty="0" smtClean="0"/>
              <a:t> Features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dirty="0" smtClean="0"/>
              <a:t>Empty Values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dirty="0" smtClean="0"/>
              <a:t>Annotations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971550"/>
            <a:ext cx="7010400" cy="388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Demos – XAML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What’s new in HTML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 smtClean="0"/>
              <a:t>RadGrid</a:t>
            </a: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 smtClean="0"/>
              <a:t>RadChart</a:t>
            </a:r>
            <a:r>
              <a:rPr lang="en-US" dirty="0" smtClean="0"/>
              <a:t> Features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dirty="0" smtClean="0"/>
              <a:t>Financial Indicators</a:t>
            </a:r>
          </a:p>
        </p:txBody>
      </p:sp>
    </p:spTree>
    <p:extLst>
      <p:ext uri="{BB962C8B-B14F-4D97-AF65-F5344CB8AC3E}">
        <p14:creationId xmlns:p14="http://schemas.microsoft.com/office/powerpoint/2010/main" val="7473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Chart: Stock Series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3950"/>
            <a:ext cx="7371021" cy="3805238"/>
          </a:xfrm>
        </p:spPr>
      </p:pic>
    </p:spTree>
    <p:extLst>
      <p:ext uri="{BB962C8B-B14F-4D97-AF65-F5344CB8AC3E}">
        <p14:creationId xmlns:p14="http://schemas.microsoft.com/office/powerpoint/2010/main" val="18144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 smtClean="0"/>
              <a:t>RadGrid</a:t>
            </a: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 smtClean="0"/>
              <a:t>RadAutoCompleteBox</a:t>
            </a: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 smtClean="0"/>
              <a:t>RadChart</a:t>
            </a:r>
            <a:r>
              <a:rPr lang="en-US" dirty="0" smtClean="0"/>
              <a:t> Features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dirty="0" smtClean="0"/>
              <a:t>Empty Values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dirty="0" smtClean="0"/>
              <a:t>Annotations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971550"/>
            <a:ext cx="7010400" cy="388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Demos – 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Telerik Examples in Windows Store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123950"/>
            <a:ext cx="4991533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Windows Store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Search for Telerik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Telerik 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http://www.telerik.com/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Documentation / Demos / Forums, etc.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http://www.telerik.com/win8 </a:t>
            </a:r>
          </a:p>
        </p:txBody>
      </p:sp>
    </p:spTree>
    <p:extLst>
      <p:ext uri="{BB962C8B-B14F-4D97-AF65-F5344CB8AC3E}">
        <p14:creationId xmlns:p14="http://schemas.microsoft.com/office/powerpoint/2010/main" val="4937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The DevCraft Collection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Packed with 11 great products, i</a:t>
            </a:r>
            <a:r>
              <a:rPr lang="en-US" dirty="0" smtClean="0">
                <a:solidFill>
                  <a:srgbClr val="37B662"/>
                </a:solidFill>
              </a:rPr>
              <a:t>ncluding: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7B662"/>
                </a:solidFill>
              </a:rPr>
              <a:t>RadControls for Windows 8 XAML/HTML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37B662"/>
                </a:solidFill>
              </a:rPr>
              <a:t>JustCode</a:t>
            </a:r>
            <a:endParaRPr lang="en-US" dirty="0" smtClean="0">
              <a:solidFill>
                <a:srgbClr val="37B66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DevCraft</a:t>
            </a:r>
            <a:r>
              <a:rPr lang="en-US" dirty="0" smtClean="0"/>
              <a:t> costs less than buying individually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37B6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Delivering More Than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476750"/>
            <a:ext cx="12954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Schedule 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3928194"/>
              </p:ext>
            </p:extLst>
          </p:nvPr>
        </p:nvGraphicFramePr>
        <p:xfrm>
          <a:off x="381000" y="1352550"/>
          <a:ext cx="8382000" cy="35255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66729"/>
                <a:gridCol w="1175047"/>
                <a:gridCol w="5640224"/>
              </a:tblGrid>
              <a:tr h="414475"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B37D"/>
                          </a:solidFill>
                          <a:effectLst/>
                          <a:uLnTx/>
                          <a:uFillTx/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4th– Monday </a:t>
                      </a:r>
                      <a:endParaRPr lang="en-US" sz="1100" b="1" dirty="0">
                        <a:solidFill>
                          <a:srgbClr val="14B37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11:00am EDT (30</a:t>
                      </a:r>
                      <a:r>
                        <a:rPr lang="en-US" sz="900" baseline="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min)</a:t>
                      </a:r>
                      <a:endParaRPr lang="en-US" sz="900" dirty="0"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Enhance Your </a:t>
                      </a:r>
                      <a:r>
                        <a:rPr lang="en-US" sz="1200" b="1" dirty="0" err="1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WinForms</a:t>
                      </a:r>
                      <a:r>
                        <a:rPr lang="en-US" sz="1000" dirty="0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LOB Applications with PDF Viewer, </a:t>
                      </a:r>
                      <a:r>
                        <a:rPr lang="en-US" sz="1000" dirty="0" err="1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PivotGrid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, and Reporting</a:t>
                      </a:r>
                      <a:endParaRPr lang="en-US" sz="1000" dirty="0"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</a:tr>
              <a:tr h="414475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14B37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4th– Monday </a:t>
                      </a:r>
                      <a:endParaRPr lang="en-US" sz="1100" b="1" kern="1200" dirty="0">
                        <a:solidFill>
                          <a:srgbClr val="14B37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11:30am EDT (30min)</a:t>
                      </a:r>
                      <a:endParaRPr lang="en-US" sz="900" kern="1200" dirty="0">
                        <a:solidFill>
                          <a:srgbClr val="373B3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Impress Your End-Users with New Visualizations in </a:t>
                      </a:r>
                      <a:r>
                        <a:rPr lang="en-US" sz="1200" b="1" dirty="0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Telerik Reporting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. Manage Large Data Models with </a:t>
                      </a:r>
                      <a:r>
                        <a:rPr lang="en-US" sz="1200" b="1" dirty="0" err="1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OpenAccess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. </a:t>
                      </a:r>
                      <a:endParaRPr lang="en-US" sz="1000" dirty="0"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475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14B37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5th– Tuesday </a:t>
                      </a:r>
                      <a:endParaRPr lang="en-US" sz="1100" b="1" kern="1200" dirty="0">
                        <a:solidFill>
                          <a:srgbClr val="14B37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11:00am EDT (60min)</a:t>
                      </a:r>
                      <a:endParaRPr lang="en-US" sz="900" kern="1200" dirty="0">
                        <a:solidFill>
                          <a:srgbClr val="373B3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Get the Most Out of </a:t>
                      </a:r>
                      <a:r>
                        <a:rPr lang="en-US" sz="1200" b="1" dirty="0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AJAX</a:t>
                      </a:r>
                      <a:r>
                        <a:rPr lang="en-US" sz="1000" dirty="0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Web Development with </a:t>
                      </a:r>
                      <a:r>
                        <a:rPr lang="en-US" sz="1000" dirty="0" err="1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PivotGrid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, Grid Model Binding Support, and Integration with SharePoint 2013</a:t>
                      </a:r>
                      <a:endParaRPr lang="en-US" sz="1000" dirty="0"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</a:tr>
              <a:tr h="414475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14B37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5th– Tuesday </a:t>
                      </a:r>
                      <a:endParaRPr lang="en-US" sz="1100" b="1" kern="1200" dirty="0">
                        <a:solidFill>
                          <a:srgbClr val="14B37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12:00pm EDT (30min)</a:t>
                      </a:r>
                      <a:endParaRPr lang="en-US" sz="900" kern="1200" dirty="0">
                        <a:solidFill>
                          <a:srgbClr val="373B3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Skip the JavaScript! Build awesome HTML5 apps with </a:t>
                      </a:r>
                      <a:r>
                        <a:rPr lang="en-US" sz="1200" b="1" dirty="0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Kendo UI’s MVC</a:t>
                      </a:r>
                      <a:r>
                        <a:rPr lang="en-US" sz="1200" b="1" dirty="0" smtClean="0">
                          <a:solidFill>
                            <a:srgbClr val="14B37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server wrappers </a:t>
                      </a:r>
                      <a:endParaRPr lang="en-US" sz="1000" dirty="0"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475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14B37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6th– Wednesday </a:t>
                      </a:r>
                      <a:endParaRPr lang="en-US" sz="1100" b="1" kern="1200" dirty="0">
                        <a:solidFill>
                          <a:srgbClr val="14B37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11:00am EDT (60min)</a:t>
                      </a:r>
                      <a:endParaRPr lang="en-US" sz="900" kern="1200" dirty="0">
                        <a:solidFill>
                          <a:srgbClr val="373B3D"/>
                        </a:solidFill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Dramatically Improve Your Next </a:t>
                      </a:r>
                      <a:r>
                        <a:rPr lang="en-US" sz="1200" b="1" dirty="0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XAML</a:t>
                      </a:r>
                      <a:r>
                        <a:rPr lang="en-US" sz="1000" dirty="0" smtClean="0"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Enterprise Application with </a:t>
                      </a:r>
                      <a:r>
                        <a:rPr lang="en-US" sz="1000" dirty="0" err="1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PivotGrid</a:t>
                      </a:r>
                      <a:r>
                        <a:rPr lang="en-US" sz="1000" dirty="0" smtClean="0"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, Spreadsheet, and Telerik Reporting </a:t>
                      </a:r>
                      <a:endParaRPr lang="en-US" sz="1000" dirty="0"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14B37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7th– Thursday </a:t>
                      </a: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11:00am EDT (60min)</a:t>
                      </a: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Amp Up Your Visual Studio Productivity with the New Features in </a:t>
                      </a:r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JustCode</a:t>
                      </a:r>
                      <a:r>
                        <a:rPr lang="en-US" sz="10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JustMock</a:t>
                      </a:r>
                      <a:r>
                        <a:rPr lang="en-US" sz="10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JustTrace</a:t>
                      </a:r>
                      <a:r>
                        <a:rPr lang="en-US" sz="1000" b="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, and </a:t>
                      </a:r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JustDecompile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00B0F0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475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14B37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8th– Friday </a:t>
                      </a: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11:00am EDT (60min)</a:t>
                      </a: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Bring Power, Convenience, and Meaningful Display of Data to 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Windows 8</a:t>
                      </a:r>
                      <a:r>
                        <a:rPr lang="en-US" sz="1000" b="1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UI using the All-New Grid, </a:t>
                      </a:r>
                      <a:r>
                        <a:rPr lang="en-US" sz="1000" b="1" dirty="0" err="1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AutoCompleteBox</a:t>
                      </a:r>
                      <a:r>
                        <a:rPr lang="en-US" sz="1000" b="1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, and New Features in Chart 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2008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14B37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March 8th– Friday</a:t>
                      </a: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rgbClr val="373B3D"/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12:00pm EDT (30min)</a:t>
                      </a: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Develop Engaging Consumer and Enterprise Apps with the Most Recent Additions to </a:t>
                      </a:r>
                    </a:p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Windows Phone 8</a:t>
                      </a:r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000" dirty="0" smtClean="0">
                          <a:ln>
                            <a:noFill/>
                          </a:ln>
                          <a:solidFill>
                            <a:srgbClr val="373B3D"/>
                          </a:solidFill>
                          <a:latin typeface="+mj-lt"/>
                          <a:ea typeface="Segoe UI" pitchFamily="34" charset="0"/>
                          <a:cs typeface="Segoe UI" pitchFamily="34" charset="0"/>
                        </a:rPr>
                        <a:t>Controls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373B3D"/>
                        </a:solidFill>
                        <a:latin typeface="+mj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41829" marR="41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27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JustCode Template Support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C#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VB.NET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JavaScript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HTML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Demo – JustCode and WinJS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75517"/>
              </p:ext>
            </p:extLst>
          </p:nvPr>
        </p:nvGraphicFramePr>
        <p:xfrm>
          <a:off x="1143000" y="2343150"/>
          <a:ext cx="6019800" cy="14782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00200"/>
                <a:gridCol w="2743200"/>
                <a:gridCol w="16764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Twitter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XAML/.NET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Jesse.Liberty@telerik.com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@</a:t>
                      </a:r>
                      <a:r>
                        <a:rPr lang="en-US" dirty="0" err="1" smtClean="0"/>
                        <a:t>JesseLiberty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WinJS/HTML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Phil@telerik.com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@</a:t>
                      </a:r>
                      <a:r>
                        <a:rPr lang="en-US" dirty="0" err="1" smtClean="0"/>
                        <a:t>skimedic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XAML/.NET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Iris.Classon@Telerik.com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@</a:t>
                      </a:r>
                      <a:r>
                        <a:rPr lang="en-US" dirty="0" err="1" smtClean="0"/>
                        <a:t>irisclasson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143000" y="1504950"/>
            <a:ext cx="6019800" cy="7620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B050"/>
                </a:solidFill>
              </a:rPr>
              <a:t>Download </a:t>
            </a:r>
            <a:r>
              <a:rPr lang="en-US" sz="1600" dirty="0" smtClean="0">
                <a:solidFill>
                  <a:srgbClr val="00B050"/>
                </a:solidFill>
              </a:rPr>
              <a:t>RadControls for Windows 8 Store Applications at</a:t>
            </a:r>
          </a:p>
          <a:p>
            <a:pPr marL="0" indent="0" algn="ctr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http</a:t>
            </a:r>
            <a:r>
              <a:rPr lang="en-US" sz="1400" b="1" dirty="0">
                <a:solidFill>
                  <a:schemeClr val="tx1"/>
                </a:solidFill>
              </a:rPr>
              <a:t>://www.telerik.com/win8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1371600" y="209550"/>
            <a:ext cx="7275225" cy="1143000"/>
          </a:xfrm>
        </p:spPr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Webinar Week Sweepstakes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533400" y="1504950"/>
            <a:ext cx="7848600" cy="2743200"/>
          </a:xfrm>
        </p:spPr>
        <p:txBody>
          <a:bodyPr/>
          <a:lstStyle/>
          <a:p>
            <a:r>
              <a:rPr lang="en-US" sz="1800" dirty="0" smtClean="0"/>
              <a:t>Just for fun…</a:t>
            </a:r>
          </a:p>
          <a:p>
            <a:endParaRPr lang="en-US" sz="800" dirty="0" smtClean="0"/>
          </a:p>
          <a:p>
            <a:r>
              <a:rPr lang="en-US" sz="1600" dirty="0" smtClean="0"/>
              <a:t>10 attendees from each webinar will be randomly selected to win*:</a:t>
            </a:r>
          </a:p>
          <a:p>
            <a:pPr marL="1028700" lvl="1">
              <a:buFont typeface="Wingdings" pitchFamily="2" charset="2"/>
              <a:buChar char="§"/>
            </a:pPr>
            <a:r>
              <a:rPr lang="en-US" sz="1400" b="1" dirty="0" smtClean="0"/>
              <a:t>A Telerik Ninja T-shirt</a:t>
            </a:r>
          </a:p>
          <a:p>
            <a:pPr marL="1028700" lvl="1">
              <a:buFont typeface="Wingdings" pitchFamily="2" charset="2"/>
              <a:buChar char="§"/>
            </a:pPr>
            <a:r>
              <a:rPr lang="en-US" sz="1400" b="1" dirty="0" smtClean="0"/>
              <a:t>A $50 Gift Certificate to ThinkGeek.com</a:t>
            </a:r>
          </a:p>
          <a:p>
            <a:endParaRPr lang="en-US" sz="1400" dirty="0" smtClean="0"/>
          </a:p>
          <a:p>
            <a:r>
              <a:rPr lang="en-US" sz="1400" dirty="0" smtClean="0"/>
              <a:t>Winners we hope you’ll share </a:t>
            </a:r>
            <a:r>
              <a:rPr lang="en-US" sz="1400" dirty="0" err="1" smtClean="0"/>
              <a:t>pics</a:t>
            </a:r>
            <a:r>
              <a:rPr lang="en-US" sz="1400" dirty="0" smtClean="0"/>
              <a:t> of what you get from </a:t>
            </a:r>
            <a:r>
              <a:rPr lang="en-US" sz="1400" dirty="0" err="1" smtClean="0"/>
              <a:t>ThinkGeek</a:t>
            </a:r>
            <a:r>
              <a:rPr lang="en-US" sz="1400" dirty="0" smtClean="0"/>
              <a:t>!  </a:t>
            </a:r>
            <a:r>
              <a:rPr lang="en-US" sz="1400" dirty="0" smtClean="0">
                <a:sym typeface="Wingdings" pitchFamily="2" charset="2"/>
              </a:rPr>
              <a:t>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We’ll announce winners on Twitter and Facebook and you’ll be notified via the email with which you registered.  Good luck!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4781550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*See Terms &amp; Conditions for details: </a:t>
            </a:r>
          </a:p>
          <a:p>
            <a:pPr algn="r"/>
            <a:r>
              <a:rPr lang="en-US" sz="800" dirty="0" smtClean="0"/>
              <a:t>http://www.telerik.com/developer-productivity-tools/whats-new/Q12013-Webinar-Week-Terms-and-Conditions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8485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1962150"/>
            <a:ext cx="4343400" cy="2286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Jesse </a:t>
            </a:r>
            <a:r>
              <a:rPr lang="en-US" sz="2400" b="1" dirty="0" smtClean="0">
                <a:solidFill>
                  <a:schemeClr val="tx1"/>
                </a:solidFill>
              </a:rPr>
              <a:t>Liberty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Author, Speaker, Blogger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XAML Evangelist, </a:t>
            </a:r>
            <a:r>
              <a:rPr lang="en-US" sz="1800" dirty="0" smtClean="0">
                <a:solidFill>
                  <a:schemeClr val="tx1"/>
                </a:solidFill>
              </a:rPr>
              <a:t>Telerik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Email:</a:t>
            </a:r>
            <a:r>
              <a:rPr lang="en-US" sz="1200" dirty="0">
                <a:solidFill>
                  <a:schemeClr val="tx1"/>
                </a:solidFill>
              </a:rPr>
              <a:t> jesse.liberty@Telerik.com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Twitter:</a:t>
            </a:r>
            <a:r>
              <a:rPr lang="en-US" sz="1200" dirty="0">
                <a:solidFill>
                  <a:schemeClr val="tx1"/>
                </a:solidFill>
              </a:rPr>
              <a:t> @</a:t>
            </a:r>
            <a:r>
              <a:rPr lang="en-US" sz="1200" dirty="0" err="1">
                <a:solidFill>
                  <a:schemeClr val="tx1"/>
                </a:solidFill>
              </a:rPr>
              <a:t>JesseLiberty</a:t>
            </a:r>
            <a:endParaRPr lang="en-US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Blog:</a:t>
            </a:r>
            <a:r>
              <a:rPr lang="en-US" sz="1200" dirty="0">
                <a:solidFill>
                  <a:schemeClr val="tx1"/>
                </a:solidFill>
              </a:rPr>
              <a:t> http://JesseLiberty.com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Blog:</a:t>
            </a:r>
            <a:r>
              <a:rPr lang="en-US" sz="1200" dirty="0">
                <a:solidFill>
                  <a:schemeClr val="tx1"/>
                </a:solidFill>
              </a:rPr>
              <a:t> http://</a:t>
            </a:r>
            <a:r>
              <a:rPr lang="en-US" sz="1200" dirty="0" smtClean="0">
                <a:solidFill>
                  <a:schemeClr val="tx1"/>
                </a:solidFill>
              </a:rPr>
              <a:t>blogs.telerik.com/jesseliberty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16423"/>
            <a:ext cx="2667000" cy="366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1962150"/>
            <a:ext cx="4343400" cy="2286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Phil Japikse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Microsoft MVP, MCSD, MCDBA, CSM, CSP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Developer Evangelist, Telerik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Email:</a:t>
            </a:r>
            <a:r>
              <a:rPr lang="en-US" sz="1200" dirty="0" smtClean="0">
                <a:solidFill>
                  <a:schemeClr val="tx1"/>
                </a:solidFill>
              </a:rPr>
              <a:t>  phil@telerik.com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Twitter: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@</a:t>
            </a:r>
            <a:r>
              <a:rPr lang="en-US" sz="1200" dirty="0" err="1" smtClean="0">
                <a:solidFill>
                  <a:schemeClr val="tx1"/>
                </a:solidFill>
              </a:rPr>
              <a:t>skimedic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Blog: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http://www.skimedic.com/blog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Blog: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http</a:t>
            </a:r>
            <a:r>
              <a:rPr lang="en-US" sz="1200" dirty="0">
                <a:solidFill>
                  <a:schemeClr val="tx1"/>
                </a:solidFill>
              </a:rPr>
              <a:t>://</a:t>
            </a:r>
            <a:r>
              <a:rPr lang="en-US" sz="1200" dirty="0" smtClean="0">
                <a:solidFill>
                  <a:schemeClr val="tx1"/>
                </a:solidFill>
              </a:rPr>
              <a:t>blogs.telerik.com/skimedic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5" t="7556" r="33869" b="56296"/>
          <a:stretch/>
        </p:blipFill>
        <p:spPr>
          <a:xfrm>
            <a:off x="6172200" y="1745073"/>
            <a:ext cx="2743200" cy="32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962150"/>
            <a:ext cx="4343400" cy="2286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4E416"/>
              </a:buClr>
              <a:buFont typeface="Wingdings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Iris Classon, 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MCTS, MCPD, MEET Member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XAML Evangelist, Telerik</a:t>
            </a:r>
          </a:p>
          <a:p>
            <a:pPr marL="0" indent="0">
              <a:buFont typeface="Wingdings" pitchFamily="2" charset="2"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Email:</a:t>
            </a:r>
            <a:r>
              <a:rPr lang="en-US" sz="1200" dirty="0">
                <a:solidFill>
                  <a:schemeClr val="tx1"/>
                </a:solidFill>
              </a:rPr>
              <a:t> iris.classon@Telerik.com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Twitter:</a:t>
            </a:r>
            <a:r>
              <a:rPr lang="en-US" sz="1200" dirty="0" smtClean="0">
                <a:solidFill>
                  <a:schemeClr val="tx1"/>
                </a:solidFill>
              </a:rPr>
              <a:t> @</a:t>
            </a:r>
            <a:r>
              <a:rPr lang="en-US" sz="1200" dirty="0" err="1" smtClean="0">
                <a:solidFill>
                  <a:schemeClr val="tx1"/>
                </a:solidFill>
              </a:rPr>
              <a:t>IrisClasson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Blog: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hlinkClick r:id="rId3"/>
              </a:rPr>
              <a:t>http://www.IrisClasson.com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Iris Clas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00" y="1657350"/>
            <a:ext cx="2381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3640" y="2038350"/>
            <a:ext cx="7422560" cy="1548600"/>
          </a:xfrm>
        </p:spPr>
        <p:txBody>
          <a:bodyPr/>
          <a:lstStyle/>
          <a:p>
            <a:r>
              <a:rPr lang="en-US" dirty="0" smtClean="0"/>
              <a:t>Why Build Windows 8 Store Apps?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Why Build Windows 8 Store Apps now?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50304272"/>
              </p:ext>
            </p:extLst>
          </p:nvPr>
        </p:nvGraphicFramePr>
        <p:xfrm>
          <a:off x="358775" y="1581150"/>
          <a:ext cx="8328025" cy="334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686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0DF1D2-E0A3-4EDD-9C26-3A383C8E9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3E6CE0-52DF-4399-A23B-4247AB37C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ED33D8-9037-4CFC-9F30-3DC9C74C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20C4A5-8115-43A1-A818-CF324562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7275D1-A326-4612-B021-84D8E2A34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F9A8EF-D627-481C-AB33-C05748FF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C3323C-5349-412C-B3B1-8E9001D7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A5AE06-8615-4467-B24D-013FD56B4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Q3_Whats new">
  <a:themeElements>
    <a:clrScheme name="Custom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000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lerik_fonts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4331</TotalTime>
  <Words>769</Words>
  <Application>Microsoft Office PowerPoint</Application>
  <PresentationFormat>On-screen Show (16:9)</PresentationFormat>
  <Paragraphs>225</Paragraphs>
  <Slides>32</Slides>
  <Notes>29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Segoe UI</vt:lpstr>
      <vt:lpstr>Segoe UI Light</vt:lpstr>
      <vt:lpstr>Segoe UI Semibold</vt:lpstr>
      <vt:lpstr>Wingdings</vt:lpstr>
      <vt:lpstr>Q3_Whats 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Japikse</dc:creator>
  <cp:lastModifiedBy>Jesse Liberty</cp:lastModifiedBy>
  <cp:revision>50</cp:revision>
  <cp:lastPrinted>2012-10-15T18:50:14Z</cp:lastPrinted>
  <dcterms:created xsi:type="dcterms:W3CDTF">2010-03-05T17:51:20Z</dcterms:created>
  <dcterms:modified xsi:type="dcterms:W3CDTF">2013-03-12T17:24:59Z</dcterms:modified>
</cp:coreProperties>
</file>