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86"/>
  </p:notesMasterIdLst>
  <p:handoutMasterIdLst>
    <p:handoutMasterId r:id="rId87"/>
  </p:handoutMasterIdLst>
  <p:sldIdLst>
    <p:sldId id="320" r:id="rId2"/>
    <p:sldId id="367" r:id="rId3"/>
    <p:sldId id="512" r:id="rId4"/>
    <p:sldId id="369" r:id="rId5"/>
    <p:sldId id="408" r:id="rId6"/>
    <p:sldId id="370" r:id="rId7"/>
    <p:sldId id="513" r:id="rId8"/>
    <p:sldId id="509" r:id="rId9"/>
    <p:sldId id="510" r:id="rId10"/>
    <p:sldId id="372" r:id="rId11"/>
    <p:sldId id="514" r:id="rId12"/>
    <p:sldId id="515" r:id="rId13"/>
    <p:sldId id="516" r:id="rId14"/>
    <p:sldId id="374" r:id="rId15"/>
    <p:sldId id="517" r:id="rId16"/>
    <p:sldId id="518" r:id="rId17"/>
    <p:sldId id="519" r:id="rId18"/>
    <p:sldId id="376" r:id="rId19"/>
    <p:sldId id="520" r:id="rId20"/>
    <p:sldId id="521" r:id="rId21"/>
    <p:sldId id="522" r:id="rId22"/>
    <p:sldId id="378" r:id="rId23"/>
    <p:sldId id="523" r:id="rId24"/>
    <p:sldId id="524" r:id="rId25"/>
    <p:sldId id="525" r:id="rId26"/>
    <p:sldId id="380" r:id="rId27"/>
    <p:sldId id="526" r:id="rId28"/>
    <p:sldId id="527" r:id="rId29"/>
    <p:sldId id="528" r:id="rId30"/>
    <p:sldId id="382" r:id="rId31"/>
    <p:sldId id="529" r:id="rId32"/>
    <p:sldId id="568" r:id="rId33"/>
    <p:sldId id="530" r:id="rId34"/>
    <p:sldId id="531" r:id="rId35"/>
    <p:sldId id="384" r:id="rId36"/>
    <p:sldId id="532" r:id="rId37"/>
    <p:sldId id="533" r:id="rId38"/>
    <p:sldId id="534" r:id="rId39"/>
    <p:sldId id="386" r:id="rId40"/>
    <p:sldId id="535" r:id="rId41"/>
    <p:sldId id="536" r:id="rId42"/>
    <p:sldId id="537" r:id="rId43"/>
    <p:sldId id="388" r:id="rId44"/>
    <p:sldId id="538" r:id="rId45"/>
    <p:sldId id="539" r:id="rId46"/>
    <p:sldId id="540" r:id="rId47"/>
    <p:sldId id="390" r:id="rId48"/>
    <p:sldId id="541" r:id="rId49"/>
    <p:sldId id="542" r:id="rId50"/>
    <p:sldId id="543" r:id="rId51"/>
    <p:sldId id="392" r:id="rId52"/>
    <p:sldId id="544" r:id="rId53"/>
    <p:sldId id="545" r:id="rId54"/>
    <p:sldId id="546" r:id="rId55"/>
    <p:sldId id="394" r:id="rId56"/>
    <p:sldId id="547" r:id="rId57"/>
    <p:sldId id="548" r:id="rId58"/>
    <p:sldId id="549" r:id="rId59"/>
    <p:sldId id="396" r:id="rId60"/>
    <p:sldId id="550" r:id="rId61"/>
    <p:sldId id="551" r:id="rId62"/>
    <p:sldId id="552" r:id="rId63"/>
    <p:sldId id="398" r:id="rId64"/>
    <p:sldId id="553" r:id="rId65"/>
    <p:sldId id="554" r:id="rId66"/>
    <p:sldId id="555" r:id="rId67"/>
    <p:sldId id="400" r:id="rId68"/>
    <p:sldId id="556" r:id="rId69"/>
    <p:sldId id="557" r:id="rId70"/>
    <p:sldId id="558" r:id="rId71"/>
    <p:sldId id="402" r:id="rId72"/>
    <p:sldId id="559" r:id="rId73"/>
    <p:sldId id="560" r:id="rId74"/>
    <p:sldId id="561" r:id="rId75"/>
    <p:sldId id="404" r:id="rId76"/>
    <p:sldId id="562" r:id="rId77"/>
    <p:sldId id="569" r:id="rId78"/>
    <p:sldId id="563" r:id="rId79"/>
    <p:sldId id="564" r:id="rId80"/>
    <p:sldId id="406" r:id="rId81"/>
    <p:sldId id="565" r:id="rId82"/>
    <p:sldId id="566" r:id="rId83"/>
    <p:sldId id="567" r:id="rId84"/>
    <p:sldId id="365" r:id="rId85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500" kern="1200">
        <a:solidFill>
          <a:srgbClr val="EBFFC2"/>
        </a:solidFill>
        <a:latin typeface="Corbe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500" kern="1200">
        <a:solidFill>
          <a:srgbClr val="EBFFC2"/>
        </a:solidFill>
        <a:latin typeface="Corbe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500" kern="1200">
        <a:solidFill>
          <a:srgbClr val="EBFFC2"/>
        </a:solidFill>
        <a:latin typeface="Corbe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500" kern="1200">
        <a:solidFill>
          <a:srgbClr val="EBFFC2"/>
        </a:solidFill>
        <a:latin typeface="Corbe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500" kern="1200">
        <a:solidFill>
          <a:srgbClr val="EBFFC2"/>
        </a:solidFill>
        <a:latin typeface="Corbel" pitchFamily="34" charset="0"/>
        <a:ea typeface="+mn-ea"/>
        <a:cs typeface="+mn-cs"/>
      </a:defRPr>
    </a:lvl5pPr>
    <a:lvl6pPr marL="2286000" algn="l" defTabSz="914400" rtl="0" eaLnBrk="1" latinLnBrk="0" hangingPunct="1">
      <a:defRPr sz="2500" kern="1200">
        <a:solidFill>
          <a:srgbClr val="EBFFC2"/>
        </a:solidFill>
        <a:latin typeface="Corbel" pitchFamily="34" charset="0"/>
        <a:ea typeface="+mn-ea"/>
        <a:cs typeface="+mn-cs"/>
      </a:defRPr>
    </a:lvl6pPr>
    <a:lvl7pPr marL="2743200" algn="l" defTabSz="914400" rtl="0" eaLnBrk="1" latinLnBrk="0" hangingPunct="1">
      <a:defRPr sz="2500" kern="1200">
        <a:solidFill>
          <a:srgbClr val="EBFFC2"/>
        </a:solidFill>
        <a:latin typeface="Corbel" pitchFamily="34" charset="0"/>
        <a:ea typeface="+mn-ea"/>
        <a:cs typeface="+mn-cs"/>
      </a:defRPr>
    </a:lvl7pPr>
    <a:lvl8pPr marL="3200400" algn="l" defTabSz="914400" rtl="0" eaLnBrk="1" latinLnBrk="0" hangingPunct="1">
      <a:defRPr sz="2500" kern="1200">
        <a:solidFill>
          <a:srgbClr val="EBFFC2"/>
        </a:solidFill>
        <a:latin typeface="Corbel" pitchFamily="34" charset="0"/>
        <a:ea typeface="+mn-ea"/>
        <a:cs typeface="+mn-cs"/>
      </a:defRPr>
    </a:lvl8pPr>
    <a:lvl9pPr marL="3657600" algn="l" defTabSz="914400" rtl="0" eaLnBrk="1" latinLnBrk="0" hangingPunct="1">
      <a:defRPr sz="2500" kern="1200">
        <a:solidFill>
          <a:srgbClr val="EBFFC2"/>
        </a:solidFill>
        <a:latin typeface="Corbe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4404"/>
    <a:srgbClr val="405400"/>
    <a:srgbClr val="FFFFFF"/>
    <a:srgbClr val="E8FFC8"/>
    <a:srgbClr val="FAF7C8"/>
    <a:srgbClr val="FAF8C8"/>
    <a:srgbClr val="F5FFC2"/>
    <a:srgbClr val="EBFFD2"/>
    <a:srgbClr val="EBFFDC"/>
    <a:srgbClr val="FAF8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05" autoAdjust="0"/>
    <p:restoredTop sz="94184" autoAdjust="0"/>
  </p:normalViewPr>
  <p:slideViewPr>
    <p:cSldViewPr>
      <p:cViewPr>
        <p:scale>
          <a:sx n="80" d="100"/>
          <a:sy n="80" d="100"/>
        </p:scale>
        <p:origin x="-1224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1998" y="-84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36" tIns="46219" rIns="92436" bIns="46219" numCol="1" anchor="t" anchorCtr="0" compatLnSpc="1">
            <a:prstTxWarp prst="textNoShape">
              <a:avLst/>
            </a:prstTxWarp>
          </a:bodyPr>
          <a:lstStyle>
            <a:lvl1pPr defTabSz="923925">
              <a:defRPr sz="12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36" tIns="46219" rIns="92436" bIns="46219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fld id="{3BF7C7B5-275F-4D1F-9AB4-9255447DBC73}" type="datetimeFigureOut">
              <a:rPr lang="en-US"/>
              <a:pPr/>
              <a:t>10-Nov-10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36" tIns="46219" rIns="92436" bIns="46219" numCol="1" anchor="b" anchorCtr="0" compatLnSpc="1">
            <a:prstTxWarp prst="textNoShape">
              <a:avLst/>
            </a:prstTxWarp>
          </a:bodyPr>
          <a:lstStyle>
            <a:lvl1pPr defTabSz="923925">
              <a:defRPr sz="12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36" tIns="46219" rIns="92436" bIns="46219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fld id="{3DADE544-1278-4EDA-8870-0A169B9A6D6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8414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36" tIns="46219" rIns="92436" bIns="46219" numCol="1" anchor="t" anchorCtr="0" compatLnSpc="1">
            <a:prstTxWarp prst="textNoShape">
              <a:avLst/>
            </a:prstTxWarp>
          </a:bodyPr>
          <a:lstStyle>
            <a:lvl1pPr defTabSz="923925">
              <a:defRPr sz="12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36" tIns="46219" rIns="92436" bIns="46219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fld id="{9B46F231-FB2B-4655-A644-E2477325E686}" type="datetimeFigureOut">
              <a:rPr lang="en-US"/>
              <a:pPr/>
              <a:t>10-Nov-10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7388" y="4416425"/>
            <a:ext cx="5507037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36" tIns="46219" rIns="92436" bIns="462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36" tIns="46219" rIns="92436" bIns="46219" numCol="1" anchor="b" anchorCtr="0" compatLnSpc="1">
            <a:prstTxWarp prst="textNoShape">
              <a:avLst/>
            </a:prstTxWarp>
          </a:bodyPr>
          <a:lstStyle>
            <a:lvl1pPr defTabSz="923925">
              <a:defRPr sz="12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36" tIns="46219" rIns="92436" bIns="46219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fld id="{6FB4F6EA-423E-42DF-9292-215E7D886C4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1633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lerik.com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lerik.com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8"/>
          <p:cNvSpPr>
            <a:spLocks noGrp="1"/>
          </p:cNvSpPr>
          <p:nvPr>
            <p:ph type="ctrTitle" hasCustomPrompt="1"/>
          </p:nvPr>
        </p:nvSpPr>
        <p:spPr>
          <a:xfrm>
            <a:off x="457200" y="1524000"/>
            <a:ext cx="8229600" cy="1524000"/>
          </a:xfrm>
          <a:prstGeom prst="rect">
            <a:avLst/>
          </a:prstGeom>
        </p:spPr>
        <p:txBody>
          <a:bodyPr tIns="0" bIns="0" anchor="b" anchorCtr="0"/>
          <a:lstStyle>
            <a:lvl1pPr algn="r">
              <a:lnSpc>
                <a:spcPts val="5400"/>
              </a:lnSpc>
              <a:defRPr sz="5400" cap="none" baseline="0">
                <a:solidFill>
                  <a:srgbClr val="D4FF5B"/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0000" endPos="50000" dist="12700" dir="5400000" sy="-100000" algn="bl" rotWithShape="0"/>
                </a:effectLst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Subtitle 16"/>
          <p:cNvSpPr>
            <a:spLocks noGrp="1"/>
          </p:cNvSpPr>
          <p:nvPr>
            <p:ph type="subTitle" idx="1" hasCustomPrompt="1"/>
          </p:nvPr>
        </p:nvSpPr>
        <p:spPr>
          <a:xfrm>
            <a:off x="457200" y="3240880"/>
            <a:ext cx="8229600" cy="569120"/>
          </a:xfrm>
          <a:prstGeom prst="rect">
            <a:avLst/>
          </a:prstGeom>
        </p:spPr>
        <p:txBody>
          <a:bodyPr lIns="90000" tIns="0" rIns="90000" bIns="0" anchor="ctr" anchorCtr="0"/>
          <a:lstStyle>
            <a:lvl1pPr marL="0" indent="0" algn="r">
              <a:buNone/>
              <a:defRPr sz="2800">
                <a:solidFill>
                  <a:srgbClr val="FAF8C8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Presentation Subtitle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2667000" y="4114800"/>
            <a:ext cx="6248400" cy="0"/>
          </a:xfrm>
          <a:prstGeom prst="line">
            <a:avLst/>
          </a:prstGeom>
          <a:ln w="38100" cap="rnd">
            <a:solidFill>
              <a:schemeClr val="accent5">
                <a:lumMod val="20000"/>
                <a:lumOff val="80000"/>
                <a:alpha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224046"/>
            <a:ext cx="33528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dirty="0" smtClean="0">
                <a:solidFill>
                  <a:srgbClr val="DE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Author Name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5757446"/>
            <a:ext cx="209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0EFE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ea typeface="+mn-ea"/>
                <a:cs typeface="+mn-cs"/>
              </a:defRPr>
            </a:lvl1pPr>
          </a:lstStyle>
          <a:p>
            <a:pPr algn="l"/>
            <a:r>
              <a:rPr lang="en-US" sz="1800" b="1" dirty="0" smtClean="0">
                <a:solidFill>
                  <a:srgbClr val="0EFE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Telerik Corporation</a:t>
            </a:r>
            <a:endParaRPr lang="en-US" sz="1800" b="1" dirty="0">
              <a:solidFill>
                <a:srgbClr val="0EFE5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6062246"/>
            <a:ext cx="17079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0EFE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ea typeface="+mn-ea"/>
                <a:cs typeface="+mn-cs"/>
              </a:defRPr>
            </a:lvl1pPr>
          </a:lstStyle>
          <a:p>
            <a:pPr algn="l"/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www.telerik.com</a:t>
            </a:r>
            <a:endParaRPr lang="en-US" sz="16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667000" y="4114800"/>
            <a:ext cx="6248400" cy="0"/>
          </a:xfrm>
          <a:prstGeom prst="line">
            <a:avLst/>
          </a:prstGeom>
          <a:ln w="38100" cap="rnd">
            <a:solidFill>
              <a:schemeClr val="accent5">
                <a:lumMod val="20000"/>
                <a:lumOff val="80000"/>
                <a:alpha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76200"/>
            <a:ext cx="7086600" cy="9144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r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lang="en-US" sz="4000" b="1" kern="1200" baseline="0" dirty="0">
                <a:ln w="500"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0000" endPos="50000" dist="127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600" y="1066800"/>
            <a:ext cx="8686800" cy="5638800"/>
          </a:xfrm>
          <a:prstGeom prst="rect">
            <a:avLst/>
          </a:prstGeom>
        </p:spPr>
        <p:txBody>
          <a:bodyPr/>
          <a:lstStyle>
            <a:lvl1pPr marL="282575" indent="-282575"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40000"/>
                  <a:lumOff val="60000"/>
                </a:schemeClr>
              </a:buClr>
              <a:tabLst>
                <a:tab pos="282575" algn="l"/>
              </a:tabLst>
              <a:defRPr sz="3200">
                <a:solidFill>
                  <a:srgbClr val="EBFFD2"/>
                </a:solidFill>
              </a:defRPr>
            </a:lvl1pPr>
            <a:lvl2pPr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8FD600"/>
              </a:buClr>
              <a:defRPr sz="3000">
                <a:solidFill>
                  <a:schemeClr val="tx1">
                    <a:lumMod val="40000"/>
                    <a:lumOff val="60000"/>
                  </a:schemeClr>
                </a:solidFill>
              </a:defRPr>
            </a:lvl2pPr>
            <a:lvl3pPr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FFAD9F"/>
              </a:buClr>
              <a:defRPr sz="2800">
                <a:solidFill>
                  <a:srgbClr val="F5FFC2"/>
                </a:solidFill>
              </a:defRPr>
            </a:lvl3pPr>
            <a:lvl4pPr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FACF82"/>
              </a:buClr>
              <a:defRPr sz="2600">
                <a:solidFill>
                  <a:schemeClr val="tx1">
                    <a:lumMod val="40000"/>
                    <a:lumOff val="60000"/>
                  </a:schemeClr>
                </a:solidFill>
              </a:defRPr>
            </a:lvl4pPr>
            <a:lvl5pPr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defRPr sz="2400">
                <a:solidFill>
                  <a:schemeClr val="tx1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10600" y="6553200"/>
            <a:ext cx="457200" cy="228600"/>
          </a:xfrm>
          <a:prstGeom prst="rect">
            <a:avLst/>
          </a:prstGeom>
        </p:spPr>
        <p:txBody>
          <a:bodyPr anchor="ctr" anchorCtr="0"/>
          <a:lstStyle>
            <a:lvl1pPr algn="r">
              <a:defRPr sz="1100"/>
            </a:lvl1pPr>
          </a:lstStyle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609600" y="2743201"/>
            <a:ext cx="7924800" cy="685800"/>
          </a:xfrm>
          <a:prstGeom prst="rect">
            <a:avLst/>
          </a:prstGeom>
        </p:spPr>
        <p:txBody>
          <a:bodyPr tIns="0" bIns="0" anchor="ctr" anchorCtr="0"/>
          <a:lstStyle>
            <a:lvl1pPr algn="ctr">
              <a:lnSpc>
                <a:spcPts val="5000"/>
              </a:lnSpc>
              <a:defRPr sz="50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0000" endPos="50000" dist="12700" dir="5400000" sy="-100000" algn="bl" rotWithShape="0"/>
                </a:effectLst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 hasCustomPrompt="1"/>
          </p:nvPr>
        </p:nvSpPr>
        <p:spPr>
          <a:xfrm>
            <a:off x="609600" y="3469480"/>
            <a:ext cx="7924800" cy="56912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None/>
              <a:defRPr lang="en-US" sz="2800" b="1" kern="1200" baseline="0" dirty="0">
                <a:solidFill>
                  <a:srgbClr val="FAF7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Section Subtitle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urce Code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76200"/>
            <a:ext cx="7086600" cy="9144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lnSpc>
                <a:spcPts val="4000"/>
              </a:lnSpc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0000" endPos="50000" dist="12700" dir="5400000" sy="-100000" algn="bl" rotWithShape="0"/>
                </a:effectLst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600" y="1066800"/>
            <a:ext cx="8686800" cy="579646"/>
          </a:xfrm>
          <a:prstGeom prst="rect">
            <a:avLst/>
          </a:prstGeom>
        </p:spPr>
        <p:txBody>
          <a:bodyPr>
            <a:spAutoFit/>
          </a:bodyPr>
          <a:lstStyle>
            <a:lvl1pPr marL="319088" marR="0" indent="-3190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6A6BD">
                  <a:lumMod val="40000"/>
                  <a:lumOff val="60000"/>
                </a:srgbClr>
              </a:buClr>
              <a:buSzPct val="70000"/>
              <a:buFont typeface="Wingdings 2" pitchFamily="18" charset="2"/>
              <a:buChar char=""/>
              <a:tabLst/>
              <a:defRPr sz="3000" baseline="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  <a:lvl2pPr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8FD600"/>
              </a:buClr>
              <a:defRPr sz="3000">
                <a:solidFill>
                  <a:schemeClr val="tx1">
                    <a:lumMod val="40000"/>
                    <a:lumOff val="60000"/>
                  </a:schemeClr>
                </a:solidFill>
              </a:defRPr>
            </a:lvl2pPr>
            <a:lvl3pPr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FFAD9F"/>
              </a:buClr>
              <a:defRPr sz="2800">
                <a:solidFill>
                  <a:schemeClr val="tx1">
                    <a:lumMod val="40000"/>
                    <a:lumOff val="60000"/>
                  </a:schemeClr>
                </a:solidFill>
              </a:defRPr>
            </a:lvl3pPr>
            <a:lvl4pPr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FACF82"/>
              </a:buClr>
              <a:defRPr sz="2600">
                <a:solidFill>
                  <a:schemeClr val="tx1">
                    <a:lumMod val="40000"/>
                    <a:lumOff val="60000"/>
                  </a:schemeClr>
                </a:solidFill>
              </a:defRPr>
            </a:lvl4pPr>
            <a:lvl5pPr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defRPr sz="2400">
                <a:solidFill>
                  <a:schemeClr val="tx1">
                    <a:lumMod val="40000"/>
                    <a:lumOff val="60000"/>
                  </a:schemeClr>
                </a:solidFill>
              </a:defRPr>
            </a:lvl5pPr>
          </a:lstStyle>
          <a:p>
            <a:pPr marL="319088" marR="0" lvl="0" indent="-3190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6A6BD">
                  <a:lumMod val="40000"/>
                  <a:lumOff val="60000"/>
                </a:srgbClr>
              </a:buClr>
              <a:buSzPct val="70000"/>
              <a:buFont typeface="Wingdings 2" pitchFamily="18" charset="2"/>
              <a:buChar char="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FF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First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828800"/>
            <a:ext cx="8153400" cy="4708981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lang="en-US" sz="2000" smtClean="0">
                <a:solidFill>
                  <a:srgbClr val="8CF4F2"/>
                </a:solidFill>
                <a:latin typeface="Consolas" pitchFamily="49" charset="0"/>
                <a:cs typeface="Consolas" pitchFamily="49" charset="0"/>
              </a:defRPr>
            </a:lvl1pPr>
          </a:lstStyle>
          <a:p>
            <a:pPr lvl="0"/>
            <a:r>
              <a:rPr lang="en-US" noProof="1" smtClean="0"/>
              <a:t>Source code box</a:t>
            </a:r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152400"/>
            <a:ext cx="7086600" cy="9144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r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lang="en-US" sz="4000" b="1" kern="1200" baseline="0" dirty="0">
                <a:ln w="500"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0000" endPos="50000" dist="127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95400" y="2438400"/>
            <a:ext cx="6400800" cy="2097345"/>
          </a:xfrm>
          <a:prstGeom prst="rect">
            <a:avLst/>
          </a:prstGeom>
        </p:spPr>
        <p:txBody>
          <a:bodyPr anchor="ctr" anchorCtr="0"/>
          <a:lstStyle/>
          <a:p>
            <a:pPr marL="319088" marR="0" lvl="0" indent="-319088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lang="en-US" sz="8000" b="1" kern="1200" dirty="0" smtClean="0">
                <a:solidFill>
                  <a:srgbClr val="E8FF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Questions?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295400" y="2438400"/>
            <a:ext cx="6400800" cy="2097345"/>
          </a:xfrm>
          <a:prstGeom prst="rect">
            <a:avLst/>
          </a:prstGeom>
        </p:spPr>
        <p:txBody>
          <a:bodyPr anchor="ctr" anchorCtr="0"/>
          <a:lstStyle/>
          <a:p>
            <a:pPr marL="319088" marR="0" lvl="0" indent="-319088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lang="en-US" sz="8000" b="1" kern="1200" dirty="0" smtClean="0">
                <a:solidFill>
                  <a:srgbClr val="E8FF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8"/>
          <p:cNvSpPr>
            <a:spLocks noGrp="1"/>
          </p:cNvSpPr>
          <p:nvPr>
            <p:ph type="ctrTitle" hasCustomPrompt="1"/>
          </p:nvPr>
        </p:nvSpPr>
        <p:spPr>
          <a:xfrm>
            <a:off x="457200" y="1524000"/>
            <a:ext cx="8229600" cy="1524000"/>
          </a:xfrm>
          <a:prstGeom prst="rect">
            <a:avLst/>
          </a:prstGeom>
        </p:spPr>
        <p:txBody>
          <a:bodyPr tIns="0" bIns="0" anchor="b" anchorCtr="0"/>
          <a:lstStyle>
            <a:lvl1pPr algn="r">
              <a:lnSpc>
                <a:spcPts val="5400"/>
              </a:lnSpc>
              <a:defRPr sz="5400" cap="none" baseline="0">
                <a:solidFill>
                  <a:srgbClr val="D4FF5B"/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Subtitle 16"/>
          <p:cNvSpPr>
            <a:spLocks noGrp="1"/>
          </p:cNvSpPr>
          <p:nvPr>
            <p:ph type="subTitle" idx="1" hasCustomPrompt="1"/>
          </p:nvPr>
        </p:nvSpPr>
        <p:spPr>
          <a:xfrm>
            <a:off x="457200" y="3240880"/>
            <a:ext cx="8229600" cy="56912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2800">
                <a:solidFill>
                  <a:srgbClr val="FAF8C8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Presentation Subtitle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667000" y="4114800"/>
            <a:ext cx="6248400" cy="0"/>
          </a:xfrm>
          <a:prstGeom prst="line">
            <a:avLst/>
          </a:prstGeom>
          <a:ln w="38100" cap="rnd">
            <a:solidFill>
              <a:schemeClr val="accent5">
                <a:lumMod val="20000"/>
                <a:lumOff val="80000"/>
                <a:alpha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224046"/>
            <a:ext cx="33528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dirty="0" smtClean="0">
                <a:solidFill>
                  <a:srgbClr val="DE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Author Name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5757446"/>
            <a:ext cx="209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0EFE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ea typeface="+mn-ea"/>
                <a:cs typeface="+mn-cs"/>
              </a:defRPr>
            </a:lvl1pPr>
          </a:lstStyle>
          <a:p>
            <a:pPr algn="l"/>
            <a:r>
              <a:rPr lang="en-US" sz="1800" b="1" dirty="0" smtClean="0">
                <a:solidFill>
                  <a:srgbClr val="0EFE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Telerik Corporation</a:t>
            </a:r>
            <a:endParaRPr lang="en-US" sz="1800" b="1" dirty="0">
              <a:solidFill>
                <a:srgbClr val="0EFE5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6062246"/>
            <a:ext cx="17079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0EFE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ea typeface="+mn-ea"/>
                <a:cs typeface="+mn-cs"/>
              </a:defRPr>
            </a:lvl1pPr>
          </a:lstStyle>
          <a:p>
            <a:pPr algn="l"/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www.telerik.com</a:t>
            </a:r>
            <a:endParaRPr lang="en-US" sz="16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urce Code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76200"/>
            <a:ext cx="7086600" cy="9144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lnSpc>
                <a:spcPts val="4000"/>
              </a:lnSpc>
              <a:defRPr sz="4000"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600" y="1066800"/>
            <a:ext cx="8686800" cy="579646"/>
          </a:xfrm>
          <a:prstGeom prst="rect">
            <a:avLst/>
          </a:prstGeom>
        </p:spPr>
        <p:txBody>
          <a:bodyPr>
            <a:spAutoFit/>
          </a:bodyPr>
          <a:lstStyle>
            <a:lvl1pPr marL="282575" indent="-282575"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40000"/>
                  <a:lumOff val="60000"/>
                </a:schemeClr>
              </a:buClr>
              <a:buNone/>
              <a:tabLst>
                <a:tab pos="282575" algn="l"/>
              </a:tabLst>
              <a:defRPr sz="3000" baseline="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  <a:lvl2pPr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8FD600"/>
              </a:buClr>
              <a:defRPr sz="3000">
                <a:solidFill>
                  <a:schemeClr val="tx1">
                    <a:lumMod val="40000"/>
                    <a:lumOff val="60000"/>
                  </a:schemeClr>
                </a:solidFill>
              </a:defRPr>
            </a:lvl2pPr>
            <a:lvl3pPr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FFAD9F"/>
              </a:buClr>
              <a:defRPr sz="2800">
                <a:solidFill>
                  <a:schemeClr val="tx1">
                    <a:lumMod val="40000"/>
                    <a:lumOff val="60000"/>
                  </a:schemeClr>
                </a:solidFill>
              </a:defRPr>
            </a:lvl3pPr>
            <a:lvl4pPr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FACF82"/>
              </a:buClr>
              <a:defRPr sz="2600">
                <a:solidFill>
                  <a:schemeClr val="tx1">
                    <a:lumMod val="40000"/>
                    <a:lumOff val="60000"/>
                  </a:schemeClr>
                </a:solidFill>
              </a:defRPr>
            </a:lvl4pPr>
            <a:lvl5pPr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defRPr sz="2400">
                <a:solidFill>
                  <a:schemeClr val="tx1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Example description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1828800"/>
            <a:ext cx="8382000" cy="452431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lang="en-US" sz="1800" smtClean="0">
                <a:solidFill>
                  <a:srgbClr val="8CF4F2"/>
                </a:solidFill>
                <a:latin typeface="Consolas" pitchFamily="49" charset="0"/>
                <a:cs typeface="Consolas" pitchFamily="49" charset="0"/>
              </a:defRPr>
            </a:lvl1pPr>
          </a:lstStyle>
          <a:p>
            <a:pPr lvl="0"/>
            <a:r>
              <a:rPr lang="en-US" noProof="1" smtClean="0"/>
              <a:t>Source code box</a:t>
            </a:r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152400"/>
            <a:ext cx="7086600" cy="9144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lnSpc>
                <a:spcPts val="4000"/>
              </a:lnSpc>
              <a:defRPr sz="4000"/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295400" y="2438400"/>
            <a:ext cx="6400800" cy="2097345"/>
          </a:xfrm>
          <a:prstGeom prst="rect">
            <a:avLst/>
          </a:prstGeom>
        </p:spPr>
        <p:txBody>
          <a:bodyPr anchor="ctr" anchorCtr="0"/>
          <a:lstStyle/>
          <a:p>
            <a:pPr marL="319088" marR="0" lvl="0" indent="-319088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lang="en-US" sz="8000" b="1" kern="1200" dirty="0" smtClean="0">
                <a:solidFill>
                  <a:srgbClr val="E8FF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65000"/>
                <a:lumOff val="35000"/>
              </a:schemeClr>
            </a:gs>
            <a:gs pos="83000">
              <a:schemeClr val="bg1"/>
            </a:gs>
          </a:gsLst>
          <a:path path="circle">
            <a:fillToRect l="20000" t="30000" r="135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411366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1">
                  <a:lumMod val="85000"/>
                  <a:lumOff val="1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609600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1">
                  <a:lumMod val="65000"/>
                  <a:lumOff val="3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4" name="Picture 10" descr="telerik_logo_new-(white).png"/>
          <p:cNvPicPr>
            <a:picLocks noChangeAspect="1"/>
          </p:cNvPicPr>
          <p:nvPr/>
        </p:nvPicPr>
        <p:blipFill>
          <a:blip r:embed="rId11" cstate="screen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1600200" cy="389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53200"/>
            <a:ext cx="457200" cy="228600"/>
          </a:xfrm>
          <a:prstGeom prst="rect">
            <a:avLst/>
          </a:prstGeom>
        </p:spPr>
        <p:txBody>
          <a:bodyPr anchor="ctr" anchorCtr="0"/>
          <a:lstStyle>
            <a:lvl1pPr algn="r">
              <a:defRPr sz="1100"/>
            </a:lvl1pPr>
          </a:lstStyle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lowchart: Document 6"/>
          <p:cNvSpPr/>
          <p:nvPr userDrawn="1"/>
        </p:nvSpPr>
        <p:spPr>
          <a:xfrm rot="10800000">
            <a:off x="1" y="411366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1">
                  <a:lumMod val="85000"/>
                  <a:lumOff val="1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Flowchart: Document 7"/>
          <p:cNvSpPr/>
          <p:nvPr userDrawn="1"/>
        </p:nvSpPr>
        <p:spPr>
          <a:xfrm rot="10800000">
            <a:off x="1" y="609600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1">
                  <a:lumMod val="65000"/>
                  <a:lumOff val="3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10" descr="telerik_logo_new-(white).png"/>
          <p:cNvPicPr>
            <a:picLocks noChangeAspect="1"/>
          </p:cNvPicPr>
          <p:nvPr userDrawn="1"/>
        </p:nvPicPr>
        <p:blipFill>
          <a:blip r:embed="rId11" cstate="screen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1600200" cy="389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01" r:id="rId7"/>
    <p:sldLayoutId id="2147483703" r:id="rId8"/>
    <p:sldLayoutId id="2147483702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 b="1" kern="1200" baseline="0">
          <a:ln w="500">
            <a:noFill/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orbel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orbel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orbel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orbel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orbel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orbel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orbel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orbel" pitchFamily="34" charset="0"/>
        </a:defRPr>
      </a:lvl9pPr>
    </p:titleStyle>
    <p:bodyStyle>
      <a:lvl1pPr marL="319088" indent="-319088" algn="l" rtl="0" eaLnBrk="1" fontAlgn="base" hangingPunct="1">
        <a:spcBef>
          <a:spcPct val="20000"/>
        </a:spcBef>
        <a:spcAft>
          <a:spcPct val="0"/>
        </a:spcAft>
        <a:buClr>
          <a:schemeClr val="accent5">
            <a:lumMod val="40000"/>
            <a:lumOff val="60000"/>
          </a:schemeClr>
        </a:buClr>
        <a:buSzPct val="70000"/>
        <a:buFont typeface="Wingdings 2" pitchFamily="18" charset="2"/>
        <a:buChar char=""/>
        <a:defRPr sz="3200" b="1" kern="1200">
          <a:solidFill>
            <a:schemeClr val="tx1">
              <a:lumMod val="20000"/>
              <a:lumOff val="8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0238" indent="-273050" algn="l" rtl="0" eaLnBrk="1" fontAlgn="base" hangingPunct="1">
        <a:spcBef>
          <a:spcPct val="20000"/>
        </a:spcBef>
        <a:spcAft>
          <a:spcPct val="0"/>
        </a:spcAft>
        <a:buClr>
          <a:schemeClr val="accent2">
            <a:lumMod val="60000"/>
            <a:lumOff val="40000"/>
          </a:schemeClr>
        </a:buClr>
        <a:buFont typeface="Wingdings 2" pitchFamily="18" charset="2"/>
        <a:buChar char=""/>
        <a:defRPr sz="3000" b="1" kern="1200">
          <a:solidFill>
            <a:schemeClr val="tx1">
              <a:lumMod val="20000"/>
              <a:lumOff val="8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22338" indent="-273050" algn="l" rtl="0" eaLnBrk="1" fontAlgn="base" hangingPunct="1">
        <a:spcBef>
          <a:spcPct val="20000"/>
        </a:spcBef>
        <a:spcAft>
          <a:spcPct val="0"/>
        </a:spcAft>
        <a:buClr>
          <a:schemeClr val="tx1">
            <a:lumMod val="50000"/>
          </a:schemeClr>
        </a:buClr>
        <a:buFont typeface="Wingdings 2" pitchFamily="18" charset="2"/>
        <a:buChar char=""/>
        <a:defRPr sz="2800" b="1" kern="1200">
          <a:solidFill>
            <a:schemeClr val="tx1">
              <a:lumMod val="20000"/>
              <a:lumOff val="8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87450" indent="-228600" algn="l" rtl="0" eaLnBrk="1" fontAlgn="base" hangingPunct="1">
        <a:spcBef>
          <a:spcPct val="20000"/>
        </a:spcBef>
        <a:spcAft>
          <a:spcPct val="0"/>
        </a:spcAft>
        <a:buClr>
          <a:srgbClr val="F8BD52"/>
        </a:buClr>
        <a:buFont typeface="Wingdings 2" pitchFamily="18" charset="2"/>
        <a:buChar char=""/>
        <a:defRPr sz="2600" b="1" kern="1200">
          <a:solidFill>
            <a:schemeClr val="tx1">
              <a:lumMod val="20000"/>
              <a:lumOff val="8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25575" indent="-228600" algn="l" rtl="0" eaLnBrk="1" fontAlgn="base" hangingPunct="1">
        <a:spcBef>
          <a:spcPct val="20000"/>
        </a:spcBef>
        <a:spcAft>
          <a:spcPct val="0"/>
        </a:spcAft>
        <a:buClr>
          <a:srgbClr val="46A6BD"/>
        </a:buClr>
        <a:buFont typeface="Wingdings 2" pitchFamily="18" charset="2"/>
        <a:buChar char=""/>
        <a:defRPr sz="2400" b="1" kern="1200">
          <a:solidFill>
            <a:schemeClr val="tx1">
              <a:lumMod val="20000"/>
              <a:lumOff val="8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schoolacademy.telerik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jpeg"/><Relationship Id="rId16" Type="http://schemas.openxmlformats.org/officeDocument/2006/relationships/image" Target="../media/image27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5" Type="http://schemas.openxmlformats.org/officeDocument/2006/relationships/image" Target="../media/image26.png"/><Relationship Id="rId10" Type="http://schemas.openxmlformats.org/officeDocument/2006/relationships/image" Target="../media/image21.jpe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37.png"/><Relationship Id="rId3" Type="http://schemas.microsoft.com/office/2007/relationships/hdphoto" Target="../media/hdphoto2.wdp"/><Relationship Id="rId7" Type="http://schemas.openxmlformats.org/officeDocument/2006/relationships/image" Target="../media/image32.jpeg"/><Relationship Id="rId12" Type="http://schemas.openxmlformats.org/officeDocument/2006/relationships/image" Target="../media/image36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jpeg"/><Relationship Id="rId11" Type="http://schemas.openxmlformats.org/officeDocument/2006/relationships/image" Target="../media/image35.jpeg"/><Relationship Id="rId5" Type="http://schemas.microsoft.com/office/2007/relationships/hdphoto" Target="../media/hdphoto3.wdp"/><Relationship Id="rId10" Type="http://schemas.openxmlformats.org/officeDocument/2006/relationships/image" Target="../media/image34.jpeg"/><Relationship Id="rId4" Type="http://schemas.openxmlformats.org/officeDocument/2006/relationships/image" Target="../media/image30.jpeg"/><Relationship Id="rId9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5" Type="http://schemas.microsoft.com/office/2007/relationships/hdphoto" Target="../media/hdphoto5.wdp"/><Relationship Id="rId4" Type="http://schemas.openxmlformats.org/officeDocument/2006/relationships/image" Target="../media/image43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pn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2.jpeg"/><Relationship Id="rId5" Type="http://schemas.openxmlformats.org/officeDocument/2006/relationships/image" Target="../media/image71.png"/><Relationship Id="rId4" Type="http://schemas.openxmlformats.org/officeDocument/2006/relationships/image" Target="../media/image70.jpe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microsoft.com/office/2007/relationships/hdphoto" Target="../media/hdphoto6.wdp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hyperlink" Target="http://schoolacademy.telerik.com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76400"/>
            <a:ext cx="8229600" cy="1524000"/>
          </a:xfrm>
        </p:spPr>
        <p:txBody>
          <a:bodyPr/>
          <a:lstStyle/>
          <a:p>
            <a:r>
              <a:rPr lang="bg-BG" sz="4800" dirty="0" smtClean="0"/>
              <a:t>Тренировъчен тест по информационни технологии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4700" y="3317080"/>
            <a:ext cx="8153400" cy="569120"/>
          </a:xfrm>
        </p:spPr>
        <p:txBody>
          <a:bodyPr/>
          <a:lstStyle/>
          <a:p>
            <a:r>
              <a:rPr lang="bg-BG" dirty="0" smtClean="0"/>
              <a:t>Тест за подготовка за ИТ </a:t>
            </a:r>
            <a:r>
              <a:rPr lang="bg-BG" smtClean="0"/>
              <a:t>олимпиадата (НОИТ)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5224047"/>
            <a:ext cx="3352800" cy="523220"/>
          </a:xfrm>
        </p:spPr>
        <p:txBody>
          <a:bodyPr/>
          <a:lstStyle/>
          <a:p>
            <a:r>
              <a:rPr lang="en-US" dirty="0" smtClean="0"/>
              <a:t>[</a:t>
            </a:r>
            <a:r>
              <a:rPr lang="bg-BG" dirty="0" smtClean="0"/>
              <a:t>Вашето име</a:t>
            </a:r>
            <a:r>
              <a:rPr lang="en-US" dirty="0" smtClean="0"/>
              <a:t>]</a:t>
            </a:r>
            <a:endParaRPr lang="en-US" dirty="0"/>
          </a:p>
        </p:txBody>
      </p:sp>
      <p:pic>
        <p:nvPicPr>
          <p:cNvPr id="8" name="Picture 2" descr="http://www.nextgenpe.com/media/focus-area-images/NGPE/issue-6/Technology_solutions_SM_FO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612192"/>
            <a:ext cx="4686300" cy="1707152"/>
          </a:xfrm>
          <a:prstGeom prst="roundRect">
            <a:avLst>
              <a:gd name="adj" fmla="val 5456"/>
            </a:avLst>
          </a:prstGeom>
          <a:noFill/>
        </p:spPr>
      </p:pic>
      <p:pic>
        <p:nvPicPr>
          <p:cNvPr id="9" name="Picture 4" descr="C:\NAKOV\Telerik-Academy-Course-2009\Telerik-Academy-logo-lar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099" y="457200"/>
            <a:ext cx="3130885" cy="914400"/>
          </a:xfrm>
          <a:prstGeom prst="roundRect">
            <a:avLst>
              <a:gd name="adj" fmla="val 5054"/>
            </a:avLst>
          </a:prstGeom>
          <a:noFill/>
        </p:spPr>
      </p:pic>
      <p:sp>
        <p:nvSpPr>
          <p:cNvPr id="11" name="TextBox 10"/>
          <p:cNvSpPr txBox="1"/>
          <p:nvPr/>
        </p:nvSpPr>
        <p:spPr>
          <a:xfrm rot="162465">
            <a:off x="357199" y="1026101"/>
            <a:ext cx="4803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n w="1905"/>
                <a:solidFill>
                  <a:schemeClr val="tx1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hlinkClick r:id="rId4"/>
              </a:rPr>
              <a:t>http://schoolacademy.telerik.com</a:t>
            </a:r>
            <a:endParaRPr lang="en-US" sz="2400" b="1" dirty="0">
              <a:ln w="1905"/>
              <a:solidFill>
                <a:schemeClr val="tx1">
                  <a:lumMod val="40000"/>
                  <a:lumOff val="6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9075" y="5757446"/>
            <a:ext cx="2052485" cy="369332"/>
          </a:xfrm>
        </p:spPr>
        <p:txBody>
          <a:bodyPr/>
          <a:lstStyle/>
          <a:p>
            <a:r>
              <a:rPr lang="en-US" dirty="0" smtClean="0"/>
              <a:t>[</a:t>
            </a:r>
            <a:r>
              <a:rPr lang="bg-BG" dirty="0" smtClean="0"/>
              <a:t>Вашето училище</a:t>
            </a:r>
            <a:r>
              <a:rPr lang="en-US" dirty="0" smtClean="0"/>
              <a:t>]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5254"/>
            <a:ext cx="6400800" cy="1600200"/>
          </a:xfrm>
        </p:spPr>
        <p:txBody>
          <a:bodyPr/>
          <a:lstStyle/>
          <a:p>
            <a:r>
              <a:rPr lang="bg-BG" dirty="0" smtClean="0"/>
              <a:t>Работа с компютърни системи и програми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761174"/>
            <a:ext cx="7924800" cy="569120"/>
          </a:xfrm>
        </p:spPr>
        <p:txBody>
          <a:bodyPr/>
          <a:lstStyle/>
          <a:p>
            <a:r>
              <a:rPr lang="bg-BG" dirty="0" smtClean="0"/>
              <a:t>Инсталиране, използване, поддръжка, …</a:t>
            </a:r>
            <a:endParaRPr lang="en-US" dirty="0"/>
          </a:p>
        </p:txBody>
      </p:sp>
      <p:pic>
        <p:nvPicPr>
          <p:cNvPr id="8194" name="Picture 2" descr="http://www.sharewarebay.com/images/screenshot/nimble_software/Neat_Inst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413">
            <a:off x="1129435" y="3716054"/>
            <a:ext cx="2938872" cy="2324100"/>
          </a:xfrm>
          <a:prstGeom prst="roundRect">
            <a:avLst>
              <a:gd name="adj" fmla="val 4815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majhacomputer.com/images/web-based-softwa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4961">
            <a:off x="4927049" y="3732210"/>
            <a:ext cx="3077944" cy="2308456"/>
          </a:xfrm>
          <a:prstGeom prst="roundRect">
            <a:avLst>
              <a:gd name="adj" fmla="val 3358"/>
            </a:avLst>
          </a:prstGeom>
          <a:noFill/>
          <a:ln>
            <a:solidFill>
              <a:schemeClr val="accent5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blog.blacknight.com/images/technical-support-frustra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886" y="4630454"/>
            <a:ext cx="2527320" cy="1770346"/>
          </a:xfrm>
          <a:prstGeom prst="roundRect">
            <a:avLst>
              <a:gd name="adj" fmla="val 7102"/>
            </a:avLst>
          </a:prstGeom>
          <a:ln>
            <a:noFill/>
          </a:ln>
          <a:effectLst>
            <a:outerShdw blurRad="76200" sx="108000" sy="108000" algn="ctr" rotWithShape="0">
              <a:prstClr val="black">
                <a:alpha val="2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15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76200"/>
            <a:ext cx="7086600" cy="914400"/>
          </a:xfrm>
        </p:spPr>
        <p:txBody>
          <a:bodyPr/>
          <a:lstStyle/>
          <a:p>
            <a:r>
              <a:rPr lang="bg-BG" sz="3800" dirty="0"/>
              <a:t>Работа с компютърни </a:t>
            </a:r>
            <a:r>
              <a:rPr lang="bg-BG" sz="3800" dirty="0" smtClean="0"/>
              <a:t>програми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Въпросите от този раздел по конспект обхващат следните области:</a:t>
            </a:r>
          </a:p>
          <a:p>
            <a:pPr lvl="1"/>
            <a:r>
              <a:rPr lang="bg-BG" dirty="0"/>
              <a:t>Правила за работа с компютърни системи и </a:t>
            </a:r>
            <a:r>
              <a:rPr lang="bg-BG" dirty="0" smtClean="0"/>
              <a:t>програми</a:t>
            </a:r>
          </a:p>
          <a:p>
            <a:pPr lvl="2"/>
            <a:r>
              <a:rPr lang="bg-BG" dirty="0" smtClean="0"/>
              <a:t>Пускане </a:t>
            </a:r>
            <a:r>
              <a:rPr lang="bg-BG" dirty="0"/>
              <a:t>и </a:t>
            </a:r>
            <a:r>
              <a:rPr lang="bg-BG" dirty="0" smtClean="0"/>
              <a:t>спиране</a:t>
            </a:r>
          </a:p>
          <a:p>
            <a:pPr lvl="2"/>
            <a:r>
              <a:rPr lang="bg-BG" dirty="0" smtClean="0"/>
              <a:t>Диагностика</a:t>
            </a:r>
          </a:p>
          <a:p>
            <a:pPr lvl="2"/>
            <a:r>
              <a:rPr lang="bg-BG" dirty="0" smtClean="0"/>
              <a:t>Откриване </a:t>
            </a:r>
            <a:r>
              <a:rPr lang="bg-BG" dirty="0"/>
              <a:t>на </a:t>
            </a:r>
            <a:r>
              <a:rPr lang="bg-BG" dirty="0" smtClean="0"/>
              <a:t>проблеми</a:t>
            </a:r>
          </a:p>
          <a:p>
            <a:pPr lvl="2"/>
            <a:r>
              <a:rPr lang="bg-BG" dirty="0" smtClean="0"/>
              <a:t>Поддържане</a:t>
            </a:r>
          </a:p>
          <a:p>
            <a:pPr lvl="2"/>
            <a:r>
              <a:rPr lang="bg-BG" dirty="0" smtClean="0"/>
              <a:t>Тестване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251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Въпрос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638800"/>
          </a:xfrm>
        </p:spPr>
        <p:txBody>
          <a:bodyPr/>
          <a:lstStyle/>
          <a:p>
            <a:r>
              <a:rPr lang="en-US" dirty="0" smtClean="0"/>
              <a:t>…</a:t>
            </a:r>
          </a:p>
          <a:p>
            <a:pPr marL="871538" lvl="1" indent="-514350">
              <a:buFont typeface="+mj-lt"/>
              <a:buAutoNum type="alphaLcParenR"/>
            </a:pPr>
            <a:r>
              <a:rPr lang="en-US" dirty="0" smtClean="0"/>
              <a:t>…</a:t>
            </a:r>
          </a:p>
          <a:p>
            <a:pPr marL="871538" lvl="1" indent="-514350">
              <a:buFont typeface="+mj-lt"/>
              <a:buAutoNum type="alphaLcParenR"/>
            </a:pPr>
            <a:r>
              <a:rPr lang="en-US" dirty="0" smtClean="0"/>
              <a:t>…</a:t>
            </a:r>
          </a:p>
          <a:p>
            <a:pPr marL="871538" lvl="1" indent="-514350">
              <a:buFont typeface="+mj-lt"/>
              <a:buAutoNum type="alphaLcParenR"/>
            </a:pPr>
            <a:r>
              <a:rPr lang="en-US" dirty="0" smtClean="0"/>
              <a:t>…</a:t>
            </a:r>
          </a:p>
          <a:p>
            <a:pPr marL="871538" lvl="1" indent="-514350">
              <a:buFont typeface="+mj-lt"/>
              <a:buAutoNum type="alphaLcParenR"/>
            </a:pPr>
            <a:r>
              <a:rPr lang="en-US" dirty="0" smtClean="0"/>
              <a:t>…</a:t>
            </a:r>
          </a:p>
          <a:p>
            <a:pPr marL="871538" lvl="1" indent="-514350">
              <a:buFont typeface="+mj-lt"/>
              <a:buAutoNum type="alphaLcParenR"/>
            </a:pPr>
            <a:r>
              <a:rPr lang="en-US" dirty="0" smtClean="0"/>
              <a:t>…</a:t>
            </a:r>
          </a:p>
          <a:p>
            <a:pPr marL="871538" lvl="1" indent="-514350">
              <a:buFont typeface="+mj-lt"/>
              <a:buAutoNum type="alphaLcParenR"/>
            </a:pP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95300" y="2174175"/>
            <a:ext cx="609600" cy="609600"/>
          </a:xfrm>
          <a:prstGeom prst="ellipse">
            <a:avLst/>
          </a:prstGeom>
          <a:solidFill>
            <a:schemeClr val="accent6">
              <a:alpha val="2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28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Отговор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…</a:t>
            </a:r>
            <a:endParaRPr lang="bg-BG" dirty="0" smtClean="0"/>
          </a:p>
          <a:p>
            <a:pPr lvl="1"/>
            <a:r>
              <a:rPr lang="en-US" dirty="0" smtClean="0"/>
              <a:t>…</a:t>
            </a:r>
            <a:endParaRPr lang="bg-BG" dirty="0" smtClean="0"/>
          </a:p>
          <a:p>
            <a:pPr lvl="1"/>
            <a:r>
              <a:rPr lang="bg-BG" dirty="0" smtClean="0"/>
              <a:t>…</a:t>
            </a:r>
            <a:endParaRPr lang="en-US" dirty="0" smtClean="0"/>
          </a:p>
          <a:p>
            <a:endParaRPr lang="en-US" dirty="0" smtClean="0"/>
          </a:p>
          <a:p>
            <a:r>
              <a:rPr lang="bg-BG" dirty="0"/>
              <a:t>Информация</a:t>
            </a:r>
            <a:r>
              <a:rPr lang="bg-BG" dirty="0" smtClean="0"/>
              <a:t>:</a:t>
            </a:r>
            <a:endParaRPr lang="en-US" dirty="0" smtClean="0"/>
          </a:p>
          <a:p>
            <a:pPr lvl="1"/>
            <a:r>
              <a:rPr lang="en-US" sz="2800" dirty="0" smtClean="0"/>
              <a:t>…</a:t>
            </a:r>
          </a:p>
          <a:p>
            <a:pPr lvl="1"/>
            <a:r>
              <a:rPr lang="en-US" sz="2800" dirty="0" smtClean="0"/>
              <a:t>…</a:t>
            </a:r>
          </a:p>
          <a:p>
            <a:pPr lvl="1"/>
            <a:r>
              <a:rPr lang="en-US" sz="2800" dirty="0" smtClean="0"/>
              <a:t>…</a:t>
            </a:r>
            <a:endParaRPr lang="bg-BG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54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962399"/>
            <a:ext cx="6096000" cy="1295401"/>
          </a:xfrm>
        </p:spPr>
        <p:txBody>
          <a:bodyPr/>
          <a:lstStyle/>
          <a:p>
            <a:r>
              <a:rPr lang="bg-BG" dirty="0" smtClean="0"/>
              <a:t>Пренос на данни и бройни системи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445920"/>
            <a:ext cx="6705600" cy="954880"/>
          </a:xfrm>
        </p:spPr>
        <p:txBody>
          <a:bodyPr/>
          <a:lstStyle/>
          <a:p>
            <a:r>
              <a:rPr lang="bg-BG" dirty="0" smtClean="0"/>
              <a:t>Канали за пренос на данни, единици за измерване, работа с бройни системи</a:t>
            </a:r>
            <a:endParaRPr lang="en-US" dirty="0"/>
          </a:p>
        </p:txBody>
      </p:sp>
      <p:pic>
        <p:nvPicPr>
          <p:cNvPr id="12290" name="Picture 2" descr="http://www.expressasp.com/Portals/2/dreamstimeweb_361614%20world%20data%20transfer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950" y="762000"/>
            <a:ext cx="4299228" cy="2864360"/>
          </a:xfrm>
          <a:prstGeom prst="roundRect">
            <a:avLst>
              <a:gd name="adj" fmla="val 4844"/>
            </a:avLst>
          </a:prstGeom>
          <a:noFill/>
          <a:ln>
            <a:solidFill>
              <a:schemeClr val="accent5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15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6300" y="76200"/>
            <a:ext cx="7162800" cy="914400"/>
          </a:xfrm>
        </p:spPr>
        <p:txBody>
          <a:bodyPr/>
          <a:lstStyle/>
          <a:p>
            <a:r>
              <a:rPr lang="bg-BG" sz="3600" dirty="0"/>
              <a:t>Пренос на </a:t>
            </a:r>
            <a:r>
              <a:rPr lang="bg-BG" sz="3600" dirty="0" smtClean="0"/>
              <a:t>данни. Бройни системи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Въпросите от този раздел по конспект обхващат следните области:</a:t>
            </a:r>
          </a:p>
          <a:p>
            <a:pPr lvl="1"/>
            <a:r>
              <a:rPr lang="bg-BG" dirty="0"/>
              <a:t>Средства на ИТ за пренос на данни (различни подходи и методи, физически среди и канали за пренос, предимства и недостатъци</a:t>
            </a:r>
            <a:r>
              <a:rPr lang="bg-BG" dirty="0" smtClean="0"/>
              <a:t>)</a:t>
            </a:r>
          </a:p>
          <a:p>
            <a:pPr lvl="1"/>
            <a:r>
              <a:rPr lang="bg-BG" dirty="0" smtClean="0"/>
              <a:t>Основни </a:t>
            </a:r>
            <a:r>
              <a:rPr lang="bg-BG" dirty="0"/>
              <a:t>единици за измерване на </a:t>
            </a:r>
            <a:r>
              <a:rPr lang="bg-BG" dirty="0" smtClean="0"/>
              <a:t>информация</a:t>
            </a:r>
          </a:p>
          <a:p>
            <a:pPr lvl="1"/>
            <a:r>
              <a:rPr lang="bg-BG" dirty="0" smtClean="0"/>
              <a:t>Основи </a:t>
            </a:r>
            <a:r>
              <a:rPr lang="bg-BG" dirty="0"/>
              <a:t>на двоичните </a:t>
            </a:r>
            <a:r>
              <a:rPr lang="bg-BG" dirty="0" smtClean="0"/>
              <a:t>пресмятания</a:t>
            </a:r>
          </a:p>
          <a:p>
            <a:pPr lvl="1"/>
            <a:r>
              <a:rPr lang="bg-BG" dirty="0" smtClean="0"/>
              <a:t>Изчисления </a:t>
            </a:r>
            <a:r>
              <a:rPr lang="bg-BG" dirty="0"/>
              <a:t>в различни бройни </a:t>
            </a:r>
            <a:r>
              <a:rPr lang="bg-BG" dirty="0" smtClean="0"/>
              <a:t>системи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753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Въпрос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638800"/>
          </a:xfrm>
        </p:spPr>
        <p:txBody>
          <a:bodyPr/>
          <a:lstStyle/>
          <a:p>
            <a:r>
              <a:rPr lang="en-US" dirty="0" smtClean="0"/>
              <a:t>…</a:t>
            </a:r>
          </a:p>
          <a:p>
            <a:pPr marL="871538" lvl="1" indent="-514350">
              <a:buFont typeface="+mj-lt"/>
              <a:buAutoNum type="alphaLcParenR"/>
            </a:pPr>
            <a:r>
              <a:rPr lang="en-US" dirty="0" smtClean="0"/>
              <a:t>…</a:t>
            </a:r>
          </a:p>
          <a:p>
            <a:pPr marL="871538" lvl="1" indent="-514350">
              <a:buFont typeface="+mj-lt"/>
              <a:buAutoNum type="alphaLcParenR"/>
            </a:pPr>
            <a:r>
              <a:rPr lang="en-US" dirty="0" smtClean="0"/>
              <a:t>…</a:t>
            </a:r>
          </a:p>
          <a:p>
            <a:pPr marL="871538" lvl="1" indent="-514350">
              <a:buFont typeface="+mj-lt"/>
              <a:buAutoNum type="alphaLcParenR"/>
            </a:pPr>
            <a:r>
              <a:rPr lang="en-US" dirty="0" smtClean="0"/>
              <a:t>…</a:t>
            </a:r>
          </a:p>
          <a:p>
            <a:pPr marL="871538" lvl="1" indent="-514350">
              <a:buFont typeface="+mj-lt"/>
              <a:buAutoNum type="alphaLcParenR"/>
            </a:pPr>
            <a:r>
              <a:rPr lang="en-US" dirty="0" smtClean="0"/>
              <a:t>…</a:t>
            </a:r>
          </a:p>
          <a:p>
            <a:pPr marL="871538" lvl="1" indent="-514350">
              <a:buFont typeface="+mj-lt"/>
              <a:buAutoNum type="alphaLcParenR"/>
            </a:pPr>
            <a:r>
              <a:rPr lang="en-US" dirty="0" smtClean="0"/>
              <a:t>…</a:t>
            </a:r>
          </a:p>
          <a:p>
            <a:pPr marL="871538" lvl="1" indent="-514350">
              <a:buFont typeface="+mj-lt"/>
              <a:buAutoNum type="alphaLcParenR"/>
            </a:pP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95300" y="2174175"/>
            <a:ext cx="609600" cy="609600"/>
          </a:xfrm>
          <a:prstGeom prst="ellipse">
            <a:avLst/>
          </a:prstGeom>
          <a:solidFill>
            <a:schemeClr val="accent6">
              <a:alpha val="2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73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Отговор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…</a:t>
            </a:r>
            <a:endParaRPr lang="bg-BG" dirty="0" smtClean="0"/>
          </a:p>
          <a:p>
            <a:pPr lvl="1"/>
            <a:r>
              <a:rPr lang="en-US" dirty="0" smtClean="0"/>
              <a:t>…</a:t>
            </a:r>
            <a:endParaRPr lang="bg-BG" dirty="0" smtClean="0"/>
          </a:p>
          <a:p>
            <a:pPr lvl="1"/>
            <a:r>
              <a:rPr lang="bg-BG" dirty="0" smtClean="0"/>
              <a:t>…</a:t>
            </a:r>
            <a:endParaRPr lang="en-US" dirty="0" smtClean="0"/>
          </a:p>
          <a:p>
            <a:endParaRPr lang="en-US" dirty="0" smtClean="0"/>
          </a:p>
          <a:p>
            <a:r>
              <a:rPr lang="bg-BG" dirty="0"/>
              <a:t>Информация</a:t>
            </a:r>
            <a:r>
              <a:rPr lang="bg-BG" dirty="0" smtClean="0"/>
              <a:t>:</a:t>
            </a:r>
            <a:endParaRPr lang="en-US" dirty="0" smtClean="0"/>
          </a:p>
          <a:p>
            <a:pPr lvl="1"/>
            <a:r>
              <a:rPr lang="en-US" sz="2800" dirty="0" smtClean="0"/>
              <a:t>…</a:t>
            </a:r>
          </a:p>
          <a:p>
            <a:pPr lvl="1"/>
            <a:r>
              <a:rPr lang="en-US" sz="2800" dirty="0" smtClean="0"/>
              <a:t>…</a:t>
            </a:r>
          </a:p>
          <a:p>
            <a:pPr lvl="1"/>
            <a:r>
              <a:rPr lang="en-US" sz="2800" dirty="0" smtClean="0"/>
              <a:t>…</a:t>
            </a:r>
            <a:endParaRPr lang="bg-BG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33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495800"/>
            <a:ext cx="7924800" cy="685800"/>
          </a:xfrm>
        </p:spPr>
        <p:txBody>
          <a:bodyPr/>
          <a:lstStyle/>
          <a:p>
            <a:r>
              <a:rPr lang="bg-BG" dirty="0" smtClean="0"/>
              <a:t>Операционни системи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5374478"/>
            <a:ext cx="7467600" cy="950122"/>
          </a:xfrm>
        </p:spPr>
        <p:txBody>
          <a:bodyPr/>
          <a:lstStyle/>
          <a:p>
            <a:r>
              <a:rPr lang="bg-BG" dirty="0" smtClean="0"/>
              <a:t>Архитектура, процеси, потребители, потребителски интерфейс, файлови системи</a:t>
            </a:r>
            <a:endParaRPr lang="en-US" dirty="0"/>
          </a:p>
        </p:txBody>
      </p:sp>
      <p:pic>
        <p:nvPicPr>
          <p:cNvPr id="5" name="Picture 2" descr="http://www.frontrange.com/common/Images/Products_Solutions/Centennial/Information/Discovery_Info/cross_platfo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41082"/>
            <a:ext cx="6553200" cy="2408300"/>
          </a:xfrm>
          <a:prstGeom prst="roundRect">
            <a:avLst>
              <a:gd name="adj" fmla="val 5956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www.pmar.eu/wp-content/uploads/2009/06/linux-logo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3918">
            <a:off x="6955891" y="480041"/>
            <a:ext cx="1462474" cy="1447800"/>
          </a:xfrm>
          <a:prstGeom prst="roundRect">
            <a:avLst>
              <a:gd name="adj" fmla="val 4983"/>
            </a:avLst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http://knowfree.net/wp-content/uploads/2007/04/sol10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2045">
            <a:off x="2853430" y="3558229"/>
            <a:ext cx="1104256" cy="576810"/>
          </a:xfrm>
          <a:prstGeom prst="roundRect">
            <a:avLst>
              <a:gd name="adj" fmla="val 4983"/>
            </a:avLst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http://t0.gstatic.com/images?q=tbn:724gHwvxFDnRuM:http://www.techgadgets.in/images/google-android-logo.jpg&amp;t=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859146">
            <a:off x="2649591" y="940699"/>
            <a:ext cx="1589609" cy="772568"/>
          </a:xfrm>
          <a:prstGeom prst="roundRect">
            <a:avLst>
              <a:gd name="adj" fmla="val 4983"/>
            </a:avLst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2" name="Picture 12" descr="http://hotline.ccsinsight.com/_images-article/symbian_logo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006843">
            <a:off x="6953016" y="3542542"/>
            <a:ext cx="1620520" cy="505086"/>
          </a:xfrm>
          <a:prstGeom prst="roundRect">
            <a:avLst>
              <a:gd name="adj" fmla="val 4983"/>
            </a:avLst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4" name="Picture 14" descr="http://www.webdesignermag.co.uk/wp-content/uploads/2010/06/iphone4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1" y="1203941"/>
            <a:ext cx="1251598" cy="114361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6" name="Picture 16" descr="http://sdu.ictp.it/os/img/ubuntu_logo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6946">
            <a:off x="4715196" y="3617797"/>
            <a:ext cx="1680586" cy="504176"/>
          </a:xfrm>
          <a:prstGeom prst="roundRect">
            <a:avLst>
              <a:gd name="adj" fmla="val 4983"/>
            </a:avLst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8" name="Picture 18" descr="http://4.bp.blogspot.com/_8hjxEHOclQU/SF4koEojexI/AAAAAAAAAMY/fJ0gnSSNDEA/s400/300px-MacOS_original_logo.sv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045" y="2111022"/>
            <a:ext cx="1226206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80" name="Picture 20" descr="http://images.fixya.com/F/fedora/177x150/a2111005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024750">
            <a:off x="4980513" y="1014554"/>
            <a:ext cx="1685925" cy="624859"/>
          </a:xfrm>
          <a:prstGeom prst="roundRect">
            <a:avLst>
              <a:gd name="adj" fmla="val 4983"/>
            </a:avLst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82" name="Picture 22" descr="http://cdn.erictric.com/wp-content/uploads/2010/06/iOS-4-Logo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668474">
            <a:off x="1086765" y="2214039"/>
            <a:ext cx="818928" cy="34974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86" name="Picture 26" descr="http://www.bbin.in/en/wp-content/uploads/2010/08/800px-QNX_logo.svg_-300x127.pn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72" t="-13453" r="-7472" b="-13453"/>
          <a:stretch/>
        </p:blipFill>
        <p:spPr bwMode="auto">
          <a:xfrm rot="340637">
            <a:off x="614785" y="3521838"/>
            <a:ext cx="1329174" cy="621238"/>
          </a:xfrm>
          <a:prstGeom prst="roundRect">
            <a:avLst>
              <a:gd name="adj" fmla="val 4983"/>
            </a:avLst>
          </a:prstGeom>
          <a:solidFill>
            <a:srgbClr val="FFFFFF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88" name="Picture 28" descr="http://static.arstechnica.net/windows_embedded_small.pn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80204">
            <a:off x="3709924" y="496142"/>
            <a:ext cx="1827391" cy="635299"/>
          </a:xfrm>
          <a:prstGeom prst="roundRect">
            <a:avLst>
              <a:gd name="adj" fmla="val 4983"/>
            </a:avLst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90" name="Picture 30" descr="http://www.dataracks.net/images/freebsdLogo-large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1461">
            <a:off x="1767467" y="652367"/>
            <a:ext cx="743357" cy="874793"/>
          </a:xfrm>
          <a:prstGeom prst="roundRect">
            <a:avLst>
              <a:gd name="adj" fmla="val 6861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92" name="Picture 32" descr="http://www.hjackson.org/blog/debian-logo.pn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443247">
            <a:off x="7721198" y="2156293"/>
            <a:ext cx="1019003" cy="1023553"/>
          </a:xfrm>
          <a:prstGeom prst="roundRect">
            <a:avLst>
              <a:gd name="adj" fmla="val 4983"/>
            </a:avLst>
          </a:prstGeom>
          <a:solidFill>
            <a:srgbClr val="FFFFFF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94" name="Picture 34" descr="http://www.mobiletopsoft.com/images/news/blackberry_logo.gif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8" b="24613"/>
          <a:stretch/>
        </p:blipFill>
        <p:spPr bwMode="auto">
          <a:xfrm rot="21334579">
            <a:off x="478854" y="2749834"/>
            <a:ext cx="1000152" cy="600091"/>
          </a:xfrm>
          <a:prstGeom prst="roundRect">
            <a:avLst>
              <a:gd name="adj" fmla="val 4983"/>
            </a:avLst>
          </a:prstGeom>
          <a:solidFill>
            <a:srgbClr val="FFFFFF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46115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Операционни системи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638800"/>
          </a:xfrm>
        </p:spPr>
        <p:txBody>
          <a:bodyPr/>
          <a:lstStyle/>
          <a:p>
            <a:r>
              <a:rPr lang="bg-BG" sz="3000" dirty="0" smtClean="0"/>
              <a:t>Въпросите от този раздел по конспект обхващат следните области:</a:t>
            </a:r>
          </a:p>
          <a:p>
            <a:pPr lvl="1"/>
            <a:r>
              <a:rPr lang="bg-BG" sz="2800" dirty="0"/>
              <a:t>Операционни системи – понятия, основни функции и задачи, видове. Потребителски интерфейс – понятия, видове. Графичен интерфейс – понятия, основни обекти, основни операции, организация, настройки. Файл – понятия, характеристики. Файлова система – понятия, видове, логическа и физическа организация, основни обекти и действия с тях. Потребители, процеси, многозадачност</a:t>
            </a:r>
            <a:r>
              <a:rPr lang="bg-BG" sz="280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753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876800"/>
            <a:ext cx="7924800" cy="685800"/>
          </a:xfrm>
        </p:spPr>
        <p:txBody>
          <a:bodyPr/>
          <a:lstStyle/>
          <a:p>
            <a:r>
              <a:rPr lang="bg-BG" dirty="0" smtClean="0"/>
              <a:t>Компютърни системи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5603079"/>
            <a:ext cx="7924800" cy="569120"/>
          </a:xfrm>
        </p:spPr>
        <p:txBody>
          <a:bodyPr/>
          <a:lstStyle/>
          <a:p>
            <a:r>
              <a:rPr lang="bg-BG" dirty="0" smtClean="0"/>
              <a:t>Хардуерни въпроси</a:t>
            </a:r>
            <a:endParaRPr lang="en-U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966" y="949679"/>
            <a:ext cx="3806017" cy="3612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5045">
            <a:off x="905401" y="827860"/>
            <a:ext cx="3581400" cy="3612489"/>
          </a:xfrm>
          <a:prstGeom prst="rect">
            <a:avLst/>
          </a:prstGeom>
          <a:noFill/>
          <a:ln>
            <a:noFill/>
          </a:ln>
          <a:effectLst>
            <a:glow rad="152400">
              <a:schemeClr val="accent4">
                <a:satMod val="175000"/>
                <a:alpha val="1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062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Въпрос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638800"/>
          </a:xfrm>
        </p:spPr>
        <p:txBody>
          <a:bodyPr/>
          <a:lstStyle/>
          <a:p>
            <a:r>
              <a:rPr lang="en-US" dirty="0" smtClean="0"/>
              <a:t>…</a:t>
            </a:r>
          </a:p>
          <a:p>
            <a:pPr marL="871538" lvl="1" indent="-514350">
              <a:buFont typeface="+mj-lt"/>
              <a:buAutoNum type="alphaLcParenR"/>
            </a:pPr>
            <a:r>
              <a:rPr lang="en-US" dirty="0" smtClean="0"/>
              <a:t>…</a:t>
            </a:r>
          </a:p>
          <a:p>
            <a:pPr marL="871538" lvl="1" indent="-514350">
              <a:buFont typeface="+mj-lt"/>
              <a:buAutoNum type="alphaLcParenR"/>
            </a:pPr>
            <a:r>
              <a:rPr lang="en-US" dirty="0" smtClean="0"/>
              <a:t>…</a:t>
            </a:r>
          </a:p>
          <a:p>
            <a:pPr marL="871538" lvl="1" indent="-514350">
              <a:buFont typeface="+mj-lt"/>
              <a:buAutoNum type="alphaLcParenR"/>
            </a:pPr>
            <a:r>
              <a:rPr lang="en-US" dirty="0" smtClean="0"/>
              <a:t>…</a:t>
            </a:r>
          </a:p>
          <a:p>
            <a:pPr marL="871538" lvl="1" indent="-514350">
              <a:buFont typeface="+mj-lt"/>
              <a:buAutoNum type="alphaLcParenR"/>
            </a:pPr>
            <a:r>
              <a:rPr lang="en-US" dirty="0" smtClean="0"/>
              <a:t>…</a:t>
            </a:r>
          </a:p>
          <a:p>
            <a:pPr marL="871538" lvl="1" indent="-514350">
              <a:buFont typeface="+mj-lt"/>
              <a:buAutoNum type="alphaLcParenR"/>
            </a:pPr>
            <a:r>
              <a:rPr lang="en-US" dirty="0" smtClean="0"/>
              <a:t>…</a:t>
            </a:r>
          </a:p>
          <a:p>
            <a:pPr marL="871538" lvl="1" indent="-514350">
              <a:buFont typeface="+mj-lt"/>
              <a:buAutoNum type="alphaLcParenR"/>
            </a:pP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95300" y="2174175"/>
            <a:ext cx="609600" cy="609600"/>
          </a:xfrm>
          <a:prstGeom prst="ellipse">
            <a:avLst/>
          </a:prstGeom>
          <a:solidFill>
            <a:schemeClr val="accent6">
              <a:alpha val="2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73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Отговор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…</a:t>
            </a:r>
            <a:endParaRPr lang="bg-BG" dirty="0" smtClean="0"/>
          </a:p>
          <a:p>
            <a:pPr lvl="1"/>
            <a:r>
              <a:rPr lang="en-US" dirty="0" smtClean="0"/>
              <a:t>…</a:t>
            </a:r>
            <a:endParaRPr lang="bg-BG" dirty="0" smtClean="0"/>
          </a:p>
          <a:p>
            <a:pPr lvl="1"/>
            <a:r>
              <a:rPr lang="bg-BG" dirty="0" smtClean="0"/>
              <a:t>…</a:t>
            </a:r>
            <a:endParaRPr lang="en-US" dirty="0" smtClean="0"/>
          </a:p>
          <a:p>
            <a:endParaRPr lang="en-US" dirty="0" smtClean="0"/>
          </a:p>
          <a:p>
            <a:r>
              <a:rPr lang="bg-BG" dirty="0"/>
              <a:t>Информация</a:t>
            </a:r>
            <a:r>
              <a:rPr lang="bg-BG" dirty="0" smtClean="0"/>
              <a:t>:</a:t>
            </a:r>
            <a:endParaRPr lang="en-US" dirty="0" smtClean="0"/>
          </a:p>
          <a:p>
            <a:pPr lvl="1"/>
            <a:r>
              <a:rPr lang="en-US" sz="2800" dirty="0" smtClean="0"/>
              <a:t>…</a:t>
            </a:r>
          </a:p>
          <a:p>
            <a:pPr lvl="1"/>
            <a:r>
              <a:rPr lang="en-US" sz="2800" dirty="0" smtClean="0"/>
              <a:t>…</a:t>
            </a:r>
          </a:p>
          <a:p>
            <a:pPr lvl="1"/>
            <a:r>
              <a:rPr lang="en-US" sz="2800" dirty="0" smtClean="0"/>
              <a:t>…</a:t>
            </a:r>
            <a:endParaRPr lang="bg-BG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33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1219201"/>
            <a:ext cx="7169182" cy="2485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5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191001"/>
            <a:ext cx="7924800" cy="685800"/>
          </a:xfrm>
        </p:spPr>
        <p:txBody>
          <a:bodyPr/>
          <a:lstStyle/>
          <a:p>
            <a:r>
              <a:rPr lang="bg-BG" dirty="0" smtClean="0"/>
              <a:t>Софтуерно инженерство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5145880"/>
            <a:ext cx="7924800" cy="1026320"/>
          </a:xfrm>
        </p:spPr>
        <p:txBody>
          <a:bodyPr/>
          <a:lstStyle/>
          <a:p>
            <a:r>
              <a:rPr lang="bg-BG" dirty="0" smtClean="0"/>
              <a:t>Анализ, спецификация, проектиране, прототип, имплементация, тестване, поддръжка,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15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Софтуерно инженерство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638800"/>
          </a:xfrm>
        </p:spPr>
        <p:txBody>
          <a:bodyPr/>
          <a:lstStyle/>
          <a:p>
            <a:r>
              <a:rPr lang="bg-BG" dirty="0" smtClean="0"/>
              <a:t>Въпросите от този раздел по конспект обхващат следните области:</a:t>
            </a:r>
          </a:p>
          <a:p>
            <a:pPr lvl="1"/>
            <a:r>
              <a:rPr lang="ru-RU" dirty="0" smtClean="0"/>
              <a:t>Основни </a:t>
            </a:r>
            <a:r>
              <a:rPr lang="ru-RU" dirty="0"/>
              <a:t>фази от изпълнението на проект – анализ, моделиране, проектиране, създаване на прототип, имплементация, проверка (тестване и осигуряване на качеството), подобряване и усъвършенстване, документиране, съпровождане. Методи за моделиране. UML. Оценка на достоверността от изпълнението на проект. Планиране и управление на проекти.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7530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Въпрос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638800"/>
          </a:xfrm>
        </p:spPr>
        <p:txBody>
          <a:bodyPr/>
          <a:lstStyle/>
          <a:p>
            <a:r>
              <a:rPr lang="en-US" dirty="0" smtClean="0"/>
              <a:t>…</a:t>
            </a:r>
          </a:p>
          <a:p>
            <a:pPr marL="871538" lvl="1" indent="-514350">
              <a:buFont typeface="+mj-lt"/>
              <a:buAutoNum type="alphaLcParenR"/>
            </a:pPr>
            <a:r>
              <a:rPr lang="en-US" dirty="0" smtClean="0"/>
              <a:t>…</a:t>
            </a:r>
          </a:p>
          <a:p>
            <a:pPr marL="871538" lvl="1" indent="-514350">
              <a:buFont typeface="+mj-lt"/>
              <a:buAutoNum type="alphaLcParenR"/>
            </a:pPr>
            <a:r>
              <a:rPr lang="en-US" dirty="0" smtClean="0"/>
              <a:t>…</a:t>
            </a:r>
          </a:p>
          <a:p>
            <a:pPr marL="871538" lvl="1" indent="-514350">
              <a:buFont typeface="+mj-lt"/>
              <a:buAutoNum type="alphaLcParenR"/>
            </a:pPr>
            <a:r>
              <a:rPr lang="en-US" dirty="0" smtClean="0"/>
              <a:t>…</a:t>
            </a:r>
          </a:p>
          <a:p>
            <a:pPr marL="871538" lvl="1" indent="-514350">
              <a:buFont typeface="+mj-lt"/>
              <a:buAutoNum type="alphaLcParenR"/>
            </a:pPr>
            <a:r>
              <a:rPr lang="en-US" dirty="0" smtClean="0"/>
              <a:t>…</a:t>
            </a:r>
          </a:p>
          <a:p>
            <a:pPr marL="871538" lvl="1" indent="-514350">
              <a:buFont typeface="+mj-lt"/>
              <a:buAutoNum type="alphaLcParenR"/>
            </a:pPr>
            <a:r>
              <a:rPr lang="en-US" dirty="0" smtClean="0"/>
              <a:t>…</a:t>
            </a:r>
          </a:p>
          <a:p>
            <a:pPr marL="871538" lvl="1" indent="-514350">
              <a:buFont typeface="+mj-lt"/>
              <a:buAutoNum type="alphaLcParenR"/>
            </a:pP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95300" y="2174175"/>
            <a:ext cx="609600" cy="609600"/>
          </a:xfrm>
          <a:prstGeom prst="ellipse">
            <a:avLst/>
          </a:prstGeom>
          <a:solidFill>
            <a:schemeClr val="accent6">
              <a:alpha val="2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73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Отговор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…</a:t>
            </a:r>
            <a:endParaRPr lang="bg-BG" dirty="0" smtClean="0"/>
          </a:p>
          <a:p>
            <a:pPr lvl="1"/>
            <a:r>
              <a:rPr lang="en-US" dirty="0" smtClean="0"/>
              <a:t>…</a:t>
            </a:r>
            <a:endParaRPr lang="bg-BG" dirty="0" smtClean="0"/>
          </a:p>
          <a:p>
            <a:pPr lvl="1"/>
            <a:r>
              <a:rPr lang="bg-BG" dirty="0" smtClean="0"/>
              <a:t>…</a:t>
            </a:r>
            <a:endParaRPr lang="en-US" dirty="0" smtClean="0"/>
          </a:p>
          <a:p>
            <a:endParaRPr lang="en-US" dirty="0" smtClean="0"/>
          </a:p>
          <a:p>
            <a:r>
              <a:rPr lang="bg-BG" dirty="0"/>
              <a:t>Информация</a:t>
            </a:r>
            <a:r>
              <a:rPr lang="bg-BG" dirty="0" smtClean="0"/>
              <a:t>:</a:t>
            </a:r>
            <a:endParaRPr lang="en-US" dirty="0" smtClean="0"/>
          </a:p>
          <a:p>
            <a:pPr lvl="1"/>
            <a:r>
              <a:rPr lang="en-US" sz="2800" dirty="0" smtClean="0"/>
              <a:t>…</a:t>
            </a:r>
          </a:p>
          <a:p>
            <a:pPr lvl="1"/>
            <a:r>
              <a:rPr lang="en-US" sz="2800" dirty="0" smtClean="0"/>
              <a:t>…</a:t>
            </a:r>
          </a:p>
          <a:p>
            <a:pPr lvl="1"/>
            <a:r>
              <a:rPr lang="en-US" sz="2800" dirty="0" smtClean="0"/>
              <a:t>…</a:t>
            </a:r>
            <a:endParaRPr lang="bg-BG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33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800601"/>
            <a:ext cx="7924800" cy="685800"/>
          </a:xfrm>
        </p:spPr>
        <p:txBody>
          <a:bodyPr/>
          <a:lstStyle/>
          <a:p>
            <a:r>
              <a:rPr lang="bg-BG" dirty="0" smtClean="0"/>
              <a:t>Компресиране на данни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5603080"/>
            <a:ext cx="7924800" cy="569120"/>
          </a:xfrm>
        </p:spPr>
        <p:txBody>
          <a:bodyPr/>
          <a:lstStyle/>
          <a:p>
            <a:r>
              <a:rPr lang="bg-BG" dirty="0" smtClean="0"/>
              <a:t>Алгоритми за компресия, софтуер за архивиране</a:t>
            </a:r>
            <a:endParaRPr lang="en-US" dirty="0"/>
          </a:p>
        </p:txBody>
      </p:sp>
      <p:pic>
        <p:nvPicPr>
          <p:cNvPr id="19458" name="Picture 2" descr="http://www.di.ens.fr/~cherniav/images/dat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55" y="1257299"/>
            <a:ext cx="3829050" cy="3009901"/>
          </a:xfrm>
          <a:prstGeom prst="roundRect">
            <a:avLst>
              <a:gd name="adj" fmla="val 3915"/>
            </a:avLst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ContrastingRightFacing">
              <a:rot lat="20885729" lon="20316383" rev="21463455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web.mit.edu/newsoffice/images/article_images/20091217161424-4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1143000"/>
            <a:ext cx="4165600" cy="3124200"/>
          </a:xfrm>
          <a:prstGeom prst="roundRect">
            <a:avLst>
              <a:gd name="adj" fmla="val 3659"/>
            </a:avLst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1" lon="1938000" rev="20712002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http://t2.gstatic.com/images?q=tbn:NyRmokIuyyzZhM:http://portableapps.com/files/images/logos/7-zip.png&amp;t=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1018">
            <a:off x="1707953" y="846144"/>
            <a:ext cx="1041597" cy="593711"/>
          </a:xfrm>
          <a:prstGeom prst="roundRect">
            <a:avLst>
              <a:gd name="adj" fmla="val 10429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http://t2.gstatic.com/images?q=tbn:rGUKQ6YrwerA5M:http://img.photobucket.com/albums/v63/umaranjum/Feburary/gzip3d.png&amp;t=1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6303">
            <a:off x="3476297" y="3677088"/>
            <a:ext cx="1085019" cy="717293"/>
          </a:xfrm>
          <a:prstGeom prst="roundRect">
            <a:avLst>
              <a:gd name="adj" fmla="val 10429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6" name="Picture 10" descr="http://www.hbp.com/images/winzip_logo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1823">
            <a:off x="7315626" y="3625342"/>
            <a:ext cx="738721" cy="792446"/>
          </a:xfrm>
          <a:prstGeom prst="roundRect">
            <a:avLst>
              <a:gd name="adj" fmla="val 10429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8" name="Picture 12" descr="http://2.bp.blogspot.com/_QCueOts1jT0/Sfn0fQih-1I/AAAAAAAACXU/glsUpttVkdc/s400/winrar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366306">
            <a:off x="652481" y="3465239"/>
            <a:ext cx="1010375" cy="945507"/>
          </a:xfrm>
          <a:prstGeom prst="roundRect">
            <a:avLst>
              <a:gd name="adj" fmla="val 5210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0" name="Picture 14" descr="http://t0.gstatic.com/images?q=tbn:ANd9GcRYfS27MIn7aBAIBzHUSQNX0rqpZrAwzog5vjLw9st7CqFwD74&amp;t=1&amp;usg=__0MYBxnhHsso04yawZHG5FYwbhzs=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3829">
            <a:off x="7423546" y="827000"/>
            <a:ext cx="976846" cy="1355263"/>
          </a:xfrm>
          <a:prstGeom prst="roundRect">
            <a:avLst>
              <a:gd name="adj" fmla="val 10429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2" name="Picture 16" descr="http://1.bp.blogspot.com/_WDytkVEEwXI/TJd4ylKFF8I/AAAAAAAACAw/Qt7TMFxomhg/s1600/WinISO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9808">
            <a:off x="4205612" y="1249824"/>
            <a:ext cx="718392" cy="993954"/>
          </a:xfrm>
          <a:prstGeom prst="roundRect">
            <a:avLst>
              <a:gd name="adj" fmla="val 10429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6" name="Picture 20" descr="http://al-wed.com/prodownload/n915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128">
            <a:off x="5308255" y="3625108"/>
            <a:ext cx="1228846" cy="688666"/>
          </a:xfrm>
          <a:prstGeom prst="roundRect">
            <a:avLst>
              <a:gd name="adj" fmla="val 10429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15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Компресиране на данни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638800"/>
          </a:xfrm>
        </p:spPr>
        <p:txBody>
          <a:bodyPr/>
          <a:lstStyle/>
          <a:p>
            <a:r>
              <a:rPr lang="bg-BG" dirty="0" smtClean="0"/>
              <a:t>Въпросите от този раздел по конспект обхващат следните области:</a:t>
            </a:r>
          </a:p>
          <a:p>
            <a:pPr lvl="1"/>
            <a:r>
              <a:rPr lang="bg-BG" dirty="0"/>
              <a:t>Компресиране и декомпресиране на данни. Кодиране без и със загуба. Кодиране с линейно предсказване. Алгоритми на Шенън-Фано и Хъфман. Аритметично кодиране. Речниково кодиране: LZ-77 и LZW. JPEG кодиране. Архивиращи програми – работа с </a:t>
            </a:r>
            <a:r>
              <a:rPr lang="en-US" dirty="0"/>
              <a:t>WinZIP</a:t>
            </a:r>
            <a:r>
              <a:rPr lang="bg-BG" dirty="0"/>
              <a:t> и </a:t>
            </a:r>
            <a:r>
              <a:rPr lang="en-US" dirty="0"/>
              <a:t>WinRAR</a:t>
            </a:r>
            <a:r>
              <a:rPr lang="bg-BG" dirty="0"/>
              <a:t>. Създаване и принцип на действие на саморазархивиращи се и инсталационни архиви</a:t>
            </a:r>
            <a:r>
              <a:rPr lang="bg-BG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7530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Въпрос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638800"/>
          </a:xfrm>
        </p:spPr>
        <p:txBody>
          <a:bodyPr/>
          <a:lstStyle/>
          <a:p>
            <a:r>
              <a:rPr lang="en-US" dirty="0" smtClean="0"/>
              <a:t>…</a:t>
            </a:r>
          </a:p>
          <a:p>
            <a:pPr marL="871538" lvl="1" indent="-514350">
              <a:buFont typeface="+mj-lt"/>
              <a:buAutoNum type="alphaLcParenR"/>
            </a:pPr>
            <a:r>
              <a:rPr lang="en-US" dirty="0" smtClean="0"/>
              <a:t>…</a:t>
            </a:r>
          </a:p>
          <a:p>
            <a:pPr marL="871538" lvl="1" indent="-514350">
              <a:buFont typeface="+mj-lt"/>
              <a:buAutoNum type="alphaLcParenR"/>
            </a:pPr>
            <a:r>
              <a:rPr lang="en-US" dirty="0" smtClean="0"/>
              <a:t>…</a:t>
            </a:r>
          </a:p>
          <a:p>
            <a:pPr marL="871538" lvl="1" indent="-514350">
              <a:buFont typeface="+mj-lt"/>
              <a:buAutoNum type="alphaLcParenR"/>
            </a:pPr>
            <a:r>
              <a:rPr lang="en-US" dirty="0" smtClean="0"/>
              <a:t>…</a:t>
            </a:r>
          </a:p>
          <a:p>
            <a:pPr marL="871538" lvl="1" indent="-514350">
              <a:buFont typeface="+mj-lt"/>
              <a:buAutoNum type="alphaLcParenR"/>
            </a:pPr>
            <a:r>
              <a:rPr lang="en-US" dirty="0" smtClean="0"/>
              <a:t>…</a:t>
            </a:r>
          </a:p>
          <a:p>
            <a:pPr marL="871538" lvl="1" indent="-514350">
              <a:buFont typeface="+mj-lt"/>
              <a:buAutoNum type="alphaLcParenR"/>
            </a:pPr>
            <a:r>
              <a:rPr lang="en-US" dirty="0" smtClean="0"/>
              <a:t>…</a:t>
            </a:r>
          </a:p>
          <a:p>
            <a:pPr marL="871538" lvl="1" indent="-514350">
              <a:buFont typeface="+mj-lt"/>
              <a:buAutoNum type="alphaLcParenR"/>
            </a:pP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95300" y="2174175"/>
            <a:ext cx="609600" cy="609600"/>
          </a:xfrm>
          <a:prstGeom prst="ellipse">
            <a:avLst/>
          </a:prstGeom>
          <a:solidFill>
            <a:schemeClr val="accent6">
              <a:alpha val="2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73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Отговор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…</a:t>
            </a:r>
            <a:endParaRPr lang="bg-BG" dirty="0" smtClean="0"/>
          </a:p>
          <a:p>
            <a:pPr lvl="1"/>
            <a:r>
              <a:rPr lang="en-US" dirty="0" smtClean="0"/>
              <a:t>…</a:t>
            </a:r>
            <a:endParaRPr lang="bg-BG" dirty="0" smtClean="0"/>
          </a:p>
          <a:p>
            <a:pPr lvl="1"/>
            <a:r>
              <a:rPr lang="bg-BG" dirty="0" smtClean="0"/>
              <a:t>…</a:t>
            </a:r>
            <a:endParaRPr lang="en-US" dirty="0" smtClean="0"/>
          </a:p>
          <a:p>
            <a:endParaRPr lang="en-US" dirty="0" smtClean="0"/>
          </a:p>
          <a:p>
            <a:r>
              <a:rPr lang="bg-BG" dirty="0"/>
              <a:t>Информация</a:t>
            </a:r>
            <a:r>
              <a:rPr lang="bg-BG" dirty="0" smtClean="0"/>
              <a:t>:</a:t>
            </a:r>
            <a:endParaRPr lang="en-US" dirty="0" smtClean="0"/>
          </a:p>
          <a:p>
            <a:pPr lvl="1"/>
            <a:r>
              <a:rPr lang="en-US" sz="2800" dirty="0" smtClean="0"/>
              <a:t>…</a:t>
            </a:r>
          </a:p>
          <a:p>
            <a:pPr lvl="1"/>
            <a:r>
              <a:rPr lang="en-US" sz="2800" dirty="0" smtClean="0"/>
              <a:t>…</a:t>
            </a:r>
          </a:p>
          <a:p>
            <a:pPr lvl="1"/>
            <a:r>
              <a:rPr lang="en-US" sz="2800" dirty="0" smtClean="0"/>
              <a:t>…</a:t>
            </a:r>
            <a:endParaRPr lang="bg-BG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33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3800" dirty="0" smtClean="0"/>
              <a:t>Компютърни системи (хардуер)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Въпросите от този раздел по конспект обхващат следните области:</a:t>
            </a:r>
          </a:p>
          <a:p>
            <a:pPr lvl="1"/>
            <a:r>
              <a:rPr lang="bg-BG" dirty="0"/>
              <a:t>Компютърни </a:t>
            </a:r>
            <a:r>
              <a:rPr lang="bg-BG" dirty="0" smtClean="0"/>
              <a:t>системи</a:t>
            </a:r>
          </a:p>
          <a:p>
            <a:pPr lvl="1"/>
            <a:r>
              <a:rPr lang="bg-BG" dirty="0" smtClean="0"/>
              <a:t>Основни </a:t>
            </a:r>
            <a:r>
              <a:rPr lang="bg-BG" dirty="0"/>
              <a:t>компоненти на компютърните системи, особености, характеристики, </a:t>
            </a:r>
            <a:r>
              <a:rPr lang="bg-BG" dirty="0" smtClean="0"/>
              <a:t>взаимодействие</a:t>
            </a:r>
          </a:p>
          <a:p>
            <a:pPr lvl="1"/>
            <a:r>
              <a:rPr lang="bg-BG" dirty="0" smtClean="0"/>
              <a:t>Основни </a:t>
            </a:r>
            <a:r>
              <a:rPr lang="bg-BG" dirty="0"/>
              <a:t>принципи на </a:t>
            </a:r>
            <a:r>
              <a:rPr lang="bg-BG" dirty="0" smtClean="0"/>
              <a:t>работа</a:t>
            </a:r>
          </a:p>
          <a:p>
            <a:pPr lvl="1"/>
            <a:r>
              <a:rPr lang="bg-BG" dirty="0" smtClean="0"/>
              <a:t>Основни </a:t>
            </a:r>
            <a:r>
              <a:rPr lang="bg-BG" dirty="0"/>
              <a:t>входно-изходни интерфейси и </a:t>
            </a:r>
            <a:r>
              <a:rPr lang="bg-BG" dirty="0" smtClean="0"/>
              <a:t>стандарти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6345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219200"/>
            <a:ext cx="7924800" cy="685800"/>
          </a:xfrm>
        </p:spPr>
        <p:txBody>
          <a:bodyPr/>
          <a:lstStyle/>
          <a:p>
            <a:r>
              <a:rPr lang="bg-BG" dirty="0" smtClean="0"/>
              <a:t>Текстообработка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133599"/>
            <a:ext cx="7924800" cy="873920"/>
          </a:xfrm>
        </p:spPr>
        <p:txBody>
          <a:bodyPr/>
          <a:lstStyle/>
          <a:p>
            <a:r>
              <a:rPr lang="bg-BG" dirty="0" smtClean="0"/>
              <a:t>Работа с текстотобработващ софтуер, файлови формати, кодирания, текст, таблици, фигури, …</a:t>
            </a:r>
            <a:endParaRPr lang="en-US" dirty="0"/>
          </a:p>
        </p:txBody>
      </p:sp>
      <p:pic>
        <p:nvPicPr>
          <p:cNvPr id="22530" name="Picture 2" descr="http://www.binbin.net/photos/generic/ele/electronic-word-processing-typewri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738" y="3492776"/>
            <a:ext cx="3467100" cy="2831824"/>
          </a:xfrm>
          <a:prstGeom prst="roundRect">
            <a:avLst>
              <a:gd name="adj" fmla="val 391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http://www.altoonaridgelodge.com/images/MS-Wor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2866">
            <a:off x="768725" y="3751179"/>
            <a:ext cx="2438400" cy="2560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http://ui.openoffice.org/VisualDesign/gifs/Icons/OOo30_final_mimetype/Galaxy_OOo3_writer-doc_25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7559">
            <a:off x="6019920" y="3800053"/>
            <a:ext cx="2419732" cy="24197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15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Текстообработка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Въпросите от този раздел по конспект обхващат следните области:</a:t>
            </a:r>
          </a:p>
          <a:p>
            <a:pPr lvl="1"/>
            <a:r>
              <a:rPr lang="bg-BG" dirty="0"/>
              <a:t>Компютърна обработка на </a:t>
            </a:r>
            <a:r>
              <a:rPr lang="bg-BG" dirty="0" smtClean="0"/>
              <a:t>текстове</a:t>
            </a:r>
          </a:p>
          <a:p>
            <a:pPr lvl="1"/>
            <a:r>
              <a:rPr lang="bg-BG" dirty="0" smtClean="0"/>
              <a:t>Видове </a:t>
            </a:r>
            <a:r>
              <a:rPr lang="bg-BG" dirty="0"/>
              <a:t>файлови формати (</a:t>
            </a:r>
            <a:r>
              <a:rPr lang="en-US" dirty="0"/>
              <a:t>TXT</a:t>
            </a:r>
            <a:r>
              <a:rPr lang="bg-BG" dirty="0"/>
              <a:t>, </a:t>
            </a:r>
            <a:r>
              <a:rPr lang="en-US" dirty="0"/>
              <a:t>DOC</a:t>
            </a:r>
            <a:r>
              <a:rPr lang="bg-BG" dirty="0"/>
              <a:t>, </a:t>
            </a:r>
            <a:r>
              <a:rPr lang="en-US" dirty="0"/>
              <a:t>DOCX, RTF</a:t>
            </a:r>
            <a:r>
              <a:rPr lang="bg-BG" dirty="0"/>
              <a:t>), </a:t>
            </a:r>
            <a:r>
              <a:rPr lang="bg-BG" dirty="0" smtClean="0"/>
              <a:t>конвертиране</a:t>
            </a:r>
          </a:p>
          <a:p>
            <a:pPr lvl="1"/>
            <a:r>
              <a:rPr lang="bg-BG" dirty="0" smtClean="0"/>
              <a:t>Начини </a:t>
            </a:r>
            <a:r>
              <a:rPr lang="bg-BG" dirty="0"/>
              <a:t>за кодиране на текстова информация (кодиращи таблици и стандарти </a:t>
            </a:r>
            <a:r>
              <a:rPr lang="en-US" dirty="0"/>
              <a:t>Unicode</a:t>
            </a:r>
            <a:r>
              <a:rPr lang="bg-BG" dirty="0"/>
              <a:t>, </a:t>
            </a:r>
            <a:r>
              <a:rPr lang="en-US" dirty="0"/>
              <a:t>Windows-1251, </a:t>
            </a:r>
            <a:r>
              <a:rPr lang="bg-BG" dirty="0"/>
              <a:t>ASCII</a:t>
            </a:r>
            <a:r>
              <a:rPr lang="bg-BG" dirty="0" smtClean="0"/>
              <a:t>)</a:t>
            </a:r>
          </a:p>
          <a:p>
            <a:pPr lvl="1"/>
            <a:r>
              <a:rPr lang="bg-BG" dirty="0" smtClean="0"/>
              <a:t>Проблеми </a:t>
            </a:r>
            <a:r>
              <a:rPr lang="bg-BG" dirty="0"/>
              <a:t>при гарантиране на </a:t>
            </a:r>
            <a:r>
              <a:rPr lang="bg-BG" dirty="0" smtClean="0"/>
              <a:t>многоезичност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7530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Текстообработка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638800"/>
          </a:xfrm>
        </p:spPr>
        <p:txBody>
          <a:bodyPr/>
          <a:lstStyle/>
          <a:p>
            <a:pPr lvl="1">
              <a:lnSpc>
                <a:spcPts val="3600"/>
              </a:lnSpc>
            </a:pPr>
            <a:r>
              <a:rPr lang="bg-BG" sz="2800" dirty="0"/>
              <a:t>Основни компоненти от текстовото оформление (абзаци: подравняване, разстояния между редовете и абзаците, текст: шрифтове, разстояния между буквите, оцветяване, размер на шрифта, ефекти</a:t>
            </a:r>
            <a:r>
              <a:rPr lang="bg-BG" sz="2800" dirty="0" smtClean="0"/>
              <a:t>). Стандарти </a:t>
            </a:r>
            <a:r>
              <a:rPr lang="bg-BG" sz="2800" dirty="0"/>
              <a:t>за оформление на текстове. Работа със стилове. Вмъкване на символи и изображения. Вмъкване на таблици. Оформяне на таблици, редове/колони, клетки. Вмъкване на текстови полета. Изчертаване на фигури. Оформяне (форматиране) на страница: рамка, фон. Вмъкване на нова страница, на секция, номериране, съдържание.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581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Въпрос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638800"/>
          </a:xfrm>
        </p:spPr>
        <p:txBody>
          <a:bodyPr/>
          <a:lstStyle/>
          <a:p>
            <a:r>
              <a:rPr lang="en-US" dirty="0" smtClean="0"/>
              <a:t>…</a:t>
            </a:r>
          </a:p>
          <a:p>
            <a:pPr marL="871538" lvl="1" indent="-514350">
              <a:buFont typeface="+mj-lt"/>
              <a:buAutoNum type="alphaLcParenR"/>
            </a:pPr>
            <a:r>
              <a:rPr lang="en-US" dirty="0" smtClean="0"/>
              <a:t>…</a:t>
            </a:r>
          </a:p>
          <a:p>
            <a:pPr marL="871538" lvl="1" indent="-514350">
              <a:buFont typeface="+mj-lt"/>
              <a:buAutoNum type="alphaLcParenR"/>
            </a:pPr>
            <a:r>
              <a:rPr lang="en-US" dirty="0" smtClean="0"/>
              <a:t>…</a:t>
            </a:r>
          </a:p>
          <a:p>
            <a:pPr marL="871538" lvl="1" indent="-514350">
              <a:buFont typeface="+mj-lt"/>
              <a:buAutoNum type="alphaLcParenR"/>
            </a:pPr>
            <a:r>
              <a:rPr lang="en-US" dirty="0" smtClean="0"/>
              <a:t>…</a:t>
            </a:r>
          </a:p>
          <a:p>
            <a:pPr marL="871538" lvl="1" indent="-514350">
              <a:buFont typeface="+mj-lt"/>
              <a:buAutoNum type="alphaLcParenR"/>
            </a:pPr>
            <a:r>
              <a:rPr lang="en-US" dirty="0" smtClean="0"/>
              <a:t>…</a:t>
            </a:r>
          </a:p>
          <a:p>
            <a:pPr marL="871538" lvl="1" indent="-514350">
              <a:buFont typeface="+mj-lt"/>
              <a:buAutoNum type="alphaLcParenR"/>
            </a:pPr>
            <a:r>
              <a:rPr lang="en-US" dirty="0" smtClean="0"/>
              <a:t>…</a:t>
            </a:r>
          </a:p>
          <a:p>
            <a:pPr marL="871538" lvl="1" indent="-514350">
              <a:buFont typeface="+mj-lt"/>
              <a:buAutoNum type="alphaLcParenR"/>
            </a:pP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95300" y="2174175"/>
            <a:ext cx="609600" cy="609600"/>
          </a:xfrm>
          <a:prstGeom prst="ellipse">
            <a:avLst/>
          </a:prstGeom>
          <a:solidFill>
            <a:schemeClr val="accent6">
              <a:alpha val="2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73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Отговор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…</a:t>
            </a:r>
            <a:endParaRPr lang="bg-BG" dirty="0" smtClean="0"/>
          </a:p>
          <a:p>
            <a:pPr lvl="1"/>
            <a:r>
              <a:rPr lang="en-US" dirty="0" smtClean="0"/>
              <a:t>…</a:t>
            </a:r>
            <a:endParaRPr lang="bg-BG" dirty="0" smtClean="0"/>
          </a:p>
          <a:p>
            <a:pPr lvl="1"/>
            <a:r>
              <a:rPr lang="bg-BG" dirty="0" smtClean="0"/>
              <a:t>…</a:t>
            </a:r>
            <a:endParaRPr lang="en-US" dirty="0" smtClean="0"/>
          </a:p>
          <a:p>
            <a:endParaRPr lang="en-US" dirty="0" smtClean="0"/>
          </a:p>
          <a:p>
            <a:r>
              <a:rPr lang="bg-BG" dirty="0"/>
              <a:t>Информация</a:t>
            </a:r>
            <a:r>
              <a:rPr lang="bg-BG" dirty="0" smtClean="0"/>
              <a:t>:</a:t>
            </a:r>
            <a:endParaRPr lang="en-US" dirty="0" smtClean="0"/>
          </a:p>
          <a:p>
            <a:pPr lvl="1"/>
            <a:r>
              <a:rPr lang="en-US" sz="2800" dirty="0" smtClean="0"/>
              <a:t>…</a:t>
            </a:r>
          </a:p>
          <a:p>
            <a:pPr lvl="1"/>
            <a:r>
              <a:rPr lang="en-US" sz="2800" dirty="0" smtClean="0"/>
              <a:t>…</a:t>
            </a:r>
          </a:p>
          <a:p>
            <a:pPr lvl="1"/>
            <a:r>
              <a:rPr lang="en-US" sz="2800" dirty="0" smtClean="0"/>
              <a:t>…</a:t>
            </a:r>
            <a:endParaRPr lang="bg-BG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33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2667" y="4419601"/>
            <a:ext cx="7924800" cy="685800"/>
          </a:xfrm>
        </p:spPr>
        <p:txBody>
          <a:bodyPr/>
          <a:lstStyle/>
          <a:p>
            <a:r>
              <a:rPr lang="bg-BG" dirty="0" smtClean="0"/>
              <a:t>Компютърна графика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2667" y="5450680"/>
            <a:ext cx="7924800" cy="873920"/>
          </a:xfrm>
        </p:spPr>
        <p:txBody>
          <a:bodyPr/>
          <a:lstStyle/>
          <a:p>
            <a:r>
              <a:rPr lang="bg-BG" dirty="0" smtClean="0"/>
              <a:t>Растерна и векторна графика, графични файлови формати, графични редактори, цветови гами</a:t>
            </a:r>
            <a:endParaRPr lang="en-US" dirty="0"/>
          </a:p>
        </p:txBody>
      </p:sp>
      <p:pic>
        <p:nvPicPr>
          <p:cNvPr id="26629" name="Picture 5" descr="http://www.learnkey.com/elearning/images/product_categories/web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5800" y="914400"/>
            <a:ext cx="2819400" cy="2324006"/>
          </a:xfrm>
          <a:prstGeom prst="roundRect">
            <a:avLst>
              <a:gd name="adj" fmla="val 1625"/>
            </a:avLst>
          </a:prstGeom>
          <a:noFill/>
          <a:effectLst>
            <a:softEdge rad="31750"/>
          </a:effectLst>
          <a:scene3d>
            <a:camera prst="perspectiveHeroicExtreme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371784"/>
            <a:ext cx="2289805" cy="159061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"/>
          </a:effectLst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9" descr="http://www.new-options.com/images/paintbrushe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433975">
            <a:off x="6770073" y="568181"/>
            <a:ext cx="1726691" cy="1600873"/>
          </a:xfrm>
          <a:prstGeom prst="roundRect">
            <a:avLst/>
          </a:prstGeom>
          <a:noFill/>
          <a:effectLst>
            <a:softEdge rad="31750"/>
          </a:effectLst>
          <a:scene3d>
            <a:camera prst="perspectiveHeroicExtremeRightFacing" fov="5400000">
              <a:rot lat="389930" lon="1246741" rev="21556313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3793">
            <a:off x="1952979" y="533401"/>
            <a:ext cx="5209822" cy="3407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115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Компютърна графика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bg-BG" dirty="0" smtClean="0"/>
              <a:t>Въпросите от този раздел по конспект обхващат следните области:</a:t>
            </a:r>
          </a:p>
          <a:p>
            <a:pPr lvl="1">
              <a:lnSpc>
                <a:spcPct val="100000"/>
              </a:lnSpc>
            </a:pPr>
            <a:r>
              <a:rPr lang="bg-BG" sz="2800" dirty="0"/>
              <a:t>Компютърна графика. </a:t>
            </a:r>
            <a:r>
              <a:rPr lang="bg-BG" sz="2800" dirty="0" smtClean="0"/>
              <a:t>Графични файлови формати (</a:t>
            </a:r>
            <a:r>
              <a:rPr lang="en-US" sz="2800" dirty="0"/>
              <a:t>JPG</a:t>
            </a:r>
            <a:r>
              <a:rPr lang="bg-BG" sz="2800" dirty="0"/>
              <a:t>, </a:t>
            </a:r>
            <a:r>
              <a:rPr lang="en-US" sz="2800" dirty="0"/>
              <a:t>GIF</a:t>
            </a:r>
            <a:r>
              <a:rPr lang="bg-BG" sz="2800" dirty="0"/>
              <a:t>, </a:t>
            </a:r>
            <a:r>
              <a:rPr lang="en-US" sz="2800" dirty="0"/>
              <a:t>PNG, TIFF</a:t>
            </a:r>
            <a:r>
              <a:rPr lang="bg-BG" sz="2800" dirty="0"/>
              <a:t>, </a:t>
            </a:r>
            <a:r>
              <a:rPr lang="en-US" sz="2800" dirty="0"/>
              <a:t>EPS</a:t>
            </a:r>
            <a:r>
              <a:rPr lang="bg-BG" sz="2800" dirty="0"/>
              <a:t>, </a:t>
            </a:r>
            <a:r>
              <a:rPr lang="en-US" sz="2800" dirty="0"/>
              <a:t>PSD</a:t>
            </a:r>
            <a:r>
              <a:rPr lang="bg-BG" sz="2800" dirty="0"/>
              <a:t>, </a:t>
            </a:r>
            <a:r>
              <a:rPr lang="en-US" sz="2800" dirty="0"/>
              <a:t>AI</a:t>
            </a:r>
            <a:r>
              <a:rPr lang="bg-BG" sz="2800" dirty="0"/>
              <a:t>, </a:t>
            </a:r>
            <a:r>
              <a:rPr lang="en-US" sz="2800" dirty="0"/>
              <a:t>CDR</a:t>
            </a:r>
            <a:r>
              <a:rPr lang="bg-BG" sz="2800" dirty="0"/>
              <a:t>). Компресиране на изображенията. Векторни и графични изображения. Конвертиране на графични формати. Приложения (създаване на графични изображения, анализ и разпознаване на изображения, компютърно изкуство). Графични редактори за изображения. Филтри и ефекти. Цветови гами: RGB, CMYK, </a:t>
            </a:r>
            <a:r>
              <a:rPr lang="en-US" sz="2800" dirty="0"/>
              <a:t>Panton</a:t>
            </a:r>
            <a:r>
              <a:rPr lang="bg-BG" sz="2800" dirty="0"/>
              <a:t>, 16-битови цветове</a:t>
            </a:r>
            <a:r>
              <a:rPr lang="bg-BG" sz="280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7530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Въпрос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638800"/>
          </a:xfrm>
        </p:spPr>
        <p:txBody>
          <a:bodyPr/>
          <a:lstStyle/>
          <a:p>
            <a:r>
              <a:rPr lang="en-US" dirty="0" smtClean="0"/>
              <a:t>…</a:t>
            </a:r>
          </a:p>
          <a:p>
            <a:pPr marL="871538" lvl="1" indent="-514350">
              <a:buFont typeface="+mj-lt"/>
              <a:buAutoNum type="alphaLcParenR"/>
            </a:pPr>
            <a:r>
              <a:rPr lang="en-US" dirty="0" smtClean="0"/>
              <a:t>…</a:t>
            </a:r>
          </a:p>
          <a:p>
            <a:pPr marL="871538" lvl="1" indent="-514350">
              <a:buFont typeface="+mj-lt"/>
              <a:buAutoNum type="alphaLcParenR"/>
            </a:pPr>
            <a:r>
              <a:rPr lang="en-US" dirty="0" smtClean="0"/>
              <a:t>…</a:t>
            </a:r>
          </a:p>
          <a:p>
            <a:pPr marL="871538" lvl="1" indent="-514350">
              <a:buFont typeface="+mj-lt"/>
              <a:buAutoNum type="alphaLcParenR"/>
            </a:pPr>
            <a:r>
              <a:rPr lang="en-US" dirty="0" smtClean="0"/>
              <a:t>…</a:t>
            </a:r>
          </a:p>
          <a:p>
            <a:pPr marL="871538" lvl="1" indent="-514350">
              <a:buFont typeface="+mj-lt"/>
              <a:buAutoNum type="alphaLcParenR"/>
            </a:pPr>
            <a:r>
              <a:rPr lang="en-US" dirty="0" smtClean="0"/>
              <a:t>…</a:t>
            </a:r>
          </a:p>
          <a:p>
            <a:pPr marL="871538" lvl="1" indent="-514350">
              <a:buFont typeface="+mj-lt"/>
              <a:buAutoNum type="alphaLcParenR"/>
            </a:pPr>
            <a:r>
              <a:rPr lang="en-US" dirty="0" smtClean="0"/>
              <a:t>…</a:t>
            </a:r>
          </a:p>
          <a:p>
            <a:pPr marL="871538" lvl="1" indent="-514350">
              <a:buFont typeface="+mj-lt"/>
              <a:buAutoNum type="alphaLcParenR"/>
            </a:pP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95300" y="2174175"/>
            <a:ext cx="609600" cy="609600"/>
          </a:xfrm>
          <a:prstGeom prst="ellipse">
            <a:avLst/>
          </a:prstGeom>
          <a:solidFill>
            <a:schemeClr val="accent6">
              <a:alpha val="2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73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Отговор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…</a:t>
            </a:r>
            <a:endParaRPr lang="bg-BG" dirty="0" smtClean="0"/>
          </a:p>
          <a:p>
            <a:pPr lvl="1"/>
            <a:r>
              <a:rPr lang="en-US" dirty="0" smtClean="0"/>
              <a:t>…</a:t>
            </a:r>
            <a:endParaRPr lang="bg-BG" dirty="0" smtClean="0"/>
          </a:p>
          <a:p>
            <a:pPr lvl="1"/>
            <a:r>
              <a:rPr lang="bg-BG" dirty="0" smtClean="0"/>
              <a:t>…</a:t>
            </a:r>
            <a:endParaRPr lang="en-US" dirty="0" smtClean="0"/>
          </a:p>
          <a:p>
            <a:endParaRPr lang="en-US" dirty="0" smtClean="0"/>
          </a:p>
          <a:p>
            <a:r>
              <a:rPr lang="bg-BG" dirty="0"/>
              <a:t>Информация</a:t>
            </a:r>
            <a:r>
              <a:rPr lang="bg-BG" dirty="0" smtClean="0"/>
              <a:t>:</a:t>
            </a:r>
            <a:endParaRPr lang="en-US" dirty="0" smtClean="0"/>
          </a:p>
          <a:p>
            <a:pPr lvl="1"/>
            <a:r>
              <a:rPr lang="en-US" sz="2800" dirty="0" smtClean="0"/>
              <a:t>…</a:t>
            </a:r>
          </a:p>
          <a:p>
            <a:pPr lvl="1"/>
            <a:r>
              <a:rPr lang="en-US" sz="2800" dirty="0" smtClean="0"/>
              <a:t>…</a:t>
            </a:r>
          </a:p>
          <a:p>
            <a:pPr lvl="1"/>
            <a:r>
              <a:rPr lang="en-US" sz="2800" dirty="0" smtClean="0"/>
              <a:t>…</a:t>
            </a:r>
            <a:endParaRPr lang="bg-BG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33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917280"/>
            <a:ext cx="7924800" cy="685800"/>
          </a:xfrm>
        </p:spPr>
        <p:txBody>
          <a:bodyPr/>
          <a:lstStyle/>
          <a:p>
            <a:r>
              <a:rPr lang="bg-BG" dirty="0" smtClean="0"/>
              <a:t>Бази от данни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5710324"/>
            <a:ext cx="7924800" cy="569120"/>
          </a:xfrm>
        </p:spPr>
        <p:txBody>
          <a:bodyPr/>
          <a:lstStyle/>
          <a:p>
            <a:r>
              <a:rPr lang="bg-BG" dirty="0" smtClean="0"/>
              <a:t>Модели на данните, таблици, релации, </a:t>
            </a:r>
            <a:r>
              <a:rPr lang="en-US" dirty="0" smtClean="0"/>
              <a:t>SQL</a:t>
            </a:r>
            <a:endParaRPr lang="en-US" dirty="0"/>
          </a:p>
        </p:txBody>
      </p:sp>
      <p:pic>
        <p:nvPicPr>
          <p:cNvPr id="5" name="Picture 2" descr="-&quot;Relational"/>
          <p:cNvPicPr>
            <a:picLocks noChangeAspect="1" noChangeArrowheads="1"/>
          </p:cNvPicPr>
          <p:nvPr/>
        </p:nvPicPr>
        <p:blipFill>
          <a:blip r:embed="rId2" cstate="screen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7933">
            <a:off x="3048000" y="779902"/>
            <a:ext cx="2971800" cy="1503111"/>
          </a:xfrm>
          <a:prstGeom prst="rect">
            <a:avLst/>
          </a:prstGeom>
          <a:noFill/>
          <a:effectLst>
            <a:outerShdw blurRad="88900" sx="106000" sy="106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4" descr="http://www.saheltech.com/photos/database2.jpg"/>
          <p:cNvPicPr>
            <a:picLocks noChangeAspect="1" noChangeArrowheads="1"/>
          </p:cNvPicPr>
          <p:nvPr/>
        </p:nvPicPr>
        <p:blipFill>
          <a:blip r:embed="rId3" cstate="screen">
            <a:lum bright="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0379">
            <a:off x="5266620" y="2477584"/>
            <a:ext cx="2974180" cy="1918825"/>
          </a:xfrm>
          <a:prstGeom prst="roundRect">
            <a:avLst>
              <a:gd name="adj" fmla="val 470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88900" sx="106000" sy="106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2" descr="http://store.kagi.com/gif/6CN_LIVE/Drag%20%20Drop%20Icon%20125_128_vph0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4036">
            <a:off x="2937029" y="2301960"/>
            <a:ext cx="2315833" cy="2129743"/>
          </a:xfrm>
          <a:prstGeom prst="roundRect">
            <a:avLst>
              <a:gd name="adj" fmla="val 7737"/>
            </a:avLst>
          </a:prstGeom>
          <a:noFill/>
          <a:effectLst>
            <a:outerShdw blurRad="88900" sx="106000" sy="106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2" descr="http://images.visual-paradigm.com/vpuml/provides/codedbeng/generate_db_illu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0146">
            <a:off x="691293" y="2701970"/>
            <a:ext cx="2170387" cy="1765072"/>
          </a:xfrm>
          <a:prstGeom prst="roundRect">
            <a:avLst>
              <a:gd name="adj" fmla="val 2941"/>
            </a:avLst>
          </a:prstGeom>
          <a:noFill/>
          <a:effectLst>
            <a:outerShdw blurRad="88900" sx="106000" sy="106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2" descr="http://www.iconspedia.com/uploads/1913906277156034685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6140">
            <a:off x="776582" y="804411"/>
            <a:ext cx="2664508" cy="2294812"/>
          </a:xfrm>
          <a:prstGeom prst="rect">
            <a:avLst/>
          </a:prstGeom>
          <a:noFill/>
          <a:effectLst>
            <a:outerShdw blurRad="88900" sx="106000" sy="106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2" descr="http://www.selikoff.net/blog-files/database-good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978">
            <a:off x="5779953" y="994191"/>
            <a:ext cx="1911982" cy="16820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88900" sx="106000" sy="106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115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Въпрос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638800"/>
          </a:xfrm>
        </p:spPr>
        <p:txBody>
          <a:bodyPr/>
          <a:lstStyle/>
          <a:p>
            <a:r>
              <a:rPr lang="en-US" dirty="0" smtClean="0"/>
              <a:t>…</a:t>
            </a:r>
          </a:p>
          <a:p>
            <a:pPr marL="871538" lvl="1" indent="-514350">
              <a:buFont typeface="+mj-lt"/>
              <a:buAutoNum type="alphaLcParenR"/>
            </a:pPr>
            <a:r>
              <a:rPr lang="en-US" dirty="0" smtClean="0"/>
              <a:t>…</a:t>
            </a:r>
          </a:p>
          <a:p>
            <a:pPr marL="871538" lvl="1" indent="-514350">
              <a:buFont typeface="+mj-lt"/>
              <a:buAutoNum type="alphaLcParenR"/>
            </a:pPr>
            <a:r>
              <a:rPr lang="en-US" dirty="0" smtClean="0"/>
              <a:t>…</a:t>
            </a:r>
          </a:p>
          <a:p>
            <a:pPr marL="871538" lvl="1" indent="-514350">
              <a:buFont typeface="+mj-lt"/>
              <a:buAutoNum type="alphaLcParenR"/>
            </a:pPr>
            <a:r>
              <a:rPr lang="en-US" dirty="0" smtClean="0"/>
              <a:t>…</a:t>
            </a:r>
          </a:p>
          <a:p>
            <a:pPr marL="871538" lvl="1" indent="-514350">
              <a:buFont typeface="+mj-lt"/>
              <a:buAutoNum type="alphaLcParenR"/>
            </a:pPr>
            <a:r>
              <a:rPr lang="en-US" dirty="0" smtClean="0"/>
              <a:t>…</a:t>
            </a:r>
          </a:p>
          <a:p>
            <a:pPr marL="871538" lvl="1" indent="-514350">
              <a:buFont typeface="+mj-lt"/>
              <a:buAutoNum type="alphaLcParenR"/>
            </a:pPr>
            <a:r>
              <a:rPr lang="en-US" dirty="0" smtClean="0"/>
              <a:t>…</a:t>
            </a:r>
          </a:p>
          <a:p>
            <a:pPr marL="871538" lvl="1" indent="-514350">
              <a:buFont typeface="+mj-lt"/>
              <a:buAutoNum type="alphaLcParenR"/>
            </a:pP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95300" y="2174175"/>
            <a:ext cx="609600" cy="609600"/>
          </a:xfrm>
          <a:prstGeom prst="ellipse">
            <a:avLst/>
          </a:prstGeom>
          <a:solidFill>
            <a:schemeClr val="accent6">
              <a:alpha val="2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77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Бази от данни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Въпросите от този раздел по конспект обхващат следните области:</a:t>
            </a:r>
          </a:p>
          <a:p>
            <a:pPr lvl="1"/>
            <a:r>
              <a:rPr lang="bg-BG" dirty="0"/>
              <a:t>Бази от данни. Системи за управление на бази от данни. Логическа и физическа организация. Модели на </a:t>
            </a:r>
            <a:r>
              <a:rPr lang="bg-BG" dirty="0" smtClean="0"/>
              <a:t>данните</a:t>
            </a:r>
          </a:p>
          <a:p>
            <a:pPr lvl="1"/>
            <a:r>
              <a:rPr lang="bg-BG" dirty="0" smtClean="0"/>
              <a:t>Релационни </a:t>
            </a:r>
            <a:r>
              <a:rPr lang="bg-BG" dirty="0"/>
              <a:t>бази от данни. Таблици и релации. Обекти </a:t>
            </a:r>
            <a:r>
              <a:rPr lang="bg-BG" dirty="0" smtClean="0"/>
              <a:t>в </a:t>
            </a:r>
            <a:r>
              <a:rPr lang="bg-BG" dirty="0"/>
              <a:t>базите от данни. Типове </a:t>
            </a:r>
            <a:r>
              <a:rPr lang="bg-BG" dirty="0" smtClean="0"/>
              <a:t>данни</a:t>
            </a:r>
          </a:p>
          <a:p>
            <a:pPr lvl="1"/>
            <a:r>
              <a:rPr lang="bg-BG" dirty="0" smtClean="0"/>
              <a:t>Език </a:t>
            </a:r>
            <a:r>
              <a:rPr lang="en-US" dirty="0"/>
              <a:t>SQL.</a:t>
            </a:r>
            <a:r>
              <a:rPr lang="bg-BG" dirty="0"/>
              <a:t> Видове </a:t>
            </a:r>
            <a:r>
              <a:rPr lang="en-US" dirty="0"/>
              <a:t>SQL </a:t>
            </a:r>
            <a:r>
              <a:rPr lang="bg-BG" dirty="0"/>
              <a:t>команди и </a:t>
            </a:r>
            <a:r>
              <a:rPr lang="bg-BG" dirty="0" smtClean="0"/>
              <a:t>заявки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7530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Въпрос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638800"/>
          </a:xfrm>
        </p:spPr>
        <p:txBody>
          <a:bodyPr/>
          <a:lstStyle/>
          <a:p>
            <a:r>
              <a:rPr lang="en-US" dirty="0" smtClean="0"/>
              <a:t>…</a:t>
            </a:r>
          </a:p>
          <a:p>
            <a:pPr marL="871538" lvl="1" indent="-514350">
              <a:buFont typeface="+mj-lt"/>
              <a:buAutoNum type="alphaLcParenR"/>
            </a:pPr>
            <a:r>
              <a:rPr lang="en-US" dirty="0" smtClean="0"/>
              <a:t>…</a:t>
            </a:r>
          </a:p>
          <a:p>
            <a:pPr marL="871538" lvl="1" indent="-514350">
              <a:buFont typeface="+mj-lt"/>
              <a:buAutoNum type="alphaLcParenR"/>
            </a:pPr>
            <a:r>
              <a:rPr lang="en-US" dirty="0" smtClean="0"/>
              <a:t>…</a:t>
            </a:r>
          </a:p>
          <a:p>
            <a:pPr marL="871538" lvl="1" indent="-514350">
              <a:buFont typeface="+mj-lt"/>
              <a:buAutoNum type="alphaLcParenR"/>
            </a:pPr>
            <a:r>
              <a:rPr lang="en-US" dirty="0" smtClean="0"/>
              <a:t>…</a:t>
            </a:r>
          </a:p>
          <a:p>
            <a:pPr marL="871538" lvl="1" indent="-514350">
              <a:buFont typeface="+mj-lt"/>
              <a:buAutoNum type="alphaLcParenR"/>
            </a:pPr>
            <a:r>
              <a:rPr lang="en-US" dirty="0" smtClean="0"/>
              <a:t>…</a:t>
            </a:r>
          </a:p>
          <a:p>
            <a:pPr marL="871538" lvl="1" indent="-514350">
              <a:buFont typeface="+mj-lt"/>
              <a:buAutoNum type="alphaLcParenR"/>
            </a:pPr>
            <a:r>
              <a:rPr lang="en-US" dirty="0" smtClean="0"/>
              <a:t>…</a:t>
            </a:r>
          </a:p>
          <a:p>
            <a:pPr marL="871538" lvl="1" indent="-514350">
              <a:buFont typeface="+mj-lt"/>
              <a:buAutoNum type="alphaLcParenR"/>
            </a:pP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95300" y="2174175"/>
            <a:ext cx="609600" cy="609600"/>
          </a:xfrm>
          <a:prstGeom prst="ellipse">
            <a:avLst/>
          </a:prstGeom>
          <a:solidFill>
            <a:schemeClr val="accent6">
              <a:alpha val="2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73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Отговор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…</a:t>
            </a:r>
            <a:endParaRPr lang="bg-BG" dirty="0" smtClean="0"/>
          </a:p>
          <a:p>
            <a:pPr lvl="1"/>
            <a:r>
              <a:rPr lang="en-US" dirty="0" smtClean="0"/>
              <a:t>…</a:t>
            </a:r>
            <a:endParaRPr lang="bg-BG" dirty="0" smtClean="0"/>
          </a:p>
          <a:p>
            <a:pPr lvl="1"/>
            <a:r>
              <a:rPr lang="bg-BG" dirty="0" smtClean="0"/>
              <a:t>…</a:t>
            </a:r>
            <a:endParaRPr lang="en-US" dirty="0" smtClean="0"/>
          </a:p>
          <a:p>
            <a:endParaRPr lang="en-US" dirty="0" smtClean="0"/>
          </a:p>
          <a:p>
            <a:r>
              <a:rPr lang="bg-BG" dirty="0"/>
              <a:t>Информация</a:t>
            </a:r>
            <a:r>
              <a:rPr lang="bg-BG" dirty="0" smtClean="0"/>
              <a:t>:</a:t>
            </a:r>
            <a:endParaRPr lang="en-US" dirty="0" smtClean="0"/>
          </a:p>
          <a:p>
            <a:pPr lvl="1"/>
            <a:r>
              <a:rPr lang="en-US" sz="2800" dirty="0" smtClean="0"/>
              <a:t>…</a:t>
            </a:r>
          </a:p>
          <a:p>
            <a:pPr lvl="1"/>
            <a:r>
              <a:rPr lang="en-US" sz="2800" dirty="0" smtClean="0"/>
              <a:t>…</a:t>
            </a:r>
          </a:p>
          <a:p>
            <a:pPr lvl="1"/>
            <a:r>
              <a:rPr lang="en-US" sz="2800" dirty="0" smtClean="0"/>
              <a:t>…</a:t>
            </a:r>
            <a:endParaRPr lang="bg-BG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33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419600"/>
            <a:ext cx="7924800" cy="685800"/>
          </a:xfrm>
        </p:spPr>
        <p:txBody>
          <a:bodyPr/>
          <a:lstStyle/>
          <a:p>
            <a:r>
              <a:rPr lang="bg-BG" dirty="0" smtClean="0"/>
              <a:t>Информационни системи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5526879"/>
            <a:ext cx="7924800" cy="569120"/>
          </a:xfrm>
        </p:spPr>
        <p:txBody>
          <a:bodyPr/>
          <a:lstStyle/>
          <a:p>
            <a:r>
              <a:rPr lang="en-US" dirty="0" smtClean="0"/>
              <a:t>ERP, CRM, BI</a:t>
            </a:r>
            <a:r>
              <a:rPr lang="bg-BG" dirty="0" smtClean="0"/>
              <a:t>, </a:t>
            </a:r>
            <a:r>
              <a:rPr lang="en-US" dirty="0" smtClean="0"/>
              <a:t>BPM, FMIS, CAD/CAM, CMS, </a:t>
            </a:r>
            <a:r>
              <a:rPr lang="bg-BG" dirty="0" smtClean="0"/>
              <a:t>софтуерни архитектури</a:t>
            </a:r>
            <a:endParaRPr lang="en-US" dirty="0"/>
          </a:p>
        </p:txBody>
      </p:sp>
      <p:pic>
        <p:nvPicPr>
          <p:cNvPr id="32770" name="Picture 2" descr="http://www.tepco.co.jp/en/corpinfo/consultant/images/c31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562" y="959938"/>
            <a:ext cx="5205238" cy="2918824"/>
          </a:xfrm>
          <a:prstGeom prst="roundRect">
            <a:avLst>
              <a:gd name="adj" fmla="val 409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46115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Информационни системи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6388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bg-BG" sz="3000" dirty="0" smtClean="0"/>
              <a:t>Въпросите от този раздел по конспект обхващат следните области:</a:t>
            </a:r>
          </a:p>
          <a:p>
            <a:pPr lvl="1">
              <a:lnSpc>
                <a:spcPct val="100000"/>
              </a:lnSpc>
            </a:pPr>
            <a:r>
              <a:rPr lang="bg-BG" sz="2800" dirty="0"/>
              <a:t>Информационни системи. Класифициране (за управление на организация – ERP, за управление на производство, за връзки с клиенти и доставчици – CRM, за отчети, анализи и прогнози – </a:t>
            </a:r>
            <a:r>
              <a:rPr lang="en-US" sz="2800" dirty="0"/>
              <a:t>BI, </a:t>
            </a:r>
            <a:r>
              <a:rPr lang="bg-BG" sz="2800" dirty="0"/>
              <a:t>за решаване на конкретни проблеми, ...). Жизнен цикъл (основни етапи в създаването и използването). Основни функции и задачи. Системни архитектури – двуслойна (клиент/сървър), трислойна, </a:t>
            </a:r>
            <a:r>
              <a:rPr lang="bg-BG" sz="2800" dirty="0" err="1"/>
              <a:t>N-слойна</a:t>
            </a:r>
            <a:r>
              <a:rPr lang="bg-BG" sz="2800" dirty="0"/>
              <a:t> (разпределена), </a:t>
            </a:r>
            <a:r>
              <a:rPr lang="en-US" sz="2800" dirty="0"/>
              <a:t>cloud computing</a:t>
            </a:r>
            <a:r>
              <a:rPr lang="bg-BG" sz="2800" dirty="0" smtClean="0"/>
              <a:t>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7530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Въпрос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638800"/>
          </a:xfrm>
        </p:spPr>
        <p:txBody>
          <a:bodyPr/>
          <a:lstStyle/>
          <a:p>
            <a:r>
              <a:rPr lang="en-US" dirty="0" smtClean="0"/>
              <a:t>…</a:t>
            </a:r>
          </a:p>
          <a:p>
            <a:pPr marL="871538" lvl="1" indent="-514350">
              <a:buFont typeface="+mj-lt"/>
              <a:buAutoNum type="alphaLcParenR"/>
            </a:pPr>
            <a:r>
              <a:rPr lang="en-US" dirty="0" smtClean="0"/>
              <a:t>…</a:t>
            </a:r>
          </a:p>
          <a:p>
            <a:pPr marL="871538" lvl="1" indent="-514350">
              <a:buFont typeface="+mj-lt"/>
              <a:buAutoNum type="alphaLcParenR"/>
            </a:pPr>
            <a:r>
              <a:rPr lang="en-US" dirty="0" smtClean="0"/>
              <a:t>…</a:t>
            </a:r>
          </a:p>
          <a:p>
            <a:pPr marL="871538" lvl="1" indent="-514350">
              <a:buFont typeface="+mj-lt"/>
              <a:buAutoNum type="alphaLcParenR"/>
            </a:pPr>
            <a:r>
              <a:rPr lang="en-US" dirty="0" smtClean="0"/>
              <a:t>…</a:t>
            </a:r>
          </a:p>
          <a:p>
            <a:pPr marL="871538" lvl="1" indent="-514350">
              <a:buFont typeface="+mj-lt"/>
              <a:buAutoNum type="alphaLcParenR"/>
            </a:pPr>
            <a:r>
              <a:rPr lang="en-US" dirty="0" smtClean="0"/>
              <a:t>…</a:t>
            </a:r>
          </a:p>
          <a:p>
            <a:pPr marL="871538" lvl="1" indent="-514350">
              <a:buFont typeface="+mj-lt"/>
              <a:buAutoNum type="alphaLcParenR"/>
            </a:pPr>
            <a:r>
              <a:rPr lang="en-US" dirty="0" smtClean="0"/>
              <a:t>…</a:t>
            </a:r>
          </a:p>
          <a:p>
            <a:pPr marL="871538" lvl="1" indent="-514350">
              <a:buFont typeface="+mj-lt"/>
              <a:buAutoNum type="alphaLcParenR"/>
            </a:pP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95300" y="2174175"/>
            <a:ext cx="609600" cy="609600"/>
          </a:xfrm>
          <a:prstGeom prst="ellipse">
            <a:avLst/>
          </a:prstGeom>
          <a:solidFill>
            <a:schemeClr val="accent6">
              <a:alpha val="2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73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Отговор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…</a:t>
            </a:r>
            <a:endParaRPr lang="bg-BG" dirty="0" smtClean="0"/>
          </a:p>
          <a:p>
            <a:pPr lvl="1"/>
            <a:r>
              <a:rPr lang="en-US" dirty="0" smtClean="0"/>
              <a:t>…</a:t>
            </a:r>
            <a:endParaRPr lang="bg-BG" dirty="0" smtClean="0"/>
          </a:p>
          <a:p>
            <a:pPr lvl="1"/>
            <a:r>
              <a:rPr lang="bg-BG" dirty="0" smtClean="0"/>
              <a:t>…</a:t>
            </a:r>
            <a:endParaRPr lang="en-US" dirty="0" smtClean="0"/>
          </a:p>
          <a:p>
            <a:endParaRPr lang="en-US" dirty="0" smtClean="0"/>
          </a:p>
          <a:p>
            <a:r>
              <a:rPr lang="bg-BG" dirty="0"/>
              <a:t>Информация</a:t>
            </a:r>
            <a:r>
              <a:rPr lang="bg-BG" dirty="0" smtClean="0"/>
              <a:t>:</a:t>
            </a:r>
            <a:endParaRPr lang="en-US" dirty="0" smtClean="0"/>
          </a:p>
          <a:p>
            <a:pPr lvl="1"/>
            <a:r>
              <a:rPr lang="en-US" sz="2800" dirty="0" smtClean="0"/>
              <a:t>…</a:t>
            </a:r>
          </a:p>
          <a:p>
            <a:pPr lvl="1"/>
            <a:r>
              <a:rPr lang="en-US" sz="2800" dirty="0" smtClean="0"/>
              <a:t>…</a:t>
            </a:r>
          </a:p>
          <a:p>
            <a:pPr lvl="1"/>
            <a:r>
              <a:rPr lang="en-US" sz="2800" dirty="0" smtClean="0"/>
              <a:t>…</a:t>
            </a:r>
            <a:endParaRPr lang="bg-BG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33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464720"/>
            <a:ext cx="7924800" cy="1295400"/>
          </a:xfrm>
        </p:spPr>
        <p:txBody>
          <a:bodyPr/>
          <a:lstStyle/>
          <a:p>
            <a:r>
              <a:rPr lang="bg-BG" dirty="0" smtClean="0"/>
              <a:t>Сигурност и защита на информацията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912520"/>
            <a:ext cx="7924800" cy="1564480"/>
          </a:xfrm>
        </p:spPr>
        <p:txBody>
          <a:bodyPr/>
          <a:lstStyle/>
          <a:p>
            <a:r>
              <a:rPr lang="bg-BG" dirty="0" smtClean="0"/>
              <a:t>Симетрични </a:t>
            </a:r>
            <a:r>
              <a:rPr lang="bg-BG" smtClean="0"/>
              <a:t>и асиметрични </a:t>
            </a:r>
            <a:r>
              <a:rPr lang="bg-BG" dirty="0" smtClean="0"/>
              <a:t>кодиращи алгоритми, криптографско хеширане, електронен подпис, цифрови сертификати</a:t>
            </a:r>
            <a:endParaRPr lang="en-US" dirty="0"/>
          </a:p>
        </p:txBody>
      </p:sp>
      <p:pic>
        <p:nvPicPr>
          <p:cNvPr id="33794" name="Picture 2" descr="http://www.cat.aum.edu/uploadedfile/cys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8111">
            <a:off x="3347249" y="567795"/>
            <a:ext cx="5060654" cy="2389316"/>
          </a:xfrm>
          <a:prstGeom prst="roundRect">
            <a:avLst>
              <a:gd name="adj" fmla="val 620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http://www.onixnet.com/IBM_ISS/images/loc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2808">
            <a:off x="670559" y="1135718"/>
            <a:ext cx="2330967" cy="1809927"/>
          </a:xfrm>
          <a:prstGeom prst="roundRect">
            <a:avLst>
              <a:gd name="adj" fmla="val 8259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15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7086600" cy="914400"/>
          </a:xfrm>
        </p:spPr>
        <p:txBody>
          <a:bodyPr/>
          <a:lstStyle/>
          <a:p>
            <a:r>
              <a:rPr lang="bg-BG" dirty="0"/>
              <a:t>Сигурност и защита на информацията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486400"/>
          </a:xfrm>
        </p:spPr>
        <p:txBody>
          <a:bodyPr/>
          <a:lstStyle/>
          <a:p>
            <a:pPr>
              <a:lnSpc>
                <a:spcPts val="3700"/>
              </a:lnSpc>
            </a:pPr>
            <a:r>
              <a:rPr lang="bg-BG" dirty="0" smtClean="0"/>
              <a:t>Въпросите от този раздел по конспект обхващат следните области:</a:t>
            </a:r>
          </a:p>
          <a:p>
            <a:pPr lvl="1">
              <a:lnSpc>
                <a:spcPts val="3700"/>
              </a:lnSpc>
            </a:pPr>
            <a:r>
              <a:rPr lang="bg-BG" dirty="0"/>
              <a:t>Сигурност и защита на информацията. Методи и алгоритми за кодиране: симетрични криптографски алгоритми – DES, 3DES; асиметрични криптографски алгоритми (с публичен и частен ключ) – RSA, DSA. Криптографски хеширащи алгоритми – SHA-1, MD5. Електронен подпис. Инфраструктура на публичния ключ (</a:t>
            </a:r>
            <a:r>
              <a:rPr lang="en-US" dirty="0"/>
              <a:t>PKI). </a:t>
            </a:r>
            <a:r>
              <a:rPr lang="bg-BG" dirty="0"/>
              <a:t>Цифрови сертификати</a:t>
            </a:r>
            <a:r>
              <a:rPr lang="bg-BG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7530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Въпрос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638800"/>
          </a:xfrm>
        </p:spPr>
        <p:txBody>
          <a:bodyPr/>
          <a:lstStyle/>
          <a:p>
            <a:r>
              <a:rPr lang="en-US" dirty="0" smtClean="0"/>
              <a:t>…</a:t>
            </a:r>
          </a:p>
          <a:p>
            <a:pPr marL="871538" lvl="1" indent="-514350">
              <a:buFont typeface="+mj-lt"/>
              <a:buAutoNum type="alphaLcParenR"/>
            </a:pPr>
            <a:r>
              <a:rPr lang="en-US" dirty="0" smtClean="0"/>
              <a:t>…</a:t>
            </a:r>
          </a:p>
          <a:p>
            <a:pPr marL="871538" lvl="1" indent="-514350">
              <a:buFont typeface="+mj-lt"/>
              <a:buAutoNum type="alphaLcParenR"/>
            </a:pPr>
            <a:r>
              <a:rPr lang="en-US" dirty="0" smtClean="0"/>
              <a:t>…</a:t>
            </a:r>
          </a:p>
          <a:p>
            <a:pPr marL="871538" lvl="1" indent="-514350">
              <a:buFont typeface="+mj-lt"/>
              <a:buAutoNum type="alphaLcParenR"/>
            </a:pPr>
            <a:r>
              <a:rPr lang="en-US" dirty="0" smtClean="0"/>
              <a:t>…</a:t>
            </a:r>
          </a:p>
          <a:p>
            <a:pPr marL="871538" lvl="1" indent="-514350">
              <a:buFont typeface="+mj-lt"/>
              <a:buAutoNum type="alphaLcParenR"/>
            </a:pPr>
            <a:r>
              <a:rPr lang="en-US" dirty="0" smtClean="0"/>
              <a:t>…</a:t>
            </a:r>
          </a:p>
          <a:p>
            <a:pPr marL="871538" lvl="1" indent="-514350">
              <a:buFont typeface="+mj-lt"/>
              <a:buAutoNum type="alphaLcParenR"/>
            </a:pPr>
            <a:r>
              <a:rPr lang="en-US" dirty="0" smtClean="0"/>
              <a:t>…</a:t>
            </a:r>
          </a:p>
          <a:p>
            <a:pPr marL="871538" lvl="1" indent="-514350">
              <a:buFont typeface="+mj-lt"/>
              <a:buAutoNum type="alphaLcParenR"/>
            </a:pP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95300" y="2174175"/>
            <a:ext cx="609600" cy="609600"/>
          </a:xfrm>
          <a:prstGeom prst="ellipse">
            <a:avLst/>
          </a:prstGeom>
          <a:solidFill>
            <a:schemeClr val="accent6">
              <a:alpha val="2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73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Отговор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…</a:t>
            </a:r>
            <a:endParaRPr lang="bg-BG" dirty="0" smtClean="0"/>
          </a:p>
          <a:p>
            <a:pPr lvl="1"/>
            <a:r>
              <a:rPr lang="en-US" dirty="0" smtClean="0"/>
              <a:t>…</a:t>
            </a:r>
            <a:endParaRPr lang="bg-BG" dirty="0" smtClean="0"/>
          </a:p>
          <a:p>
            <a:pPr lvl="1"/>
            <a:r>
              <a:rPr lang="bg-BG" dirty="0" smtClean="0"/>
              <a:t>…</a:t>
            </a:r>
            <a:endParaRPr lang="en-US" dirty="0" smtClean="0"/>
          </a:p>
          <a:p>
            <a:endParaRPr lang="en-US" dirty="0" smtClean="0"/>
          </a:p>
          <a:p>
            <a:r>
              <a:rPr lang="bg-BG" dirty="0"/>
              <a:t>Информация</a:t>
            </a:r>
            <a:r>
              <a:rPr lang="bg-BG" dirty="0" smtClean="0"/>
              <a:t>:</a:t>
            </a:r>
            <a:endParaRPr lang="en-US" dirty="0" smtClean="0"/>
          </a:p>
          <a:p>
            <a:pPr lvl="1"/>
            <a:r>
              <a:rPr lang="en-US" sz="2800" dirty="0" smtClean="0"/>
              <a:t>…</a:t>
            </a:r>
          </a:p>
          <a:p>
            <a:pPr lvl="1"/>
            <a:r>
              <a:rPr lang="en-US" sz="2800" dirty="0" smtClean="0"/>
              <a:t>…</a:t>
            </a:r>
          </a:p>
          <a:p>
            <a:pPr lvl="1"/>
            <a:r>
              <a:rPr lang="en-US" sz="2800" dirty="0" smtClean="0"/>
              <a:t>…</a:t>
            </a:r>
            <a:endParaRPr lang="bg-BG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44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Отговор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…</a:t>
            </a:r>
            <a:endParaRPr lang="bg-BG" dirty="0" smtClean="0"/>
          </a:p>
          <a:p>
            <a:pPr lvl="1"/>
            <a:r>
              <a:rPr lang="en-US" dirty="0" smtClean="0"/>
              <a:t>…</a:t>
            </a:r>
            <a:endParaRPr lang="bg-BG" dirty="0" smtClean="0"/>
          </a:p>
          <a:p>
            <a:pPr lvl="1"/>
            <a:r>
              <a:rPr lang="bg-BG" dirty="0" smtClean="0"/>
              <a:t>…</a:t>
            </a:r>
            <a:endParaRPr lang="en-US" dirty="0" smtClean="0"/>
          </a:p>
          <a:p>
            <a:endParaRPr lang="en-US" dirty="0" smtClean="0"/>
          </a:p>
          <a:p>
            <a:r>
              <a:rPr lang="bg-BG" dirty="0"/>
              <a:t>Информация</a:t>
            </a:r>
            <a:r>
              <a:rPr lang="bg-BG" dirty="0" smtClean="0"/>
              <a:t>:</a:t>
            </a:r>
            <a:endParaRPr lang="en-US" dirty="0" smtClean="0"/>
          </a:p>
          <a:p>
            <a:pPr lvl="1"/>
            <a:r>
              <a:rPr lang="en-US" sz="2800" dirty="0" smtClean="0"/>
              <a:t>…</a:t>
            </a:r>
          </a:p>
          <a:p>
            <a:pPr lvl="1"/>
            <a:r>
              <a:rPr lang="en-US" sz="2800" dirty="0" smtClean="0"/>
              <a:t>…</a:t>
            </a:r>
          </a:p>
          <a:p>
            <a:pPr lvl="1"/>
            <a:r>
              <a:rPr lang="en-US" sz="2800" dirty="0" smtClean="0"/>
              <a:t>…</a:t>
            </a:r>
            <a:endParaRPr lang="bg-BG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33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114800"/>
            <a:ext cx="7924800" cy="685800"/>
          </a:xfrm>
        </p:spPr>
        <p:txBody>
          <a:bodyPr/>
          <a:lstStyle/>
          <a:p>
            <a:r>
              <a:rPr lang="bg-BG" dirty="0" smtClean="0"/>
              <a:t>Презентационни системи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988720"/>
            <a:ext cx="7924800" cy="1412080"/>
          </a:xfrm>
        </p:spPr>
        <p:txBody>
          <a:bodyPr/>
          <a:lstStyle/>
          <a:p>
            <a:r>
              <a:rPr lang="bg-BG" dirty="0" smtClean="0"/>
              <a:t>Софтуер за презентации, изготвяне на презентации, слайдове, ефекти, бележки, цветове, изображения, звук, видео</a:t>
            </a:r>
            <a:endParaRPr lang="en-US" dirty="0"/>
          </a:p>
        </p:txBody>
      </p:sp>
      <p:pic>
        <p:nvPicPr>
          <p:cNvPr id="35842" name="Picture 2" descr="http://obamapacman.com/wp-content/uploads/2010/01/58.-Keynote-powerpoint-compatible-presentation-software-on-Apple-iPad-tablet-Apple-Senior-VP-Philip-W.-Schille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39245" y="1008344"/>
            <a:ext cx="4871156" cy="2726902"/>
          </a:xfrm>
          <a:prstGeom prst="roundRect">
            <a:avLst>
              <a:gd name="adj" fmla="val 5854"/>
            </a:avLst>
          </a:prstGeom>
          <a:noFill/>
          <a:ln>
            <a:solidFill>
              <a:schemeClr val="bg1">
                <a:lumMod val="65000"/>
                <a:lumOff val="3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33" y="1600200"/>
            <a:ext cx="1958745" cy="1987550"/>
          </a:xfrm>
          <a:prstGeom prst="rect">
            <a:avLst/>
          </a:prstGeom>
          <a:noFill/>
          <a:ln>
            <a:noFill/>
          </a:ln>
          <a:effectLst>
            <a:glow rad="381000">
              <a:schemeClr val="accent2">
                <a:lumMod val="75000"/>
                <a:alpha val="25000"/>
              </a:schemeClr>
            </a:glow>
            <a:outerShdw dist="35921" dir="2700000" algn="ctr" rotWithShape="0">
              <a:schemeClr val="bg2"/>
            </a:outerShdw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8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300921">
            <a:off x="6589560" y="804532"/>
            <a:ext cx="1945756" cy="1817559"/>
          </a:xfrm>
          <a:prstGeom prst="rect">
            <a:avLst/>
          </a:prstGeom>
          <a:noFill/>
          <a:ln>
            <a:noFill/>
          </a:ln>
          <a:effectLst>
            <a:glow rad="381000">
              <a:schemeClr val="accent2">
                <a:lumMod val="75000"/>
                <a:alpha val="25000"/>
              </a:schemeClr>
            </a:glow>
            <a:outerShdw dist="35921" dir="2700000" algn="ctr" rotWithShape="0">
              <a:schemeClr val="bg2"/>
            </a:outerShdw>
            <a:softEdge rad="38100"/>
          </a:effectLst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1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3643">
            <a:off x="6452802" y="2789444"/>
            <a:ext cx="1340685" cy="122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115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Презентационни системи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6388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bg-BG" dirty="0" smtClean="0"/>
              <a:t>Въпросите от този раздел по конспект обхващат следните области:</a:t>
            </a:r>
          </a:p>
          <a:p>
            <a:pPr lvl="1">
              <a:lnSpc>
                <a:spcPct val="100000"/>
              </a:lnSpc>
            </a:pPr>
            <a:r>
              <a:rPr lang="bg-BG" dirty="0"/>
              <a:t>Презентиране на информация чрез средствата на информационните технологии. Компютърна презентация – слайд, ефекти, бележки, цветова схема, </a:t>
            </a:r>
            <a:r>
              <a:rPr lang="bg-BG" dirty="0" smtClean="0"/>
              <a:t>шаблони</a:t>
            </a:r>
          </a:p>
          <a:p>
            <a:pPr lvl="1">
              <a:lnSpc>
                <a:spcPct val="100000"/>
              </a:lnSpc>
            </a:pPr>
            <a:r>
              <a:rPr lang="bg-BG" dirty="0" smtClean="0"/>
              <a:t>Дизайн </a:t>
            </a:r>
            <a:r>
              <a:rPr lang="bg-BG" dirty="0"/>
              <a:t>на презентационни материали – използване на цветове, текст, изображения, звук, анимация и </a:t>
            </a:r>
            <a:r>
              <a:rPr lang="bg-BG" dirty="0" smtClean="0"/>
              <a:t>видео</a:t>
            </a:r>
          </a:p>
          <a:p>
            <a:pPr lvl="1">
              <a:lnSpc>
                <a:spcPct val="100000"/>
              </a:lnSpc>
            </a:pPr>
            <a:r>
              <a:rPr lang="bg-BG" dirty="0" smtClean="0"/>
              <a:t>Софтуер </a:t>
            </a:r>
            <a:r>
              <a:rPr lang="bg-BG" dirty="0"/>
              <a:t>за презентации (презентационни системи</a:t>
            </a:r>
            <a:r>
              <a:rPr lang="bg-BG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75307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Въпрос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638800"/>
          </a:xfrm>
        </p:spPr>
        <p:txBody>
          <a:bodyPr/>
          <a:lstStyle/>
          <a:p>
            <a:r>
              <a:rPr lang="en-US" dirty="0" smtClean="0"/>
              <a:t>…</a:t>
            </a:r>
          </a:p>
          <a:p>
            <a:pPr marL="871538" lvl="1" indent="-514350">
              <a:buFont typeface="+mj-lt"/>
              <a:buAutoNum type="alphaLcParenR"/>
            </a:pPr>
            <a:r>
              <a:rPr lang="en-US" dirty="0" smtClean="0"/>
              <a:t>…</a:t>
            </a:r>
          </a:p>
          <a:p>
            <a:pPr marL="871538" lvl="1" indent="-514350">
              <a:buFont typeface="+mj-lt"/>
              <a:buAutoNum type="alphaLcParenR"/>
            </a:pPr>
            <a:r>
              <a:rPr lang="en-US" dirty="0" smtClean="0"/>
              <a:t>…</a:t>
            </a:r>
          </a:p>
          <a:p>
            <a:pPr marL="871538" lvl="1" indent="-514350">
              <a:buFont typeface="+mj-lt"/>
              <a:buAutoNum type="alphaLcParenR"/>
            </a:pPr>
            <a:r>
              <a:rPr lang="en-US" dirty="0" smtClean="0"/>
              <a:t>…</a:t>
            </a:r>
          </a:p>
          <a:p>
            <a:pPr marL="871538" lvl="1" indent="-514350">
              <a:buFont typeface="+mj-lt"/>
              <a:buAutoNum type="alphaLcParenR"/>
            </a:pPr>
            <a:r>
              <a:rPr lang="en-US" dirty="0" smtClean="0"/>
              <a:t>…</a:t>
            </a:r>
          </a:p>
          <a:p>
            <a:pPr marL="871538" lvl="1" indent="-514350">
              <a:buFont typeface="+mj-lt"/>
              <a:buAutoNum type="alphaLcParenR"/>
            </a:pPr>
            <a:r>
              <a:rPr lang="en-US" dirty="0" smtClean="0"/>
              <a:t>…</a:t>
            </a:r>
          </a:p>
          <a:p>
            <a:pPr marL="871538" lvl="1" indent="-514350">
              <a:buFont typeface="+mj-lt"/>
              <a:buAutoNum type="alphaLcParenR"/>
            </a:pP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95300" y="2174175"/>
            <a:ext cx="609600" cy="609600"/>
          </a:xfrm>
          <a:prstGeom prst="ellipse">
            <a:avLst/>
          </a:prstGeom>
          <a:solidFill>
            <a:schemeClr val="accent6">
              <a:alpha val="2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73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Отговор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…</a:t>
            </a:r>
            <a:endParaRPr lang="bg-BG" dirty="0" smtClean="0"/>
          </a:p>
          <a:p>
            <a:pPr lvl="1"/>
            <a:r>
              <a:rPr lang="en-US" dirty="0" smtClean="0"/>
              <a:t>…</a:t>
            </a:r>
            <a:endParaRPr lang="bg-BG" dirty="0" smtClean="0"/>
          </a:p>
          <a:p>
            <a:pPr lvl="1"/>
            <a:r>
              <a:rPr lang="bg-BG" dirty="0" smtClean="0"/>
              <a:t>…</a:t>
            </a:r>
            <a:endParaRPr lang="en-US" dirty="0" smtClean="0"/>
          </a:p>
          <a:p>
            <a:endParaRPr lang="en-US" dirty="0" smtClean="0"/>
          </a:p>
          <a:p>
            <a:r>
              <a:rPr lang="bg-BG" dirty="0"/>
              <a:t>Информация</a:t>
            </a:r>
            <a:r>
              <a:rPr lang="bg-BG" dirty="0" smtClean="0"/>
              <a:t>:</a:t>
            </a:r>
            <a:endParaRPr lang="en-US" dirty="0" smtClean="0"/>
          </a:p>
          <a:p>
            <a:pPr lvl="1"/>
            <a:r>
              <a:rPr lang="en-US" sz="2800" dirty="0" smtClean="0"/>
              <a:t>…</a:t>
            </a:r>
          </a:p>
          <a:p>
            <a:pPr lvl="1"/>
            <a:r>
              <a:rPr lang="en-US" sz="2800" dirty="0" smtClean="0"/>
              <a:t>…</a:t>
            </a:r>
          </a:p>
          <a:p>
            <a:pPr lvl="1"/>
            <a:r>
              <a:rPr lang="en-US" sz="2800" dirty="0" smtClean="0"/>
              <a:t>…</a:t>
            </a:r>
            <a:endParaRPr lang="bg-BG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33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228725"/>
            <a:ext cx="7924800" cy="685800"/>
          </a:xfrm>
        </p:spPr>
        <p:txBody>
          <a:bodyPr/>
          <a:lstStyle/>
          <a:p>
            <a:r>
              <a:rPr lang="bg-BG" dirty="0" smtClean="0"/>
              <a:t>Мултимедия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143124"/>
            <a:ext cx="7924800" cy="954880"/>
          </a:xfrm>
        </p:spPr>
        <p:txBody>
          <a:bodyPr/>
          <a:lstStyle/>
          <a:p>
            <a:r>
              <a:rPr lang="bg-BG" dirty="0" smtClean="0"/>
              <a:t>Софтуер за създаване / обработка на мултимедия: звук, видео, файлови формати</a:t>
            </a:r>
            <a:endParaRPr lang="en-US" dirty="0"/>
          </a:p>
        </p:txBody>
      </p:sp>
      <p:pic>
        <p:nvPicPr>
          <p:cNvPr id="36866" name="Picture 2" descr="http://press.liacs.nl/medialab/bin/query.cgi?doc=146:frontpage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416" y="3505200"/>
            <a:ext cx="5344584" cy="2748384"/>
          </a:xfrm>
          <a:prstGeom prst="roundRect">
            <a:avLst>
              <a:gd name="adj" fmla="val 3455"/>
            </a:avLst>
          </a:prstGeom>
          <a:noFill/>
          <a:ln>
            <a:solidFill>
              <a:schemeClr val="accent3">
                <a:lumMod val="40000"/>
                <a:lumOff val="60000"/>
                <a:alpha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0" name="Picture 6" descr="http://www.webmediastudio.com.ar/imagenes/multimedia-w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6518">
            <a:off x="6698425" y="3825219"/>
            <a:ext cx="1752600" cy="1968755"/>
          </a:xfrm>
          <a:prstGeom prst="roundRect">
            <a:avLst>
              <a:gd name="adj" fmla="val 4306"/>
            </a:avLst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8" name="Picture 4" descr="http://www.webdesignerdepot.org/wp-content/uploads/2010/07/multimedia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2213">
            <a:off x="554396" y="4578802"/>
            <a:ext cx="1343802" cy="1343802"/>
          </a:xfrm>
          <a:prstGeom prst="roundRect">
            <a:avLst>
              <a:gd name="adj" fmla="val 8669"/>
            </a:avLst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2" name="Picture 8" descr="http://www.docente.mendoza.edu.ar/efisica/images/multimedi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3159">
            <a:off x="1237405" y="3400857"/>
            <a:ext cx="1816578" cy="1297038"/>
          </a:xfrm>
          <a:prstGeom prst="roundRect">
            <a:avLst>
              <a:gd name="adj" fmla="val 8669"/>
            </a:avLst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15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Мултимедия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638800"/>
          </a:xfrm>
        </p:spPr>
        <p:txBody>
          <a:bodyPr/>
          <a:lstStyle/>
          <a:p>
            <a:r>
              <a:rPr lang="bg-BG" dirty="0" smtClean="0"/>
              <a:t>Въпросите от този раздел по конспект обхващат следните области:</a:t>
            </a:r>
          </a:p>
          <a:p>
            <a:pPr lvl="1"/>
            <a:r>
              <a:rPr lang="bg-BG" dirty="0"/>
              <a:t>Мултимедия. Технологии за създаване на мултимедийни приложения. Софтуерни средства за създаване на мултимедийни продукти. Генериране на анимация и филми (вмъкване и обработка на изображения, звук, текст). Компресия на мултимедийни файлове. Конвертиране на мултимедийни файлови формати. Софтуер за възпроизвеждане на мултимедийни продукти, анимация и филми.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75307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Въпрос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638800"/>
          </a:xfrm>
        </p:spPr>
        <p:txBody>
          <a:bodyPr/>
          <a:lstStyle/>
          <a:p>
            <a:r>
              <a:rPr lang="en-US" dirty="0" smtClean="0"/>
              <a:t>…</a:t>
            </a:r>
          </a:p>
          <a:p>
            <a:pPr marL="871538" lvl="1" indent="-514350">
              <a:buFont typeface="+mj-lt"/>
              <a:buAutoNum type="alphaLcParenR"/>
            </a:pPr>
            <a:r>
              <a:rPr lang="en-US" dirty="0" smtClean="0"/>
              <a:t>…</a:t>
            </a:r>
          </a:p>
          <a:p>
            <a:pPr marL="871538" lvl="1" indent="-514350">
              <a:buFont typeface="+mj-lt"/>
              <a:buAutoNum type="alphaLcParenR"/>
            </a:pPr>
            <a:r>
              <a:rPr lang="en-US" dirty="0" smtClean="0"/>
              <a:t>…</a:t>
            </a:r>
          </a:p>
          <a:p>
            <a:pPr marL="871538" lvl="1" indent="-514350">
              <a:buFont typeface="+mj-lt"/>
              <a:buAutoNum type="alphaLcParenR"/>
            </a:pPr>
            <a:r>
              <a:rPr lang="en-US" dirty="0" smtClean="0"/>
              <a:t>…</a:t>
            </a:r>
          </a:p>
          <a:p>
            <a:pPr marL="871538" lvl="1" indent="-514350">
              <a:buFont typeface="+mj-lt"/>
              <a:buAutoNum type="alphaLcParenR"/>
            </a:pPr>
            <a:r>
              <a:rPr lang="en-US" dirty="0" smtClean="0"/>
              <a:t>…</a:t>
            </a:r>
          </a:p>
          <a:p>
            <a:pPr marL="871538" lvl="1" indent="-514350">
              <a:buFont typeface="+mj-lt"/>
              <a:buAutoNum type="alphaLcParenR"/>
            </a:pPr>
            <a:r>
              <a:rPr lang="en-US" dirty="0" smtClean="0"/>
              <a:t>…</a:t>
            </a:r>
          </a:p>
          <a:p>
            <a:pPr marL="871538" lvl="1" indent="-514350">
              <a:buFont typeface="+mj-lt"/>
              <a:buAutoNum type="alphaLcParenR"/>
            </a:pP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95300" y="2174175"/>
            <a:ext cx="609600" cy="609600"/>
          </a:xfrm>
          <a:prstGeom prst="ellipse">
            <a:avLst/>
          </a:prstGeom>
          <a:solidFill>
            <a:schemeClr val="accent6">
              <a:alpha val="2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73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Отговор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…</a:t>
            </a:r>
            <a:endParaRPr lang="bg-BG" dirty="0" smtClean="0"/>
          </a:p>
          <a:p>
            <a:pPr lvl="1"/>
            <a:r>
              <a:rPr lang="en-US" dirty="0" smtClean="0"/>
              <a:t>…</a:t>
            </a:r>
            <a:endParaRPr lang="bg-BG" dirty="0" smtClean="0"/>
          </a:p>
          <a:p>
            <a:pPr lvl="1"/>
            <a:r>
              <a:rPr lang="bg-BG" dirty="0" smtClean="0"/>
              <a:t>…</a:t>
            </a:r>
            <a:endParaRPr lang="en-US" dirty="0" smtClean="0"/>
          </a:p>
          <a:p>
            <a:endParaRPr lang="en-US" dirty="0" smtClean="0"/>
          </a:p>
          <a:p>
            <a:r>
              <a:rPr lang="bg-BG" dirty="0"/>
              <a:t>Информация</a:t>
            </a:r>
            <a:r>
              <a:rPr lang="bg-BG" dirty="0" smtClean="0"/>
              <a:t>:</a:t>
            </a:r>
            <a:endParaRPr lang="en-US" dirty="0" smtClean="0"/>
          </a:p>
          <a:p>
            <a:pPr lvl="1"/>
            <a:r>
              <a:rPr lang="en-US" sz="2800" dirty="0" smtClean="0"/>
              <a:t>…</a:t>
            </a:r>
          </a:p>
          <a:p>
            <a:pPr lvl="1"/>
            <a:r>
              <a:rPr lang="en-US" sz="2800" dirty="0" smtClean="0"/>
              <a:t>…</a:t>
            </a:r>
          </a:p>
          <a:p>
            <a:pPr lvl="1"/>
            <a:r>
              <a:rPr lang="en-US" sz="2800" dirty="0" smtClean="0"/>
              <a:t>…</a:t>
            </a:r>
            <a:endParaRPr lang="bg-BG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33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431510"/>
            <a:ext cx="7924800" cy="685800"/>
          </a:xfrm>
        </p:spPr>
        <p:txBody>
          <a:bodyPr/>
          <a:lstStyle/>
          <a:p>
            <a:r>
              <a:rPr lang="bg-BG" dirty="0" smtClean="0"/>
              <a:t>Компютърни мрежи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5300754"/>
            <a:ext cx="7620000" cy="1031078"/>
          </a:xfrm>
        </p:spPr>
        <p:txBody>
          <a:bodyPr/>
          <a:lstStyle/>
          <a:p>
            <a:r>
              <a:rPr lang="en-US" dirty="0" smtClean="0"/>
              <a:t>OSI </a:t>
            </a:r>
            <a:r>
              <a:rPr lang="bg-BG" dirty="0" smtClean="0"/>
              <a:t>модел, мрежови модели, протоколи, стандарти, хардуерно оборудване</a:t>
            </a:r>
            <a:endParaRPr lang="en-US" dirty="0"/>
          </a:p>
        </p:txBody>
      </p:sp>
      <p:pic>
        <p:nvPicPr>
          <p:cNvPr id="38914" name="Picture 2" descr="http://supportpc.eu/wp-content/uploads/2010/08/network-security-new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57276"/>
            <a:ext cx="4712142" cy="2905124"/>
          </a:xfrm>
          <a:prstGeom prst="roundRect">
            <a:avLst>
              <a:gd name="adj" fmla="val 4358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6" name="Picture 4" descr="http://theochem.org/~andreas/images/networ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978" y="1057276"/>
            <a:ext cx="2521622" cy="2905124"/>
          </a:xfrm>
          <a:prstGeom prst="roundRect">
            <a:avLst>
              <a:gd name="adj" fmla="val 4358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15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800601"/>
            <a:ext cx="7924800" cy="685800"/>
          </a:xfrm>
        </p:spPr>
        <p:txBody>
          <a:bodyPr/>
          <a:lstStyle/>
          <a:p>
            <a:r>
              <a:rPr lang="bg-BG" dirty="0" smtClean="0"/>
              <a:t>Софтуерни системи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5526880"/>
            <a:ext cx="7924800" cy="569120"/>
          </a:xfrm>
        </p:spPr>
        <p:txBody>
          <a:bodyPr/>
          <a:lstStyle/>
          <a:p>
            <a:r>
              <a:rPr lang="bg-BG" dirty="0" smtClean="0"/>
              <a:t>Компютърен софтуер</a:t>
            </a:r>
            <a:endParaRPr lang="en-US" dirty="0"/>
          </a:p>
        </p:txBody>
      </p:sp>
      <p:pic>
        <p:nvPicPr>
          <p:cNvPr id="5122" name="Picture 2" descr="http://cache.boston.com/bonzai-fba/Third_Party_Photo/2008/02/20/1204132999_09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216" y="1066800"/>
            <a:ext cx="4734984" cy="3309054"/>
          </a:xfrm>
          <a:prstGeom prst="roundRect">
            <a:avLst>
              <a:gd name="adj" fmla="val 2790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pwatchdog.com/images/computer-cdr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506">
            <a:off x="788594" y="2784387"/>
            <a:ext cx="2080471" cy="1568796"/>
          </a:xfrm>
          <a:prstGeom prst="roundRect">
            <a:avLst>
              <a:gd name="adj" fmla="val 8437"/>
            </a:avLst>
          </a:prstGeom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corpusconnection.com/images/software_de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3900">
            <a:off x="6139486" y="2846451"/>
            <a:ext cx="2090316" cy="1551032"/>
          </a:xfrm>
          <a:prstGeom prst="roundRect">
            <a:avLst>
              <a:gd name="adj" fmla="val 8437"/>
            </a:avLst>
          </a:prstGeom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15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Компютърни мрежи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Въпросите от този раздел по конспект обхващат следните области:</a:t>
            </a:r>
          </a:p>
          <a:p>
            <a:pPr lvl="1"/>
            <a:r>
              <a:rPr lang="bg-BG" dirty="0"/>
              <a:t>Компютърни мрежи. Архитектура на OSI модела. Мрежови </a:t>
            </a:r>
            <a:r>
              <a:rPr lang="bg-BG" dirty="0" smtClean="0"/>
              <a:t>протоколи</a:t>
            </a:r>
          </a:p>
          <a:p>
            <a:pPr lvl="1"/>
            <a:r>
              <a:rPr lang="bg-BG" dirty="0" smtClean="0"/>
              <a:t>Локални </a:t>
            </a:r>
            <a:r>
              <a:rPr lang="bg-BG" dirty="0"/>
              <a:t>мрежи – понятия, видове според организацията на управление, топология, основни стандарти, хардуерни </a:t>
            </a:r>
            <a:r>
              <a:rPr lang="bg-BG" dirty="0" smtClean="0"/>
              <a:t>компоненти</a:t>
            </a:r>
          </a:p>
          <a:p>
            <a:pPr lvl="1"/>
            <a:r>
              <a:rPr lang="bg-BG" dirty="0" smtClean="0"/>
              <a:t>Глобални </a:t>
            </a:r>
            <a:r>
              <a:rPr lang="bg-BG" dirty="0"/>
              <a:t>компютърни мрежи – понятия, начини на свързване, адреси, основни услуги. Потребители и достъп до </a:t>
            </a:r>
            <a:r>
              <a:rPr lang="bg-BG" dirty="0" smtClean="0"/>
              <a:t>ресурси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75307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Въпрос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638800"/>
          </a:xfrm>
        </p:spPr>
        <p:txBody>
          <a:bodyPr/>
          <a:lstStyle/>
          <a:p>
            <a:r>
              <a:rPr lang="en-US" dirty="0" smtClean="0"/>
              <a:t>…</a:t>
            </a:r>
          </a:p>
          <a:p>
            <a:pPr marL="871538" lvl="1" indent="-514350">
              <a:buFont typeface="+mj-lt"/>
              <a:buAutoNum type="alphaLcParenR"/>
            </a:pPr>
            <a:r>
              <a:rPr lang="en-US" dirty="0" smtClean="0"/>
              <a:t>…</a:t>
            </a:r>
          </a:p>
          <a:p>
            <a:pPr marL="871538" lvl="1" indent="-514350">
              <a:buFont typeface="+mj-lt"/>
              <a:buAutoNum type="alphaLcParenR"/>
            </a:pPr>
            <a:r>
              <a:rPr lang="en-US" dirty="0" smtClean="0"/>
              <a:t>…</a:t>
            </a:r>
          </a:p>
          <a:p>
            <a:pPr marL="871538" lvl="1" indent="-514350">
              <a:buFont typeface="+mj-lt"/>
              <a:buAutoNum type="alphaLcParenR"/>
            </a:pPr>
            <a:r>
              <a:rPr lang="en-US" dirty="0" smtClean="0"/>
              <a:t>…</a:t>
            </a:r>
          </a:p>
          <a:p>
            <a:pPr marL="871538" lvl="1" indent="-514350">
              <a:buFont typeface="+mj-lt"/>
              <a:buAutoNum type="alphaLcParenR"/>
            </a:pPr>
            <a:r>
              <a:rPr lang="en-US" dirty="0" smtClean="0"/>
              <a:t>…</a:t>
            </a:r>
          </a:p>
          <a:p>
            <a:pPr marL="871538" lvl="1" indent="-514350">
              <a:buFont typeface="+mj-lt"/>
              <a:buAutoNum type="alphaLcParenR"/>
            </a:pPr>
            <a:r>
              <a:rPr lang="en-US" dirty="0" smtClean="0"/>
              <a:t>…</a:t>
            </a:r>
          </a:p>
          <a:p>
            <a:pPr marL="871538" lvl="1" indent="-514350">
              <a:buFont typeface="+mj-lt"/>
              <a:buAutoNum type="alphaLcParenR"/>
            </a:pP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95300" y="2174175"/>
            <a:ext cx="609600" cy="609600"/>
          </a:xfrm>
          <a:prstGeom prst="ellipse">
            <a:avLst/>
          </a:prstGeom>
          <a:solidFill>
            <a:schemeClr val="accent6">
              <a:alpha val="2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73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Отговор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…</a:t>
            </a:r>
            <a:endParaRPr lang="bg-BG" dirty="0" smtClean="0"/>
          </a:p>
          <a:p>
            <a:pPr lvl="1"/>
            <a:r>
              <a:rPr lang="en-US" dirty="0" smtClean="0"/>
              <a:t>…</a:t>
            </a:r>
            <a:endParaRPr lang="bg-BG" dirty="0" smtClean="0"/>
          </a:p>
          <a:p>
            <a:pPr lvl="1"/>
            <a:r>
              <a:rPr lang="bg-BG" dirty="0" smtClean="0"/>
              <a:t>…</a:t>
            </a:r>
            <a:endParaRPr lang="en-US" dirty="0" smtClean="0"/>
          </a:p>
          <a:p>
            <a:endParaRPr lang="en-US" dirty="0" smtClean="0"/>
          </a:p>
          <a:p>
            <a:r>
              <a:rPr lang="bg-BG" dirty="0"/>
              <a:t>Информация</a:t>
            </a:r>
            <a:r>
              <a:rPr lang="bg-BG" dirty="0" smtClean="0"/>
              <a:t>:</a:t>
            </a:r>
            <a:endParaRPr lang="en-US" dirty="0" smtClean="0"/>
          </a:p>
          <a:p>
            <a:pPr lvl="1"/>
            <a:r>
              <a:rPr lang="en-US" sz="2800" dirty="0" smtClean="0"/>
              <a:t>…</a:t>
            </a:r>
          </a:p>
          <a:p>
            <a:pPr lvl="1"/>
            <a:r>
              <a:rPr lang="en-US" sz="2800" dirty="0" smtClean="0"/>
              <a:t>…</a:t>
            </a:r>
          </a:p>
          <a:p>
            <a:pPr lvl="1"/>
            <a:r>
              <a:rPr lang="en-US" sz="2800" dirty="0" smtClean="0"/>
              <a:t>…</a:t>
            </a:r>
            <a:endParaRPr lang="bg-BG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33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603045"/>
            <a:ext cx="7924800" cy="685800"/>
          </a:xfrm>
        </p:spPr>
        <p:txBody>
          <a:bodyPr/>
          <a:lstStyle/>
          <a:p>
            <a:r>
              <a:rPr lang="bg-BG" dirty="0" smtClean="0"/>
              <a:t>Устройство на Интернет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5410200"/>
            <a:ext cx="7924800" cy="1026320"/>
          </a:xfrm>
        </p:spPr>
        <p:txBody>
          <a:bodyPr/>
          <a:lstStyle/>
          <a:p>
            <a:r>
              <a:rPr lang="ru-RU" dirty="0"/>
              <a:t>Интернет, протоколи, услуги, WWW, HTTP, </a:t>
            </a:r>
            <a:r>
              <a:rPr lang="en-US" dirty="0" smtClean="0"/>
              <a:t>FTP, </a:t>
            </a:r>
            <a:r>
              <a:rPr lang="ru-RU" dirty="0" smtClean="0"/>
              <a:t>SMTP</a:t>
            </a:r>
            <a:r>
              <a:rPr lang="en-US" dirty="0" smtClean="0"/>
              <a:t>, POP3, IMAP, WebDAV</a:t>
            </a:r>
            <a:r>
              <a:rPr lang="ru-RU" dirty="0" smtClean="0"/>
              <a:t>,</a:t>
            </a:r>
            <a:r>
              <a:rPr lang="en-US" dirty="0" smtClean="0"/>
              <a:t> IP, DNS, …</a:t>
            </a:r>
            <a:endParaRPr lang="ru-RU" dirty="0"/>
          </a:p>
        </p:txBody>
      </p:sp>
      <p:pic>
        <p:nvPicPr>
          <p:cNvPr id="41986" name="Picture 2" descr="http://www.moderno.info/wp-content/uploads/2009/04/internet-network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8012">
            <a:off x="603602" y="1110739"/>
            <a:ext cx="3200400" cy="2928366"/>
          </a:xfrm>
          <a:prstGeom prst="roundRect">
            <a:avLst>
              <a:gd name="adj" fmla="val 3174"/>
            </a:avLst>
          </a:prstGeom>
          <a:noFill/>
          <a:ln>
            <a:solidFill>
              <a:schemeClr val="tx2">
                <a:lumMod val="40000"/>
                <a:lumOff val="60000"/>
                <a:alpha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2" name="Picture 8" descr="http://blogs.ec.europa.eu/neelie-kroes/files/internet-of-things1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387">
            <a:off x="4951615" y="1110739"/>
            <a:ext cx="3582098" cy="2928366"/>
          </a:xfrm>
          <a:prstGeom prst="roundRect">
            <a:avLst>
              <a:gd name="adj" fmla="val 3174"/>
            </a:avLst>
          </a:prstGeom>
          <a:noFill/>
          <a:ln>
            <a:solidFill>
              <a:schemeClr val="tx2">
                <a:lumMod val="40000"/>
                <a:lumOff val="60000"/>
                <a:alpha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8" name="Picture 4" descr="http://t2.gstatic.com/images?q=tbn:uhIC_U9BjeZ7SM:http://www.theredwoodmotel.com/images/internet.jpg&amp;t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113" y="2689124"/>
            <a:ext cx="2009776" cy="1580812"/>
          </a:xfrm>
          <a:prstGeom prst="roundRect">
            <a:avLst>
              <a:gd name="adj" fmla="val 6669"/>
            </a:avLst>
          </a:prstGeom>
          <a:noFill/>
          <a:ln>
            <a:solidFill>
              <a:schemeClr val="accent4">
                <a:lumMod val="75000"/>
                <a:alpha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0" name="Picture 6" descr="http://www.clarkeinternetmarketing.com/internet-marketi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457" y="533400"/>
            <a:ext cx="2227088" cy="1755336"/>
          </a:xfrm>
          <a:prstGeom prst="roundRect">
            <a:avLst>
              <a:gd name="adj" fmla="val 6669"/>
            </a:avLst>
          </a:prstGeom>
          <a:noFill/>
          <a:ln>
            <a:solidFill>
              <a:schemeClr val="accent4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15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Устройство на Интернет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638800"/>
          </a:xfrm>
        </p:spPr>
        <p:txBody>
          <a:bodyPr/>
          <a:lstStyle/>
          <a:p>
            <a:r>
              <a:rPr lang="bg-BG" dirty="0" smtClean="0"/>
              <a:t>Въпросите от този раздел по конспект обхващат следните области:</a:t>
            </a:r>
          </a:p>
          <a:p>
            <a:pPr lvl="1"/>
            <a:r>
              <a:rPr lang="bg-BG" dirty="0"/>
              <a:t>Интернет – същност, технически и </a:t>
            </a:r>
            <a:r>
              <a:rPr lang="bg-BG" noProof="1" smtClean="0"/>
              <a:t>техноло-гични</a:t>
            </a:r>
            <a:r>
              <a:rPr lang="bg-BG" dirty="0" smtClean="0"/>
              <a:t> </a:t>
            </a:r>
            <a:r>
              <a:rPr lang="bg-BG" dirty="0"/>
              <a:t>аспекти. Клиент-сървър </a:t>
            </a:r>
            <a:r>
              <a:rPr lang="bg-BG" dirty="0" smtClean="0"/>
              <a:t>архитектура</a:t>
            </a:r>
          </a:p>
          <a:p>
            <a:pPr lvl="1"/>
            <a:r>
              <a:rPr lang="bg-BG" dirty="0" smtClean="0"/>
              <a:t>Основни </a:t>
            </a:r>
            <a:r>
              <a:rPr lang="bg-BG" dirty="0"/>
              <a:t>услуги и протоколи – HTTP, FTP, POP3, </a:t>
            </a:r>
            <a:r>
              <a:rPr lang="bg-BG" dirty="0" smtClean="0"/>
              <a:t>SMTP</a:t>
            </a:r>
          </a:p>
          <a:p>
            <a:pPr lvl="1"/>
            <a:r>
              <a:rPr lang="bg-BG" dirty="0" smtClean="0"/>
              <a:t>Видове </a:t>
            </a:r>
            <a:r>
              <a:rPr lang="bg-BG" dirty="0"/>
              <a:t>достъп до Интернет – </a:t>
            </a:r>
            <a:r>
              <a:rPr lang="en-US" dirty="0"/>
              <a:t>dial-up, ISDN, LAN, DSL/ADSL, </a:t>
            </a:r>
            <a:r>
              <a:rPr lang="en-US" dirty="0" smtClean="0"/>
              <a:t>Wi-Fi</a:t>
            </a:r>
            <a:endParaRPr lang="bg-BG" dirty="0" smtClean="0"/>
          </a:p>
          <a:p>
            <a:pPr lvl="1"/>
            <a:r>
              <a:rPr lang="bg-BG" dirty="0" smtClean="0"/>
              <a:t>Адреси </a:t>
            </a:r>
            <a:r>
              <a:rPr lang="bg-BG" dirty="0"/>
              <a:t>в интернет – IP адреси, DNS услуги, домейни от първо ниво. </a:t>
            </a:r>
            <a:r>
              <a:rPr lang="bg-BG" dirty="0" smtClean="0"/>
              <a:t>Хостинг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75307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Въпрос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638800"/>
          </a:xfrm>
        </p:spPr>
        <p:txBody>
          <a:bodyPr/>
          <a:lstStyle/>
          <a:p>
            <a:r>
              <a:rPr lang="en-US" dirty="0" smtClean="0"/>
              <a:t>…</a:t>
            </a:r>
          </a:p>
          <a:p>
            <a:pPr marL="871538" lvl="1" indent="-514350">
              <a:buFont typeface="+mj-lt"/>
              <a:buAutoNum type="alphaLcParenR"/>
            </a:pPr>
            <a:r>
              <a:rPr lang="en-US" dirty="0" smtClean="0"/>
              <a:t>…</a:t>
            </a:r>
          </a:p>
          <a:p>
            <a:pPr marL="871538" lvl="1" indent="-514350">
              <a:buFont typeface="+mj-lt"/>
              <a:buAutoNum type="alphaLcParenR"/>
            </a:pPr>
            <a:r>
              <a:rPr lang="en-US" dirty="0" smtClean="0"/>
              <a:t>…</a:t>
            </a:r>
          </a:p>
          <a:p>
            <a:pPr marL="871538" lvl="1" indent="-514350">
              <a:buFont typeface="+mj-lt"/>
              <a:buAutoNum type="alphaLcParenR"/>
            </a:pPr>
            <a:r>
              <a:rPr lang="en-US" dirty="0" smtClean="0"/>
              <a:t>…</a:t>
            </a:r>
          </a:p>
          <a:p>
            <a:pPr marL="871538" lvl="1" indent="-514350">
              <a:buFont typeface="+mj-lt"/>
              <a:buAutoNum type="alphaLcParenR"/>
            </a:pPr>
            <a:r>
              <a:rPr lang="en-US" dirty="0" smtClean="0"/>
              <a:t>…</a:t>
            </a:r>
          </a:p>
          <a:p>
            <a:pPr marL="871538" lvl="1" indent="-514350">
              <a:buFont typeface="+mj-lt"/>
              <a:buAutoNum type="alphaLcParenR"/>
            </a:pPr>
            <a:r>
              <a:rPr lang="en-US" dirty="0" smtClean="0"/>
              <a:t>…</a:t>
            </a:r>
          </a:p>
          <a:p>
            <a:pPr marL="871538" lvl="1" indent="-514350">
              <a:buFont typeface="+mj-lt"/>
              <a:buAutoNum type="alphaLcParenR"/>
            </a:pP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95300" y="2174175"/>
            <a:ext cx="609600" cy="609600"/>
          </a:xfrm>
          <a:prstGeom prst="ellipse">
            <a:avLst/>
          </a:prstGeom>
          <a:solidFill>
            <a:schemeClr val="accent6">
              <a:alpha val="2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73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Отговор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…</a:t>
            </a:r>
            <a:endParaRPr lang="bg-BG" dirty="0" smtClean="0"/>
          </a:p>
          <a:p>
            <a:pPr lvl="1"/>
            <a:r>
              <a:rPr lang="en-US" dirty="0" smtClean="0"/>
              <a:t>…</a:t>
            </a:r>
            <a:endParaRPr lang="bg-BG" dirty="0" smtClean="0"/>
          </a:p>
          <a:p>
            <a:pPr lvl="1"/>
            <a:r>
              <a:rPr lang="bg-BG" dirty="0" smtClean="0"/>
              <a:t>…</a:t>
            </a:r>
            <a:endParaRPr lang="en-US" dirty="0" smtClean="0"/>
          </a:p>
          <a:p>
            <a:endParaRPr lang="en-US" dirty="0" smtClean="0"/>
          </a:p>
          <a:p>
            <a:r>
              <a:rPr lang="bg-BG" dirty="0"/>
              <a:t>Информация</a:t>
            </a:r>
            <a:r>
              <a:rPr lang="bg-BG" dirty="0" smtClean="0"/>
              <a:t>:</a:t>
            </a:r>
            <a:endParaRPr lang="en-US" dirty="0" smtClean="0"/>
          </a:p>
          <a:p>
            <a:pPr lvl="1"/>
            <a:r>
              <a:rPr lang="en-US" sz="2800" dirty="0" smtClean="0"/>
              <a:t>…</a:t>
            </a:r>
          </a:p>
          <a:p>
            <a:pPr lvl="1"/>
            <a:r>
              <a:rPr lang="en-US" sz="2800" dirty="0" smtClean="0"/>
              <a:t>…</a:t>
            </a:r>
          </a:p>
          <a:p>
            <a:pPr lvl="1"/>
            <a:r>
              <a:rPr lang="en-US" sz="2800" dirty="0" smtClean="0"/>
              <a:t>…</a:t>
            </a:r>
            <a:endParaRPr lang="bg-BG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33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92" name="Picture 12" descr="http://lovechtoday.com/wp-content/uploads/2010/06/cha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52396">
            <a:off x="3976856" y="3440126"/>
            <a:ext cx="1404454" cy="872582"/>
          </a:xfrm>
          <a:prstGeom prst="roundRect">
            <a:avLst>
              <a:gd name="adj" fmla="val 5937"/>
            </a:avLst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90" name="Picture 10" descr="http://1.bp.blogspot.com/_ATrMk7tZ_Xk/SYGzx86iLhI/AAAAAAAAAaA/cexXgCffaLQ/s400/fring_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283" y="4244622"/>
            <a:ext cx="1624004" cy="216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219200"/>
            <a:ext cx="7924800" cy="685800"/>
          </a:xfrm>
        </p:spPr>
        <p:txBody>
          <a:bodyPr/>
          <a:lstStyle/>
          <a:p>
            <a:r>
              <a:rPr lang="bg-BG" dirty="0" smtClean="0"/>
              <a:t>Електронна комуникация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133600"/>
            <a:ext cx="7924800" cy="914400"/>
          </a:xfrm>
        </p:spPr>
        <p:txBody>
          <a:bodyPr/>
          <a:lstStyle/>
          <a:p>
            <a:r>
              <a:rPr lang="en-US" dirty="0" smtClean="0"/>
              <a:t>E-mail, Skype, ICQ, IRC, MSN Messenger, Yahoo Messenger, </a:t>
            </a:r>
            <a:r>
              <a:rPr lang="bg-BG" dirty="0" smtClean="0"/>
              <a:t>социални мрежи,</a:t>
            </a:r>
            <a:r>
              <a:rPr lang="en-US" dirty="0" smtClean="0"/>
              <a:t> </a:t>
            </a:r>
            <a:r>
              <a:rPr lang="bg-BG" dirty="0" smtClean="0"/>
              <a:t>форуми,</a:t>
            </a:r>
            <a:r>
              <a:rPr lang="en-US" dirty="0" smtClean="0"/>
              <a:t> …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 rot="180394">
            <a:off x="813307" y="3136428"/>
            <a:ext cx="3452190" cy="3061130"/>
            <a:chOff x="838200" y="2805288"/>
            <a:chExt cx="3539067" cy="3519312"/>
          </a:xfrm>
        </p:grpSpPr>
        <p:pic>
          <p:nvPicPr>
            <p:cNvPr id="46082" name="Picture 2" descr="http://t3.gstatic.com/images?q=tbn:5n-ntiWWyI6t0M:http://i47.tinypic.com/1o4rjp.jpg&amp;t=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3657600"/>
              <a:ext cx="3287538" cy="2667000"/>
            </a:xfrm>
            <a:prstGeom prst="roundRect">
              <a:avLst>
                <a:gd name="adj" fmla="val 6932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084" name="Picture 4" descr="http://xraycrossx.files.wordpress.com/2009/04/windows-live-messenger-2009.png?w=400&amp;h=40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7467" y="2805288"/>
              <a:ext cx="2209800" cy="1752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6086" name="Picture 6" descr="http://t3.gstatic.com/images?q=tbn:55pvRVJ05X0-1M:http://i5.photobucket.com/albums/y160/Focke_Wulf-190/InstanM.jpg&amp;t=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8151">
            <a:off x="5172936" y="3915220"/>
            <a:ext cx="3053731" cy="2287352"/>
          </a:xfrm>
          <a:prstGeom prst="roundRect">
            <a:avLst>
              <a:gd name="adj" fmla="val 1055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14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Електронна комуникация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Въпросите от този раздел по конспект обхващат следните области:</a:t>
            </a:r>
          </a:p>
          <a:p>
            <a:pPr lvl="1"/>
            <a:r>
              <a:rPr lang="bg-BG" dirty="0"/>
              <a:t>Електронна </a:t>
            </a:r>
            <a:r>
              <a:rPr lang="bg-BG" dirty="0" smtClean="0"/>
              <a:t>комуникация</a:t>
            </a:r>
          </a:p>
          <a:p>
            <a:pPr lvl="1"/>
            <a:r>
              <a:rPr lang="bg-BG" dirty="0" smtClean="0"/>
              <a:t>Електронна </a:t>
            </a:r>
            <a:r>
              <a:rPr lang="bg-BG" dirty="0"/>
              <a:t>поща – </a:t>
            </a:r>
            <a:r>
              <a:rPr lang="en-US" dirty="0"/>
              <a:t>e-mail</a:t>
            </a:r>
            <a:r>
              <a:rPr lang="bg-BG" dirty="0"/>
              <a:t> клиенти и уеб базирани </a:t>
            </a:r>
            <a:r>
              <a:rPr lang="bg-BG" dirty="0" smtClean="0"/>
              <a:t>интерфейси и протоколи</a:t>
            </a:r>
          </a:p>
          <a:p>
            <a:pPr lvl="1"/>
            <a:r>
              <a:rPr lang="bg-BG" dirty="0" smtClean="0"/>
              <a:t>Разговори </a:t>
            </a:r>
            <a:r>
              <a:rPr lang="bg-BG" dirty="0"/>
              <a:t>в реално време – </a:t>
            </a:r>
            <a:r>
              <a:rPr lang="en-US" dirty="0"/>
              <a:t>IRC, ICQ, Skype</a:t>
            </a:r>
            <a:r>
              <a:rPr lang="bg-BG" dirty="0"/>
              <a:t>, </a:t>
            </a:r>
            <a:r>
              <a:rPr lang="en-US" dirty="0"/>
              <a:t>MSN Messenger, Yahoo Messenger</a:t>
            </a:r>
            <a:r>
              <a:rPr lang="bg-BG" dirty="0"/>
              <a:t> – принципи на действие и </a:t>
            </a:r>
            <a:r>
              <a:rPr lang="bg-BG" dirty="0" smtClean="0"/>
              <a:t>протоколи</a:t>
            </a:r>
          </a:p>
          <a:p>
            <a:pPr lvl="1"/>
            <a:r>
              <a:rPr lang="bg-BG" dirty="0" smtClean="0"/>
              <a:t>Социални мрежи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75307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Въпрос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638800"/>
          </a:xfrm>
        </p:spPr>
        <p:txBody>
          <a:bodyPr/>
          <a:lstStyle/>
          <a:p>
            <a:r>
              <a:rPr lang="en-US" dirty="0" smtClean="0"/>
              <a:t>…</a:t>
            </a:r>
          </a:p>
          <a:p>
            <a:pPr marL="871538" lvl="1" indent="-514350">
              <a:buFont typeface="+mj-lt"/>
              <a:buAutoNum type="alphaLcParenR"/>
            </a:pPr>
            <a:r>
              <a:rPr lang="en-US" dirty="0" smtClean="0"/>
              <a:t>…</a:t>
            </a:r>
          </a:p>
          <a:p>
            <a:pPr marL="871538" lvl="1" indent="-514350">
              <a:buFont typeface="+mj-lt"/>
              <a:buAutoNum type="alphaLcParenR"/>
            </a:pPr>
            <a:r>
              <a:rPr lang="en-US" dirty="0" smtClean="0"/>
              <a:t>…</a:t>
            </a:r>
          </a:p>
          <a:p>
            <a:pPr marL="871538" lvl="1" indent="-514350">
              <a:buFont typeface="+mj-lt"/>
              <a:buAutoNum type="alphaLcParenR"/>
            </a:pPr>
            <a:r>
              <a:rPr lang="en-US" dirty="0" smtClean="0"/>
              <a:t>…</a:t>
            </a:r>
          </a:p>
          <a:p>
            <a:pPr marL="871538" lvl="1" indent="-514350">
              <a:buFont typeface="+mj-lt"/>
              <a:buAutoNum type="alphaLcParenR"/>
            </a:pPr>
            <a:r>
              <a:rPr lang="en-US" dirty="0" smtClean="0"/>
              <a:t>…</a:t>
            </a:r>
          </a:p>
          <a:p>
            <a:pPr marL="871538" lvl="1" indent="-514350">
              <a:buFont typeface="+mj-lt"/>
              <a:buAutoNum type="alphaLcParenR"/>
            </a:pPr>
            <a:r>
              <a:rPr lang="en-US" dirty="0" smtClean="0"/>
              <a:t>…</a:t>
            </a:r>
          </a:p>
          <a:p>
            <a:pPr marL="871538" lvl="1" indent="-514350">
              <a:buFont typeface="+mj-lt"/>
              <a:buAutoNum type="alphaLcParenR"/>
            </a:pP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69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95300" y="2174175"/>
            <a:ext cx="609600" cy="609600"/>
          </a:xfrm>
          <a:prstGeom prst="ellipse">
            <a:avLst/>
          </a:prstGeom>
          <a:solidFill>
            <a:schemeClr val="accent6">
              <a:alpha val="2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73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3600" dirty="0"/>
              <a:t>Компютърни програми (софтуер)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Въпросите от този раздел по конспект обхващат следните области:</a:t>
            </a:r>
          </a:p>
          <a:p>
            <a:pPr lvl="1"/>
            <a:r>
              <a:rPr lang="bg-BG" dirty="0"/>
              <a:t>Компютърни програми (софтуер</a:t>
            </a:r>
            <a:r>
              <a:rPr lang="bg-BG" dirty="0" smtClean="0"/>
              <a:t>)</a:t>
            </a:r>
          </a:p>
          <a:p>
            <a:pPr lvl="2"/>
            <a:r>
              <a:rPr lang="bg-BG" dirty="0" smtClean="0"/>
              <a:t>Същност</a:t>
            </a:r>
            <a:r>
              <a:rPr lang="bg-BG" dirty="0"/>
              <a:t>, функции, </a:t>
            </a:r>
            <a:r>
              <a:rPr lang="bg-BG" dirty="0" smtClean="0"/>
              <a:t>класифициране</a:t>
            </a:r>
          </a:p>
          <a:p>
            <a:pPr lvl="2"/>
            <a:r>
              <a:rPr lang="bg-BG" dirty="0" smtClean="0"/>
              <a:t>Създаване</a:t>
            </a:r>
          </a:p>
          <a:p>
            <a:pPr lvl="2"/>
            <a:r>
              <a:rPr lang="bg-BG" dirty="0" smtClean="0"/>
              <a:t>Начини </a:t>
            </a:r>
            <a:r>
              <a:rPr lang="bg-BG" dirty="0"/>
              <a:t>на използване (инсталиране, стартиране, деинсталиране</a:t>
            </a:r>
            <a:r>
              <a:rPr lang="bg-BG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78159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Отговор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…</a:t>
            </a:r>
            <a:endParaRPr lang="bg-BG" dirty="0" smtClean="0"/>
          </a:p>
          <a:p>
            <a:pPr lvl="1"/>
            <a:r>
              <a:rPr lang="en-US" dirty="0" smtClean="0"/>
              <a:t>…</a:t>
            </a:r>
            <a:endParaRPr lang="bg-BG" dirty="0" smtClean="0"/>
          </a:p>
          <a:p>
            <a:pPr lvl="1"/>
            <a:r>
              <a:rPr lang="bg-BG" dirty="0" smtClean="0"/>
              <a:t>…</a:t>
            </a:r>
            <a:endParaRPr lang="en-US" dirty="0" smtClean="0"/>
          </a:p>
          <a:p>
            <a:endParaRPr lang="en-US" dirty="0" smtClean="0"/>
          </a:p>
          <a:p>
            <a:r>
              <a:rPr lang="bg-BG" dirty="0"/>
              <a:t>Информация</a:t>
            </a:r>
            <a:r>
              <a:rPr lang="bg-BG" dirty="0" smtClean="0"/>
              <a:t>:</a:t>
            </a:r>
            <a:endParaRPr lang="en-US" dirty="0" smtClean="0"/>
          </a:p>
          <a:p>
            <a:pPr lvl="1"/>
            <a:r>
              <a:rPr lang="en-US" sz="2800" dirty="0" smtClean="0"/>
              <a:t>…</a:t>
            </a:r>
          </a:p>
          <a:p>
            <a:pPr lvl="1"/>
            <a:r>
              <a:rPr lang="en-US" sz="2800" dirty="0" smtClean="0"/>
              <a:t>…</a:t>
            </a:r>
          </a:p>
          <a:p>
            <a:pPr lvl="1"/>
            <a:r>
              <a:rPr lang="en-US" sz="2800" dirty="0" smtClean="0"/>
              <a:t>…</a:t>
            </a:r>
            <a:endParaRPr lang="bg-BG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33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495800"/>
            <a:ext cx="7924800" cy="685800"/>
          </a:xfrm>
        </p:spPr>
        <p:txBody>
          <a:bodyPr/>
          <a:lstStyle/>
          <a:p>
            <a:r>
              <a:rPr lang="en-US" dirty="0" smtClean="0"/>
              <a:t>World Wide Web (WWW)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5334000"/>
            <a:ext cx="7924800" cy="1107280"/>
          </a:xfrm>
        </p:spPr>
        <p:txBody>
          <a:bodyPr/>
          <a:lstStyle/>
          <a:p>
            <a:r>
              <a:rPr lang="bg-BG" dirty="0" smtClean="0"/>
              <a:t>Как работи </a:t>
            </a:r>
            <a:r>
              <a:rPr lang="en-US" dirty="0" smtClean="0"/>
              <a:t>WWW?</a:t>
            </a:r>
            <a:r>
              <a:rPr lang="bg-BG" dirty="0" smtClean="0"/>
              <a:t> Протоколът </a:t>
            </a:r>
            <a:r>
              <a:rPr lang="en-US" dirty="0" smtClean="0"/>
              <a:t>HTTP, GET</a:t>
            </a:r>
            <a:r>
              <a:rPr lang="bg-BG" dirty="0" smtClean="0"/>
              <a:t>,</a:t>
            </a:r>
            <a:r>
              <a:rPr lang="en-US" dirty="0" smtClean="0"/>
              <a:t> POST, URL, </a:t>
            </a:r>
            <a:r>
              <a:rPr lang="bg-BG" dirty="0" smtClean="0"/>
              <a:t>уеб браузър, уеб страница, уеб сайт, …</a:t>
            </a:r>
            <a:endParaRPr lang="en-US" dirty="0"/>
          </a:p>
        </p:txBody>
      </p:sp>
      <p:pic>
        <p:nvPicPr>
          <p:cNvPr id="48130" name="Picture 2" descr="http://www.yourname.net.au/images/ist2_7677184-www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65415"/>
            <a:ext cx="2873342" cy="2865062"/>
          </a:xfrm>
          <a:prstGeom prst="roundRect">
            <a:avLst>
              <a:gd name="adj" fmla="val 405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2" name="Picture 4" descr="http://www.adcet.edu.au/uploads/images/wwwconfus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58" y="1165415"/>
            <a:ext cx="2873342" cy="2865062"/>
          </a:xfrm>
          <a:prstGeom prst="roundRect">
            <a:avLst>
              <a:gd name="adj" fmla="val 3664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4" name="Picture 6" descr="http://users.skynet.be/roland/Blue/http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90800" y="533400"/>
            <a:ext cx="3973689" cy="1106311"/>
          </a:xfrm>
          <a:prstGeom prst="roundRect">
            <a:avLst>
              <a:gd name="adj" fmla="val 34014"/>
            </a:avLst>
          </a:prstGeom>
          <a:noFill/>
          <a:effectLst>
            <a:glow rad="190500">
              <a:schemeClr val="accent5">
                <a:satMod val="175000"/>
                <a:alpha val="10000"/>
              </a:schemeClr>
            </a:glo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6" name="Picture 8" descr="http://www.worldphoto360.com/wp-content/uploads/2010/08/web-browser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828800"/>
            <a:ext cx="1790700" cy="1790700"/>
          </a:xfrm>
          <a:prstGeom prst="roundRect">
            <a:avLst>
              <a:gd name="adj" fmla="val 35579"/>
            </a:avLst>
          </a:prstGeom>
          <a:noFill/>
          <a:effectLst>
            <a:outerShdw blurRad="139700" sx="111000" sy="111000" algn="ctr" rotWithShape="0">
              <a:prstClr val="black">
                <a:alpha val="2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14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Wide Web (WWW)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Въпросите от този раздел по конспект обхващат следните области:</a:t>
            </a:r>
          </a:p>
          <a:p>
            <a:pPr lvl="1"/>
            <a:r>
              <a:rPr lang="bg-BG" dirty="0"/>
              <a:t>Глобална информационна система </a:t>
            </a:r>
            <a:r>
              <a:rPr lang="en-US" dirty="0"/>
              <a:t>World Wide Web</a:t>
            </a:r>
            <a:r>
              <a:rPr lang="bg-BG" dirty="0"/>
              <a:t> (</a:t>
            </a:r>
            <a:r>
              <a:rPr lang="en-US" dirty="0"/>
              <a:t>WWW</a:t>
            </a:r>
            <a:r>
              <a:rPr lang="bg-BG" dirty="0"/>
              <a:t>) – същност и </a:t>
            </a:r>
            <a:r>
              <a:rPr lang="bg-BG" dirty="0" smtClean="0"/>
              <a:t>функциониране</a:t>
            </a:r>
          </a:p>
          <a:p>
            <a:pPr lvl="1"/>
            <a:r>
              <a:rPr lang="bg-BG" dirty="0" smtClean="0"/>
              <a:t>Уеб сървъри и уеб браузъри</a:t>
            </a:r>
            <a:r>
              <a:rPr lang="bg-BG" dirty="0"/>
              <a:t>. Протокол </a:t>
            </a:r>
            <a:r>
              <a:rPr lang="en-US" dirty="0"/>
              <a:t>HTTP</a:t>
            </a:r>
            <a:r>
              <a:rPr lang="bg-BG" dirty="0"/>
              <a:t>, методи </a:t>
            </a:r>
            <a:r>
              <a:rPr lang="en-US" dirty="0"/>
              <a:t>GET </a:t>
            </a:r>
            <a:r>
              <a:rPr lang="bg-BG" dirty="0"/>
              <a:t>и </a:t>
            </a:r>
            <a:r>
              <a:rPr lang="en-US" dirty="0"/>
              <a:t>POST</a:t>
            </a:r>
            <a:r>
              <a:rPr lang="bg-BG" dirty="0"/>
              <a:t>. Хиперлинк технология</a:t>
            </a:r>
            <a:r>
              <a:rPr lang="en-US" dirty="0"/>
              <a:t> (</a:t>
            </a:r>
            <a:r>
              <a:rPr lang="bg-BG" dirty="0"/>
              <a:t>Интернет препратки</a:t>
            </a:r>
            <a:r>
              <a:rPr lang="bg-BG" dirty="0" smtClean="0"/>
              <a:t>)</a:t>
            </a:r>
          </a:p>
          <a:p>
            <a:pPr lvl="1"/>
            <a:r>
              <a:rPr lang="en-US" dirty="0" smtClean="0"/>
              <a:t>Web</a:t>
            </a:r>
            <a:r>
              <a:rPr lang="bg-BG" dirty="0" smtClean="0"/>
              <a:t> </a:t>
            </a:r>
            <a:r>
              <a:rPr lang="bg-BG" dirty="0"/>
              <a:t>страница – същност, предназначение, URL адрес и </a:t>
            </a:r>
            <a:r>
              <a:rPr lang="bg-BG" dirty="0" smtClean="0"/>
              <a:t>елементи</a:t>
            </a:r>
          </a:p>
          <a:p>
            <a:pPr lvl="1"/>
            <a:r>
              <a:rPr lang="bg-BG" dirty="0" smtClean="0"/>
              <a:t>Хостинг </a:t>
            </a:r>
            <a:r>
              <a:rPr lang="bg-BG" dirty="0"/>
              <a:t>на уеб </a:t>
            </a:r>
            <a:r>
              <a:rPr lang="bg-BG" dirty="0" smtClean="0"/>
              <a:t>сайтове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75307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Въпрос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638800"/>
          </a:xfrm>
        </p:spPr>
        <p:txBody>
          <a:bodyPr/>
          <a:lstStyle/>
          <a:p>
            <a:r>
              <a:rPr lang="en-US" dirty="0" smtClean="0"/>
              <a:t>…</a:t>
            </a:r>
          </a:p>
          <a:p>
            <a:pPr marL="871538" lvl="1" indent="-514350">
              <a:buFont typeface="+mj-lt"/>
              <a:buAutoNum type="alphaLcParenR"/>
            </a:pPr>
            <a:r>
              <a:rPr lang="en-US" dirty="0" smtClean="0"/>
              <a:t>…</a:t>
            </a:r>
          </a:p>
          <a:p>
            <a:pPr marL="871538" lvl="1" indent="-514350">
              <a:buFont typeface="+mj-lt"/>
              <a:buAutoNum type="alphaLcParenR"/>
            </a:pPr>
            <a:r>
              <a:rPr lang="en-US" dirty="0" smtClean="0"/>
              <a:t>…</a:t>
            </a:r>
          </a:p>
          <a:p>
            <a:pPr marL="871538" lvl="1" indent="-514350">
              <a:buFont typeface="+mj-lt"/>
              <a:buAutoNum type="alphaLcParenR"/>
            </a:pPr>
            <a:r>
              <a:rPr lang="en-US" dirty="0" smtClean="0"/>
              <a:t>…</a:t>
            </a:r>
          </a:p>
          <a:p>
            <a:pPr marL="871538" lvl="1" indent="-514350">
              <a:buFont typeface="+mj-lt"/>
              <a:buAutoNum type="alphaLcParenR"/>
            </a:pPr>
            <a:r>
              <a:rPr lang="en-US" dirty="0" smtClean="0"/>
              <a:t>…</a:t>
            </a:r>
          </a:p>
          <a:p>
            <a:pPr marL="871538" lvl="1" indent="-514350">
              <a:buFont typeface="+mj-lt"/>
              <a:buAutoNum type="alphaLcParenR"/>
            </a:pPr>
            <a:r>
              <a:rPr lang="en-US" dirty="0" smtClean="0"/>
              <a:t>…</a:t>
            </a:r>
          </a:p>
          <a:p>
            <a:pPr marL="871538" lvl="1" indent="-514350">
              <a:buFont typeface="+mj-lt"/>
              <a:buAutoNum type="alphaLcParenR"/>
            </a:pP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73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95300" y="2174175"/>
            <a:ext cx="609600" cy="609600"/>
          </a:xfrm>
          <a:prstGeom prst="ellipse">
            <a:avLst/>
          </a:prstGeom>
          <a:solidFill>
            <a:schemeClr val="accent6">
              <a:alpha val="2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73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Отговор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…</a:t>
            </a:r>
            <a:endParaRPr lang="bg-BG" dirty="0" smtClean="0"/>
          </a:p>
          <a:p>
            <a:pPr lvl="1"/>
            <a:r>
              <a:rPr lang="en-US" dirty="0" smtClean="0"/>
              <a:t>…</a:t>
            </a:r>
            <a:endParaRPr lang="bg-BG" dirty="0" smtClean="0"/>
          </a:p>
          <a:p>
            <a:pPr lvl="1"/>
            <a:r>
              <a:rPr lang="bg-BG" dirty="0" smtClean="0"/>
              <a:t>…</a:t>
            </a:r>
            <a:endParaRPr lang="en-US" dirty="0" smtClean="0"/>
          </a:p>
          <a:p>
            <a:endParaRPr lang="en-US" dirty="0" smtClean="0"/>
          </a:p>
          <a:p>
            <a:r>
              <a:rPr lang="bg-BG" dirty="0"/>
              <a:t>Информация</a:t>
            </a:r>
            <a:r>
              <a:rPr lang="bg-BG" dirty="0" smtClean="0"/>
              <a:t>:</a:t>
            </a:r>
            <a:endParaRPr lang="en-US" dirty="0" smtClean="0"/>
          </a:p>
          <a:p>
            <a:pPr lvl="1"/>
            <a:r>
              <a:rPr lang="en-US" sz="2800" dirty="0" smtClean="0"/>
              <a:t>…</a:t>
            </a:r>
          </a:p>
          <a:p>
            <a:pPr lvl="1"/>
            <a:r>
              <a:rPr lang="en-US" sz="2800" dirty="0" smtClean="0"/>
              <a:t>…</a:t>
            </a:r>
          </a:p>
          <a:p>
            <a:pPr lvl="1"/>
            <a:r>
              <a:rPr lang="en-US" sz="2800" dirty="0" smtClean="0"/>
              <a:t>…</a:t>
            </a:r>
            <a:endParaRPr lang="bg-BG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33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495800"/>
            <a:ext cx="7924800" cy="685800"/>
          </a:xfrm>
        </p:spPr>
        <p:txBody>
          <a:bodyPr/>
          <a:lstStyle/>
          <a:p>
            <a:r>
              <a:rPr lang="bg-BG" dirty="0" smtClean="0"/>
              <a:t>Уеб дизайн, </a:t>
            </a:r>
            <a:r>
              <a:rPr lang="en-US" dirty="0" smtClean="0"/>
              <a:t>HTML, CSS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5410200"/>
            <a:ext cx="7924800" cy="873920"/>
          </a:xfrm>
        </p:spPr>
        <p:txBody>
          <a:bodyPr/>
          <a:lstStyle/>
          <a:p>
            <a:r>
              <a:rPr lang="bg-BG" dirty="0" smtClean="0"/>
              <a:t>Уеб дизайн, </a:t>
            </a:r>
            <a:r>
              <a:rPr lang="en-US" dirty="0" smtClean="0"/>
              <a:t>HTML, CSS, </a:t>
            </a:r>
            <a:r>
              <a:rPr lang="bg-BG" dirty="0" smtClean="0"/>
              <a:t>текст, графика, препратки, таблици, формуляри, …</a:t>
            </a:r>
            <a:endParaRPr lang="en-US" dirty="0"/>
          </a:p>
        </p:txBody>
      </p:sp>
      <p:pic>
        <p:nvPicPr>
          <p:cNvPr id="51202" name="Picture 2" descr="http://www.duoh.com/graphics/services-visu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6" y="762000"/>
            <a:ext cx="4448174" cy="3209632"/>
          </a:xfrm>
          <a:prstGeom prst="roundRect">
            <a:avLst>
              <a:gd name="adj" fmla="val 1895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us.123rf.com/400wm/400/400/kentoh/kentoh0901/kentoh090100047/40814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93" y="2895600"/>
            <a:ext cx="2509607" cy="1165175"/>
          </a:xfrm>
          <a:prstGeom prst="roundRect">
            <a:avLst>
              <a:gd name="adj" fmla="val 5096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295400"/>
            <a:ext cx="2153680" cy="2852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 descr="http://www.filemaker.com.au/products/filemaker-pro/images/icon_script_trigger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0797">
            <a:off x="653293" y="1094834"/>
            <a:ext cx="1932382" cy="1932382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225014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Уеб дизайн, </a:t>
            </a:r>
            <a:r>
              <a:rPr lang="en-US" dirty="0"/>
              <a:t>HTML, CSS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Въпросите от този раздел по конспект обхващат следните области:</a:t>
            </a:r>
          </a:p>
          <a:p>
            <a:pPr lvl="1"/>
            <a:r>
              <a:rPr lang="bg-BG" dirty="0"/>
              <a:t>Проектиране, дизайн, разработване и тестване на уеб </a:t>
            </a:r>
            <a:r>
              <a:rPr lang="bg-BG" dirty="0" smtClean="0"/>
              <a:t>сайтове</a:t>
            </a:r>
          </a:p>
          <a:p>
            <a:pPr lvl="1"/>
            <a:r>
              <a:rPr lang="bg-BG" dirty="0" smtClean="0"/>
              <a:t>Основни </a:t>
            </a:r>
            <a:r>
              <a:rPr lang="bg-BG" dirty="0"/>
              <a:t>HTML тагове: вмъкване на форматиран текст, изображения, връзки (препратки), </a:t>
            </a:r>
            <a:r>
              <a:rPr lang="bg-BG" dirty="0" smtClean="0"/>
              <a:t>таблици</a:t>
            </a:r>
          </a:p>
          <a:p>
            <a:pPr lvl="1"/>
            <a:r>
              <a:rPr lang="bg-BG" dirty="0" smtClean="0"/>
              <a:t>Език </a:t>
            </a:r>
            <a:r>
              <a:rPr lang="bg-BG" dirty="0"/>
              <a:t>за стилизиране на уеб сайтове </a:t>
            </a:r>
            <a:r>
              <a:rPr lang="en-US" dirty="0" smtClean="0"/>
              <a:t>CSS</a:t>
            </a:r>
            <a:endParaRPr lang="bg-BG" dirty="0" smtClean="0"/>
          </a:p>
          <a:p>
            <a:pPr lvl="1"/>
            <a:r>
              <a:rPr lang="bg-BG" dirty="0"/>
              <a:t>Подравняване на съдържанието в уеб </a:t>
            </a:r>
            <a:r>
              <a:rPr lang="bg-BG" dirty="0" smtClean="0"/>
              <a:t>страница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75307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Уеб дизайн, </a:t>
            </a:r>
            <a:r>
              <a:rPr lang="en-US" dirty="0"/>
              <a:t>HTML, </a:t>
            </a:r>
            <a:r>
              <a:rPr lang="en-US" dirty="0" smtClean="0"/>
              <a:t>CSS</a:t>
            </a:r>
            <a:r>
              <a:rPr lang="bg-BG" dirty="0" smtClean="0"/>
              <a:t>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bg-BG" dirty="0"/>
              <a:t>Характеристики на страница (фон, цвят, изображения, подравняване, заглавия на страници, кодировка на страници, </a:t>
            </a:r>
            <a:r>
              <a:rPr lang="en-US" dirty="0"/>
              <a:t>meta</a:t>
            </a:r>
            <a:r>
              <a:rPr lang="bg-BG" dirty="0"/>
              <a:t> тагове), параграфи, шрифтове, цветове, вмъкване на </a:t>
            </a:r>
            <a:r>
              <a:rPr lang="bg-BG" dirty="0" smtClean="0"/>
              <a:t>изображения</a:t>
            </a:r>
          </a:p>
          <a:p>
            <a:pPr lvl="1"/>
            <a:r>
              <a:rPr lang="bg-BG" dirty="0" smtClean="0"/>
              <a:t>Превръщане </a:t>
            </a:r>
            <a:r>
              <a:rPr lang="bg-BG" dirty="0"/>
              <a:t>на уеб дизайн (картинка) към уеб сайт. Системи за управление на </a:t>
            </a:r>
            <a:r>
              <a:rPr lang="bg-BG" dirty="0" smtClean="0"/>
              <a:t>съдържание</a:t>
            </a:r>
          </a:p>
          <a:p>
            <a:pPr lvl="1"/>
            <a:r>
              <a:rPr lang="bg-BG" dirty="0" smtClean="0"/>
              <a:t>Рамки </a:t>
            </a:r>
            <a:r>
              <a:rPr lang="bg-BG" dirty="0"/>
              <a:t>(</a:t>
            </a:r>
            <a:r>
              <a:rPr lang="en-US" dirty="0"/>
              <a:t>frames</a:t>
            </a:r>
            <a:r>
              <a:rPr lang="bg-BG" dirty="0"/>
              <a:t>). Навигация: прехвърляне на управлението в рамки (</a:t>
            </a:r>
            <a:r>
              <a:rPr lang="en-US" dirty="0"/>
              <a:t>frames</a:t>
            </a:r>
            <a:r>
              <a:rPr lang="bg-BG" dirty="0" smtClean="0"/>
              <a:t>)</a:t>
            </a:r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73897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Въпрос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638800"/>
          </a:xfrm>
        </p:spPr>
        <p:txBody>
          <a:bodyPr/>
          <a:lstStyle/>
          <a:p>
            <a:r>
              <a:rPr lang="en-US" dirty="0" smtClean="0"/>
              <a:t>…</a:t>
            </a:r>
          </a:p>
          <a:p>
            <a:pPr marL="871538" lvl="1" indent="-514350">
              <a:buFont typeface="+mj-lt"/>
              <a:buAutoNum type="alphaLcParenR"/>
            </a:pPr>
            <a:r>
              <a:rPr lang="en-US" dirty="0" smtClean="0"/>
              <a:t>…</a:t>
            </a:r>
          </a:p>
          <a:p>
            <a:pPr marL="871538" lvl="1" indent="-514350">
              <a:buFont typeface="+mj-lt"/>
              <a:buAutoNum type="alphaLcParenR"/>
            </a:pPr>
            <a:r>
              <a:rPr lang="en-US" dirty="0" smtClean="0"/>
              <a:t>…</a:t>
            </a:r>
          </a:p>
          <a:p>
            <a:pPr marL="871538" lvl="1" indent="-514350">
              <a:buFont typeface="+mj-lt"/>
              <a:buAutoNum type="alphaLcParenR"/>
            </a:pPr>
            <a:r>
              <a:rPr lang="en-US" dirty="0" smtClean="0"/>
              <a:t>…</a:t>
            </a:r>
          </a:p>
          <a:p>
            <a:pPr marL="871538" lvl="1" indent="-514350">
              <a:buFont typeface="+mj-lt"/>
              <a:buAutoNum type="alphaLcParenR"/>
            </a:pPr>
            <a:r>
              <a:rPr lang="en-US" dirty="0" smtClean="0"/>
              <a:t>…</a:t>
            </a:r>
          </a:p>
          <a:p>
            <a:pPr marL="871538" lvl="1" indent="-514350">
              <a:buFont typeface="+mj-lt"/>
              <a:buAutoNum type="alphaLcParenR"/>
            </a:pPr>
            <a:r>
              <a:rPr lang="en-US" dirty="0" smtClean="0"/>
              <a:t>…</a:t>
            </a:r>
          </a:p>
          <a:p>
            <a:pPr marL="871538" lvl="1" indent="-514350">
              <a:buFont typeface="+mj-lt"/>
              <a:buAutoNum type="alphaLcParenR"/>
            </a:pP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78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95300" y="2174175"/>
            <a:ext cx="609600" cy="609600"/>
          </a:xfrm>
          <a:prstGeom prst="ellipse">
            <a:avLst/>
          </a:prstGeom>
          <a:solidFill>
            <a:schemeClr val="accent6">
              <a:alpha val="2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73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Отговор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…</a:t>
            </a:r>
            <a:endParaRPr lang="bg-BG" dirty="0" smtClean="0"/>
          </a:p>
          <a:p>
            <a:pPr lvl="1"/>
            <a:r>
              <a:rPr lang="en-US" dirty="0" smtClean="0"/>
              <a:t>…</a:t>
            </a:r>
            <a:endParaRPr lang="bg-BG" dirty="0" smtClean="0"/>
          </a:p>
          <a:p>
            <a:pPr lvl="1"/>
            <a:r>
              <a:rPr lang="bg-BG" dirty="0" smtClean="0"/>
              <a:t>…</a:t>
            </a:r>
            <a:endParaRPr lang="en-US" dirty="0" smtClean="0"/>
          </a:p>
          <a:p>
            <a:endParaRPr lang="en-US" dirty="0" smtClean="0"/>
          </a:p>
          <a:p>
            <a:r>
              <a:rPr lang="bg-BG" dirty="0"/>
              <a:t>Информация</a:t>
            </a:r>
            <a:r>
              <a:rPr lang="bg-BG" dirty="0" smtClean="0"/>
              <a:t>:</a:t>
            </a:r>
            <a:endParaRPr lang="en-US" dirty="0" smtClean="0"/>
          </a:p>
          <a:p>
            <a:pPr lvl="1"/>
            <a:r>
              <a:rPr lang="en-US" sz="2800" dirty="0" smtClean="0"/>
              <a:t>…</a:t>
            </a:r>
          </a:p>
          <a:p>
            <a:pPr lvl="1"/>
            <a:r>
              <a:rPr lang="en-US" sz="2800" dirty="0" smtClean="0"/>
              <a:t>…</a:t>
            </a:r>
          </a:p>
          <a:p>
            <a:pPr lvl="1"/>
            <a:r>
              <a:rPr lang="en-US" sz="2800" dirty="0" smtClean="0"/>
              <a:t>…</a:t>
            </a:r>
            <a:endParaRPr lang="bg-BG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33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Въпрос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638800"/>
          </a:xfrm>
        </p:spPr>
        <p:txBody>
          <a:bodyPr/>
          <a:lstStyle/>
          <a:p>
            <a:r>
              <a:rPr lang="en-US" dirty="0" smtClean="0"/>
              <a:t>…</a:t>
            </a:r>
          </a:p>
          <a:p>
            <a:pPr marL="871538" lvl="1" indent="-514350">
              <a:buFont typeface="+mj-lt"/>
              <a:buAutoNum type="alphaLcParenR"/>
            </a:pPr>
            <a:r>
              <a:rPr lang="en-US" dirty="0" smtClean="0"/>
              <a:t>…</a:t>
            </a:r>
          </a:p>
          <a:p>
            <a:pPr marL="871538" lvl="1" indent="-514350">
              <a:buFont typeface="+mj-lt"/>
              <a:buAutoNum type="alphaLcParenR"/>
            </a:pPr>
            <a:r>
              <a:rPr lang="en-US" dirty="0" smtClean="0"/>
              <a:t>…</a:t>
            </a:r>
          </a:p>
          <a:p>
            <a:pPr marL="871538" lvl="1" indent="-514350">
              <a:buFont typeface="+mj-lt"/>
              <a:buAutoNum type="alphaLcParenR"/>
            </a:pPr>
            <a:r>
              <a:rPr lang="en-US" dirty="0" smtClean="0"/>
              <a:t>…</a:t>
            </a:r>
          </a:p>
          <a:p>
            <a:pPr marL="871538" lvl="1" indent="-514350">
              <a:buFont typeface="+mj-lt"/>
              <a:buAutoNum type="alphaLcParenR"/>
            </a:pPr>
            <a:r>
              <a:rPr lang="en-US" dirty="0" smtClean="0"/>
              <a:t>…</a:t>
            </a:r>
          </a:p>
          <a:p>
            <a:pPr marL="871538" lvl="1" indent="-514350">
              <a:buFont typeface="+mj-lt"/>
              <a:buAutoNum type="alphaLcParenR"/>
            </a:pPr>
            <a:r>
              <a:rPr lang="en-US" dirty="0" smtClean="0"/>
              <a:t>…</a:t>
            </a:r>
          </a:p>
          <a:p>
            <a:pPr marL="871538" lvl="1" indent="-514350">
              <a:buFont typeface="+mj-lt"/>
              <a:buAutoNum type="alphaLcParenR"/>
            </a:pP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95300" y="2174175"/>
            <a:ext cx="609600" cy="609600"/>
          </a:xfrm>
          <a:prstGeom prst="ellipse">
            <a:avLst/>
          </a:prstGeom>
          <a:solidFill>
            <a:schemeClr val="accent6">
              <a:alpha val="2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95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4.bp.blogspot.com/_Fyl1dFhmZf4/S-mjvhNO96I/AAAAAAAAATU/ZB_LbexAHYk/s320/javascript_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223">
            <a:off x="539215" y="1597746"/>
            <a:ext cx="1855715" cy="1361212"/>
          </a:xfrm>
          <a:prstGeom prst="roundRect">
            <a:avLst>
              <a:gd name="adj" fmla="val 4193"/>
            </a:avLst>
          </a:prstGeom>
          <a:noFill/>
          <a:ln w="254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733800"/>
            <a:ext cx="7924800" cy="685800"/>
          </a:xfrm>
        </p:spPr>
        <p:txBody>
          <a:bodyPr/>
          <a:lstStyle/>
          <a:p>
            <a:r>
              <a:rPr lang="en-US" dirty="0" smtClean="0"/>
              <a:t>JavaScript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760120"/>
            <a:ext cx="7924800" cy="1564480"/>
          </a:xfrm>
        </p:spPr>
        <p:txBody>
          <a:bodyPr/>
          <a:lstStyle/>
          <a:p>
            <a:r>
              <a:rPr lang="bg-BG" dirty="0" smtClean="0"/>
              <a:t>Разработка на скриптове с </a:t>
            </a:r>
            <a:r>
              <a:rPr lang="en-US" dirty="0" smtClean="0"/>
              <a:t>JavaScript</a:t>
            </a:r>
            <a:r>
              <a:rPr lang="bg-BG" dirty="0" smtClean="0"/>
              <a:t>, основни </a:t>
            </a:r>
            <a:r>
              <a:rPr lang="en-US" dirty="0" smtClean="0"/>
              <a:t>JavaScript </a:t>
            </a:r>
            <a:r>
              <a:rPr lang="bg-BG" dirty="0" smtClean="0"/>
              <a:t>конструкции, оператори, обекти, </a:t>
            </a:r>
            <a:r>
              <a:rPr lang="bg-BG" dirty="0"/>
              <a:t>манипулация на </a:t>
            </a:r>
            <a:r>
              <a:rPr lang="en-US" dirty="0"/>
              <a:t>DOM</a:t>
            </a:r>
            <a:r>
              <a:rPr lang="bg-BG" dirty="0"/>
              <a:t> </a:t>
            </a:r>
            <a:r>
              <a:rPr lang="bg-BG" dirty="0" smtClean="0"/>
              <a:t>дървото</a:t>
            </a:r>
            <a:endParaRPr lang="en-US" dirty="0"/>
          </a:p>
        </p:txBody>
      </p:sp>
      <p:pic>
        <p:nvPicPr>
          <p:cNvPr id="5" name="Picture 4" descr="http://www.berniecode.com/blog/wp-content/uploads/2007/03/visual-studio-javascript-debugging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914400"/>
            <a:ext cx="3019424" cy="1981200"/>
          </a:xfrm>
          <a:prstGeom prst="roundRect">
            <a:avLst>
              <a:gd name="adj" fmla="val 450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ContrastingLeftFacing" fov="2700000">
              <a:rot lat="323880" lon="2628735" rev="21594000"/>
            </a:camera>
            <a:lightRig rig="threePt" dir="t"/>
          </a:scene3d>
        </p:spPr>
      </p:pic>
      <p:pic>
        <p:nvPicPr>
          <p:cNvPr id="6" name="Picture 6" descr="http://www.strictlyphp.com/blog/wp-content/uploads/2009/07/icon_javascrip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734" y="2209800"/>
            <a:ext cx="990600" cy="990601"/>
          </a:xfrm>
          <a:prstGeom prst="rect">
            <a:avLst/>
          </a:prstGeom>
          <a:noFill/>
        </p:spPr>
      </p:pic>
      <p:pic>
        <p:nvPicPr>
          <p:cNvPr id="7" name="Picture 8" descr="http://www.lnl.infn.it/~epics/WikiDumps/localhost/160px-javascript_icon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704" y="1510904"/>
            <a:ext cx="1613296" cy="1613297"/>
          </a:xfrm>
          <a:prstGeom prst="rect">
            <a:avLst/>
          </a:prstGeom>
          <a:noFill/>
          <a:scene3d>
            <a:camera prst="perspectiveContrastingRightFacing" fov="3900000">
              <a:rot lat="1096793" lon="21059336" rev="21486019"/>
            </a:camera>
            <a:lightRig rig="threePt" dir="t"/>
          </a:scene3d>
        </p:spPr>
      </p:pic>
      <p:pic>
        <p:nvPicPr>
          <p:cNvPr id="8" name="Picture 10" descr="http://icons.mysitemyway.com/wp-content/gallery/glowing-green-neon-icons-business/111095-glowing-green-neon-icon-business-cursor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54108">
            <a:off x="3720988" y="1288608"/>
            <a:ext cx="2069928" cy="20699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014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638800"/>
          </a:xfrm>
        </p:spPr>
        <p:txBody>
          <a:bodyPr/>
          <a:lstStyle/>
          <a:p>
            <a:r>
              <a:rPr lang="bg-BG" sz="3000" dirty="0" smtClean="0"/>
              <a:t>Въпросите от този раздел по конспект обхващат следните области:</a:t>
            </a:r>
          </a:p>
          <a:p>
            <a:pPr lvl="1"/>
            <a:r>
              <a:rPr lang="bg-BG" sz="2800" dirty="0"/>
              <a:t>Скриптови езици за програмиране в </a:t>
            </a:r>
            <a:r>
              <a:rPr lang="bg-BG" sz="2800" dirty="0" smtClean="0"/>
              <a:t>Интернет: </a:t>
            </a:r>
            <a:r>
              <a:rPr lang="en-US" sz="2800" dirty="0"/>
              <a:t>JavaScript</a:t>
            </a:r>
            <a:r>
              <a:rPr lang="bg-BG" sz="2800" dirty="0"/>
              <a:t>, </a:t>
            </a:r>
            <a:r>
              <a:rPr lang="en-US" sz="2800" dirty="0"/>
              <a:t>Perl</a:t>
            </a:r>
            <a:r>
              <a:rPr lang="bg-BG" sz="2800" dirty="0"/>
              <a:t>, </a:t>
            </a:r>
            <a:r>
              <a:rPr lang="en-US" sz="2800" dirty="0"/>
              <a:t>VBScript</a:t>
            </a:r>
            <a:r>
              <a:rPr lang="bg-BG" sz="2800" dirty="0"/>
              <a:t>. Общи сведения за </a:t>
            </a:r>
            <a:r>
              <a:rPr lang="en-US" sz="2800" dirty="0"/>
              <a:t>JavaScript</a:t>
            </a:r>
            <a:r>
              <a:rPr lang="bg-BG" sz="2800" dirty="0"/>
              <a:t>. Типове данни. Променливи. Оператор за присвояване. Операции и изрази. Условен оператор. Оператори за цикъл. Функции в </a:t>
            </a:r>
            <a:r>
              <a:rPr lang="en-US" sz="2800" dirty="0"/>
              <a:t>JavaScript</a:t>
            </a:r>
            <a:r>
              <a:rPr lang="bg-BG" sz="2800" dirty="0"/>
              <a:t>. Обекти в </a:t>
            </a:r>
            <a:r>
              <a:rPr lang="en-US" sz="2800" dirty="0"/>
              <a:t>JavaScript</a:t>
            </a:r>
            <a:r>
              <a:rPr lang="bg-BG" sz="2800" dirty="0"/>
              <a:t>. Масиви. Класове </a:t>
            </a:r>
            <a:r>
              <a:rPr lang="en-US" sz="2800" dirty="0"/>
              <a:t>Date, Math</a:t>
            </a:r>
            <a:r>
              <a:rPr lang="bg-BG" sz="2800" dirty="0"/>
              <a:t>. Обекти</a:t>
            </a:r>
            <a:r>
              <a:rPr lang="en-US" sz="2800" dirty="0"/>
              <a:t> document, window, navigator.</a:t>
            </a:r>
            <a:r>
              <a:rPr lang="bg-BG" sz="2800" dirty="0"/>
              <a:t> Събития в </a:t>
            </a:r>
            <a:r>
              <a:rPr lang="en-US" sz="2800" dirty="0"/>
              <a:t>JavaScript</a:t>
            </a:r>
            <a:r>
              <a:rPr lang="bg-BG" sz="2800" dirty="0"/>
              <a:t>. Обектен модел </a:t>
            </a:r>
            <a:r>
              <a:rPr lang="en-US" sz="2800" dirty="0"/>
              <a:t>DOM</a:t>
            </a:r>
            <a:r>
              <a:rPr lang="bg-BG" sz="2800" dirty="0"/>
              <a:t> и манипулация с </a:t>
            </a:r>
            <a:r>
              <a:rPr lang="en-US" sz="2800" dirty="0"/>
              <a:t>JavaScript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75307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Въпрос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638800"/>
          </a:xfrm>
        </p:spPr>
        <p:txBody>
          <a:bodyPr/>
          <a:lstStyle/>
          <a:p>
            <a:r>
              <a:rPr lang="en-US" dirty="0" smtClean="0"/>
              <a:t>…</a:t>
            </a:r>
          </a:p>
          <a:p>
            <a:pPr marL="871538" lvl="1" indent="-514350">
              <a:buFont typeface="+mj-lt"/>
              <a:buAutoNum type="alphaLcParenR"/>
            </a:pPr>
            <a:r>
              <a:rPr lang="en-US" dirty="0" smtClean="0"/>
              <a:t>…</a:t>
            </a:r>
          </a:p>
          <a:p>
            <a:pPr marL="871538" lvl="1" indent="-514350">
              <a:buFont typeface="+mj-lt"/>
              <a:buAutoNum type="alphaLcParenR"/>
            </a:pPr>
            <a:r>
              <a:rPr lang="en-US" dirty="0" smtClean="0"/>
              <a:t>…</a:t>
            </a:r>
          </a:p>
          <a:p>
            <a:pPr marL="871538" lvl="1" indent="-514350">
              <a:buFont typeface="+mj-lt"/>
              <a:buAutoNum type="alphaLcParenR"/>
            </a:pPr>
            <a:r>
              <a:rPr lang="en-US" dirty="0" smtClean="0"/>
              <a:t>…</a:t>
            </a:r>
          </a:p>
          <a:p>
            <a:pPr marL="871538" lvl="1" indent="-514350">
              <a:buFont typeface="+mj-lt"/>
              <a:buAutoNum type="alphaLcParenR"/>
            </a:pPr>
            <a:r>
              <a:rPr lang="en-US" dirty="0" smtClean="0"/>
              <a:t>…</a:t>
            </a:r>
          </a:p>
          <a:p>
            <a:pPr marL="871538" lvl="1" indent="-514350">
              <a:buFont typeface="+mj-lt"/>
              <a:buAutoNum type="alphaLcParenR"/>
            </a:pPr>
            <a:r>
              <a:rPr lang="en-US" dirty="0" smtClean="0"/>
              <a:t>…</a:t>
            </a:r>
          </a:p>
          <a:p>
            <a:pPr marL="871538" lvl="1" indent="-514350">
              <a:buFont typeface="+mj-lt"/>
              <a:buAutoNum type="alphaLcParenR"/>
            </a:pP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82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95300" y="2174175"/>
            <a:ext cx="609600" cy="609600"/>
          </a:xfrm>
          <a:prstGeom prst="ellipse">
            <a:avLst/>
          </a:prstGeom>
          <a:solidFill>
            <a:schemeClr val="accent6">
              <a:alpha val="2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73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Отговор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…</a:t>
            </a:r>
            <a:endParaRPr lang="bg-BG" dirty="0" smtClean="0"/>
          </a:p>
          <a:p>
            <a:pPr lvl="1"/>
            <a:r>
              <a:rPr lang="en-US" dirty="0" smtClean="0"/>
              <a:t>…</a:t>
            </a:r>
            <a:endParaRPr lang="bg-BG" dirty="0" smtClean="0"/>
          </a:p>
          <a:p>
            <a:pPr lvl="1"/>
            <a:r>
              <a:rPr lang="bg-BG" dirty="0" smtClean="0"/>
              <a:t>…</a:t>
            </a:r>
            <a:endParaRPr lang="en-US" dirty="0" smtClean="0"/>
          </a:p>
          <a:p>
            <a:endParaRPr lang="en-US" dirty="0" smtClean="0"/>
          </a:p>
          <a:p>
            <a:r>
              <a:rPr lang="bg-BG" dirty="0"/>
              <a:t>Информация</a:t>
            </a:r>
            <a:r>
              <a:rPr lang="bg-BG" dirty="0" smtClean="0"/>
              <a:t>:</a:t>
            </a:r>
            <a:endParaRPr lang="en-US" dirty="0" smtClean="0"/>
          </a:p>
          <a:p>
            <a:pPr lvl="1"/>
            <a:r>
              <a:rPr lang="en-US" sz="2800" dirty="0" smtClean="0"/>
              <a:t>…</a:t>
            </a:r>
          </a:p>
          <a:p>
            <a:pPr lvl="1"/>
            <a:r>
              <a:rPr lang="en-US" sz="2800" dirty="0" smtClean="0"/>
              <a:t>…</a:t>
            </a:r>
          </a:p>
          <a:p>
            <a:pPr lvl="1"/>
            <a:r>
              <a:rPr lang="en-US" sz="2800" dirty="0" smtClean="0"/>
              <a:t>…</a:t>
            </a:r>
            <a:endParaRPr lang="bg-BG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33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76200"/>
            <a:ext cx="7086600" cy="838200"/>
          </a:xfrm>
        </p:spPr>
        <p:txBody>
          <a:bodyPr/>
          <a:lstStyle/>
          <a:p>
            <a:r>
              <a:rPr lang="bg-BG" sz="3600" dirty="0" smtClean="0"/>
              <a:t>Академия на Телерик за ученици</a:t>
            </a:r>
            <a:endParaRPr lang="bg-BG" sz="36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48416" y="2971799"/>
            <a:ext cx="5642984" cy="1371601"/>
          </a:xfrm>
        </p:spPr>
        <p:txBody>
          <a:bodyPr wrap="none" lIns="0" tIns="0" rIns="0" bIns="0" anchor="ctr" anchorCtr="0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7200" dirty="0" smtClean="0"/>
              <a:t>Въпроси</a:t>
            </a:r>
            <a:r>
              <a:rPr lang="en-US" sz="7200" dirty="0" smtClean="0"/>
              <a:t>?</a:t>
            </a:r>
            <a:endParaRPr lang="en-US" sz="7200" dirty="0"/>
          </a:p>
        </p:txBody>
      </p:sp>
      <p:sp>
        <p:nvSpPr>
          <p:cNvPr id="6" name="TextBox 5"/>
          <p:cNvSpPr txBox="1"/>
          <p:nvPr/>
        </p:nvSpPr>
        <p:spPr>
          <a:xfrm rot="12041701" flipH="1">
            <a:off x="7527114" y="4715840"/>
            <a:ext cx="949687" cy="180395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11500" b="1" dirty="0" smtClean="0">
                <a:solidFill>
                  <a:schemeClr val="tx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?</a:t>
            </a:r>
            <a:endParaRPr lang="en-US" sz="11500" b="1" dirty="0">
              <a:solidFill>
                <a:schemeClr val="tx1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 rot="3464797" flipH="1">
            <a:off x="968763" y="4574331"/>
            <a:ext cx="859648" cy="24046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14000" b="1" dirty="0" smtClean="0">
                <a:solidFill>
                  <a:srgbClr val="FFBF8B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itchFamily="18" charset="0"/>
              </a:rPr>
              <a:t>?</a:t>
            </a:r>
            <a:endParaRPr lang="en-US" sz="14000" b="1" dirty="0">
              <a:solidFill>
                <a:srgbClr val="FFBF8B"/>
              </a:solidFill>
              <a:effectLst>
                <a:reflection blurRad="6350" stA="55000" endA="300" endPos="45500" dir="5400000" sy="-100000" algn="bl" rotWithShape="0"/>
              </a:effectLst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9535351" flipH="1">
            <a:off x="793612" y="1974335"/>
            <a:ext cx="949687" cy="14014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88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?</a:t>
            </a:r>
            <a:endParaRPr lang="en-US" sz="8800" dirty="0">
              <a:solidFill>
                <a:schemeClr val="accent5">
                  <a:lumMod val="60000"/>
                  <a:lumOff val="4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 rot="16756950" flipH="1">
            <a:off x="4765843" y="1417276"/>
            <a:ext cx="859648" cy="19928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11500" b="1" dirty="0" smtClean="0">
                <a:solidFill>
                  <a:srgbClr val="FF831D"/>
                </a:solidFill>
                <a:effectLst>
                  <a:reflection blurRad="6350" stA="55000" endA="300" endPos="45500" dir="5400000" sy="-100000" algn="bl" rotWithShape="0"/>
                </a:effectLst>
              </a:rPr>
              <a:t>?</a:t>
            </a:r>
            <a:endParaRPr lang="en-US" sz="11500" b="1" dirty="0">
              <a:solidFill>
                <a:srgbClr val="FF831D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 rot="19836951" flipH="1">
            <a:off x="7434275" y="1104110"/>
            <a:ext cx="949687" cy="24929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15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</a:rPr>
              <a:t>?</a:t>
            </a:r>
            <a:endParaRPr lang="en-US" sz="15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 rot="2233443" flipH="1">
            <a:off x="2904475" y="836467"/>
            <a:ext cx="584096" cy="9243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HeroicExtremeLeftFacing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?</a:t>
            </a:r>
            <a:endParaRPr lang="en-US" sz="5600" dirty="0">
              <a:solidFill>
                <a:schemeClr val="tx2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 rot="8530737" flipH="1">
            <a:off x="4871755" y="4985327"/>
            <a:ext cx="643173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9600" dirty="0" smtClean="0">
                <a:solidFill>
                  <a:srgbClr val="FF4A37"/>
                </a:solidFill>
                <a:effectLst>
                  <a:reflection blurRad="6350" stA="60000" endA="900" endPos="60000" dist="29997" dir="5400000" sy="-100000" algn="bl" rotWithShape="0"/>
                </a:effectLst>
              </a:rPr>
              <a:t>?</a:t>
            </a:r>
            <a:endParaRPr lang="en-US" sz="9600" dirty="0">
              <a:solidFill>
                <a:srgbClr val="FF4A37"/>
              </a:solidFill>
              <a:effectLst>
                <a:reflection blurRad="6350" stA="60000" endA="900" endPos="60000" dist="29997" dir="5400000" sy="-100000" algn="bl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 rot="12627025" flipH="1">
            <a:off x="2726518" y="4222010"/>
            <a:ext cx="584096" cy="62616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600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?</a:t>
            </a:r>
            <a:endParaRPr lang="en-US" sz="3600" dirty="0">
              <a:solidFill>
                <a:schemeClr val="tx2">
                  <a:lumMod val="40000"/>
                  <a:lumOff val="6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 rot="1186146" flipH="1">
            <a:off x="6185957" y="4402802"/>
            <a:ext cx="499379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r>
              <a:rPr lang="en-US" sz="6600" dirty="0" smtClean="0">
                <a:solidFill>
                  <a:srgbClr val="9966F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?</a:t>
            </a:r>
            <a:endParaRPr lang="en-US" sz="6600" dirty="0">
              <a:solidFill>
                <a:srgbClr val="9966FF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 rot="19460650" flipH="1">
            <a:off x="2921606" y="2356458"/>
            <a:ext cx="489197" cy="769441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  <a:scene3d>
              <a:camera prst="perspectiveRelaxedModerately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4400" dirty="0" smtClean="0">
                <a:solidFill>
                  <a:srgbClr val="FF6699"/>
                </a:solidFill>
                <a:effectLst>
                  <a:reflection blurRad="6350" stA="55000" endA="300" endPos="45500" dir="5400000" sy="-100000" algn="bl" rotWithShape="0"/>
                </a:effectLst>
              </a:rPr>
              <a:t>?</a:t>
            </a:r>
            <a:endParaRPr lang="en-US" sz="4400" dirty="0">
              <a:solidFill>
                <a:srgbClr val="FF6699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62600" y="6400800"/>
            <a:ext cx="3524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hlinkClick r:id="rId2"/>
              </a:rPr>
              <a:t>http://schoolacademy.telerik.com</a:t>
            </a:r>
            <a:endParaRPr lang="en-US" sz="1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Отговор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…</a:t>
            </a:r>
            <a:endParaRPr lang="bg-BG" dirty="0" smtClean="0"/>
          </a:p>
          <a:p>
            <a:pPr lvl="1"/>
            <a:r>
              <a:rPr lang="en-US" dirty="0" smtClean="0"/>
              <a:t>…</a:t>
            </a:r>
            <a:endParaRPr lang="bg-BG" dirty="0" smtClean="0"/>
          </a:p>
          <a:p>
            <a:pPr lvl="1"/>
            <a:r>
              <a:rPr lang="bg-BG" dirty="0" smtClean="0"/>
              <a:t>…</a:t>
            </a:r>
            <a:endParaRPr lang="en-US" dirty="0" smtClean="0"/>
          </a:p>
          <a:p>
            <a:endParaRPr lang="en-US" dirty="0" smtClean="0"/>
          </a:p>
          <a:p>
            <a:r>
              <a:rPr lang="bg-BG" dirty="0"/>
              <a:t>Информация</a:t>
            </a:r>
            <a:r>
              <a:rPr lang="bg-BG" dirty="0" smtClean="0"/>
              <a:t>:</a:t>
            </a:r>
            <a:endParaRPr lang="en-US" dirty="0" smtClean="0"/>
          </a:p>
          <a:p>
            <a:pPr lvl="1"/>
            <a:r>
              <a:rPr lang="en-US" sz="2800" dirty="0" smtClean="0"/>
              <a:t>…</a:t>
            </a:r>
          </a:p>
          <a:p>
            <a:pPr lvl="1"/>
            <a:r>
              <a:rPr lang="en-US" sz="2800" dirty="0" smtClean="0"/>
              <a:t>…</a:t>
            </a:r>
          </a:p>
          <a:p>
            <a:pPr lvl="1"/>
            <a:r>
              <a:rPr lang="en-US" sz="2800" dirty="0" smtClean="0"/>
              <a:t>…</a:t>
            </a:r>
            <a:endParaRPr lang="bg-BG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57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lerik-PowerPoint-Theme">
  <a:themeElements>
    <a:clrScheme name="Telerik Colors Theme">
      <a:dk1>
        <a:sysClr val="windowText" lastClr="000000"/>
      </a:dk1>
      <a:lt1>
        <a:srgbClr val="CCFF66"/>
      </a:lt1>
      <a:dk2>
        <a:srgbClr val="30356E"/>
      </a:dk2>
      <a:lt2>
        <a:srgbClr val="CCFF33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76B200"/>
      </a:hlink>
      <a:folHlink>
        <a:srgbClr val="FFCF3E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Telerik-PowerPoint-Theme</Template>
  <TotalTime>3688</TotalTime>
  <Words>2177</Words>
  <Application>Microsoft Office PowerPoint</Application>
  <PresentationFormat>On-screen Show (4:3)</PresentationFormat>
  <Paragraphs>561</Paragraphs>
  <Slides>84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85" baseType="lpstr">
      <vt:lpstr>Telerik-PowerPoint-Theme</vt:lpstr>
      <vt:lpstr>Тренировъчен тест по информационни технологии</vt:lpstr>
      <vt:lpstr>Компютърни системи</vt:lpstr>
      <vt:lpstr>Компютърни системи (хардуер)</vt:lpstr>
      <vt:lpstr>Въпрос</vt:lpstr>
      <vt:lpstr>Отговор</vt:lpstr>
      <vt:lpstr>Софтуерни системи</vt:lpstr>
      <vt:lpstr>Компютърни програми (софтуер)</vt:lpstr>
      <vt:lpstr>Въпрос</vt:lpstr>
      <vt:lpstr>Отговор</vt:lpstr>
      <vt:lpstr>Работа с компютърни системи и програми</vt:lpstr>
      <vt:lpstr>Работа с компютърни програми</vt:lpstr>
      <vt:lpstr>Въпрос</vt:lpstr>
      <vt:lpstr>Отговор</vt:lpstr>
      <vt:lpstr>Пренос на данни и бройни системи</vt:lpstr>
      <vt:lpstr>Пренос на данни. Бройни системи</vt:lpstr>
      <vt:lpstr>Въпрос</vt:lpstr>
      <vt:lpstr>Отговор</vt:lpstr>
      <vt:lpstr>Операционни системи</vt:lpstr>
      <vt:lpstr>Операционни системи</vt:lpstr>
      <vt:lpstr>Въпрос</vt:lpstr>
      <vt:lpstr>Отговор</vt:lpstr>
      <vt:lpstr>Софтуерно инженерство</vt:lpstr>
      <vt:lpstr>Софтуерно инженерство</vt:lpstr>
      <vt:lpstr>Въпрос</vt:lpstr>
      <vt:lpstr>Отговор</vt:lpstr>
      <vt:lpstr>Компресиране на данни</vt:lpstr>
      <vt:lpstr>Компресиране на данни</vt:lpstr>
      <vt:lpstr>Въпрос</vt:lpstr>
      <vt:lpstr>Отговор</vt:lpstr>
      <vt:lpstr>Текстообработка</vt:lpstr>
      <vt:lpstr>Текстообработка</vt:lpstr>
      <vt:lpstr>Текстообработка (2)</vt:lpstr>
      <vt:lpstr>Въпрос</vt:lpstr>
      <vt:lpstr>Отговор</vt:lpstr>
      <vt:lpstr>Компютърна графика</vt:lpstr>
      <vt:lpstr>Компютърна графика</vt:lpstr>
      <vt:lpstr>Въпрос</vt:lpstr>
      <vt:lpstr>Отговор</vt:lpstr>
      <vt:lpstr>Бази от данни</vt:lpstr>
      <vt:lpstr>Бази от данни</vt:lpstr>
      <vt:lpstr>Въпрос</vt:lpstr>
      <vt:lpstr>Отговор</vt:lpstr>
      <vt:lpstr>Информационни системи</vt:lpstr>
      <vt:lpstr>Информационни системи</vt:lpstr>
      <vt:lpstr>Въпрос</vt:lpstr>
      <vt:lpstr>Отговор</vt:lpstr>
      <vt:lpstr>Сигурност и защита на информацията</vt:lpstr>
      <vt:lpstr>Сигурност и защита на информацията</vt:lpstr>
      <vt:lpstr>Въпрос</vt:lpstr>
      <vt:lpstr>Отговор</vt:lpstr>
      <vt:lpstr>Презентационни системи</vt:lpstr>
      <vt:lpstr>Презентационни системи</vt:lpstr>
      <vt:lpstr>Въпрос</vt:lpstr>
      <vt:lpstr>Отговор</vt:lpstr>
      <vt:lpstr>Мултимедия</vt:lpstr>
      <vt:lpstr>Мултимедия</vt:lpstr>
      <vt:lpstr>Въпрос</vt:lpstr>
      <vt:lpstr>Отговор</vt:lpstr>
      <vt:lpstr>Компютърни мрежи</vt:lpstr>
      <vt:lpstr>Компютърни мрежи</vt:lpstr>
      <vt:lpstr>Въпрос</vt:lpstr>
      <vt:lpstr>Отговор</vt:lpstr>
      <vt:lpstr>Устройство на Интернет</vt:lpstr>
      <vt:lpstr>Устройство на Интернет</vt:lpstr>
      <vt:lpstr>Въпрос</vt:lpstr>
      <vt:lpstr>Отговор</vt:lpstr>
      <vt:lpstr>Електронна комуникация</vt:lpstr>
      <vt:lpstr>Електронна комуникация</vt:lpstr>
      <vt:lpstr>Въпрос</vt:lpstr>
      <vt:lpstr>Отговор</vt:lpstr>
      <vt:lpstr>World Wide Web (WWW)</vt:lpstr>
      <vt:lpstr>World Wide Web (WWW)</vt:lpstr>
      <vt:lpstr>Въпрос</vt:lpstr>
      <vt:lpstr>Отговор</vt:lpstr>
      <vt:lpstr>Уеб дизайн, HTML, CSS</vt:lpstr>
      <vt:lpstr>Уеб дизайн, HTML, CSS</vt:lpstr>
      <vt:lpstr>Уеб дизайн, HTML, CSS (2)</vt:lpstr>
      <vt:lpstr>Въпрос</vt:lpstr>
      <vt:lpstr>Отговор</vt:lpstr>
      <vt:lpstr>JavaScript</vt:lpstr>
      <vt:lpstr>JavaScript</vt:lpstr>
      <vt:lpstr>Въпрос</vt:lpstr>
      <vt:lpstr>Отговор</vt:lpstr>
      <vt:lpstr>Академия на Телерик за ученици</vt:lpstr>
    </vt:vector>
  </TitlesOfParts>
  <Company>Telerik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Telerik School Academy</dc:title>
  <dc:subject>Course Introduction</dc:subject>
  <dc:creator/>
  <cp:keywords>Training for the IT Test</cp:keywords>
  <cp:lastModifiedBy>Svetlin Nakov</cp:lastModifiedBy>
  <cp:revision>846</cp:revision>
  <dcterms:created xsi:type="dcterms:W3CDTF">2007-12-08T16:03:35Z</dcterms:created>
  <dcterms:modified xsi:type="dcterms:W3CDTF">2010-11-10T13:56:49Z</dcterms:modified>
</cp:coreProperties>
</file>